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3.xml" ContentType="application/vnd.openxmlformats-officedocument.presentationml.tags+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14.xml" ContentType="application/vnd.openxmlformats-officedocument.presentationml.tags+xml"/>
  <Override PartName="/ppt/notesSlides/notesSlide1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15.xml" ContentType="application/vnd.openxmlformats-officedocument.presentationml.tags+xml"/>
  <Override PartName="/ppt/notesSlides/notesSlide1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16.xml" ContentType="application/vnd.openxmlformats-officedocument.presentationml.tags+xml"/>
  <Override PartName="/ppt/notesSlides/notesSlide1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17.xml" ContentType="application/vnd.openxmlformats-officedocument.presentationml.tags+xml"/>
  <Override PartName="/ppt/notesSlides/notesSlide16.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ags/tag18.xml" ContentType="application/vnd.openxmlformats-officedocument.presentationml.tags+xml"/>
  <Override PartName="/ppt/notesSlides/notesSlide1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ags/tag25.xml" ContentType="application/vnd.openxmlformats-officedocument.presentationml.tags+xml"/>
  <Override PartName="/ppt/notesSlides/notesSlide25.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ags/tag26.xml" ContentType="application/vnd.openxmlformats-officedocument.presentationml.tags+xml"/>
  <Override PartName="/ppt/notesSlides/notesSlide26.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ags/tag27.xml" ContentType="application/vnd.openxmlformats-officedocument.presentationml.tags+xml"/>
  <Override PartName="/ppt/notesSlides/notesSlide27.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ags/tag28.xml" ContentType="application/vnd.openxmlformats-officedocument.presentationml.tags+xml"/>
  <Override PartName="/ppt/notesSlides/notesSlide28.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ags/tag29.xml" ContentType="application/vnd.openxmlformats-officedocument.presentationml.tags+xml"/>
  <Override PartName="/ppt/notesSlides/notesSlide29.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ags/tag30.xml" ContentType="application/vnd.openxmlformats-officedocument.presentationml.tags+xml"/>
  <Override PartName="/ppt/notesSlides/notesSlide30.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ags/tag31.xml" ContentType="application/vnd.openxmlformats-officedocument.presentationml.tags+xml"/>
  <Override PartName="/ppt/notesSlides/notesSlide31.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ags/tag32.xml" ContentType="application/vnd.openxmlformats-officedocument.presentationml.tags+xml"/>
  <Override PartName="/ppt/notesSlides/notesSlide32.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ags/tag33.xml" ContentType="application/vnd.openxmlformats-officedocument.presentationml.tags+xml"/>
  <Override PartName="/ppt/notesSlides/notesSlide33.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ags/tag34.xml" ContentType="application/vnd.openxmlformats-officedocument.presentationml.tags+xml"/>
  <Override PartName="/ppt/notesSlides/notesSlide34.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ags/tag35.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40"/>
  </p:notesMasterIdLst>
  <p:handoutMasterIdLst>
    <p:handoutMasterId r:id="rId41"/>
  </p:handoutMasterIdLst>
  <p:sldIdLst>
    <p:sldId id="696" r:id="rId6"/>
    <p:sldId id="3006" r:id="rId7"/>
    <p:sldId id="3007" r:id="rId8"/>
    <p:sldId id="3008" r:id="rId9"/>
    <p:sldId id="3009" r:id="rId10"/>
    <p:sldId id="670" r:id="rId11"/>
    <p:sldId id="692" r:id="rId12"/>
    <p:sldId id="693" r:id="rId13"/>
    <p:sldId id="673" r:id="rId14"/>
    <p:sldId id="658" r:id="rId15"/>
    <p:sldId id="3010" r:id="rId16"/>
    <p:sldId id="3011" r:id="rId17"/>
    <p:sldId id="3013" r:id="rId18"/>
    <p:sldId id="687" r:id="rId19"/>
    <p:sldId id="688" r:id="rId20"/>
    <p:sldId id="682" r:id="rId21"/>
    <p:sldId id="685" r:id="rId22"/>
    <p:sldId id="3015" r:id="rId23"/>
    <p:sldId id="3016" r:id="rId24"/>
    <p:sldId id="3012" r:id="rId25"/>
    <p:sldId id="671" r:id="rId26"/>
    <p:sldId id="666" r:id="rId27"/>
    <p:sldId id="667" r:id="rId28"/>
    <p:sldId id="668" r:id="rId29"/>
    <p:sldId id="669" r:id="rId30"/>
    <p:sldId id="672" r:id="rId31"/>
    <p:sldId id="674" r:id="rId32"/>
    <p:sldId id="675" r:id="rId33"/>
    <p:sldId id="680" r:id="rId34"/>
    <p:sldId id="676" r:id="rId35"/>
    <p:sldId id="677" r:id="rId36"/>
    <p:sldId id="678" r:id="rId37"/>
    <p:sldId id="684" r:id="rId38"/>
    <p:sldId id="690" r:id="rId39"/>
  </p:sldIdLst>
  <p:sldSz cx="12192000" cy="6858000"/>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32" userDrawn="1">
          <p15:clr>
            <a:srgbClr val="A4A3A4"/>
          </p15:clr>
        </p15:guide>
        <p15:guide id="2" pos="7248" userDrawn="1">
          <p15:clr>
            <a:srgbClr val="A4A3A4"/>
          </p15:clr>
        </p15:guide>
        <p15:guide id="3" orient="horz" pos="2080" userDrawn="1">
          <p15:clr>
            <a:srgbClr val="A4A3A4"/>
          </p15:clr>
        </p15:guide>
        <p15:guide id="4" pos="7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ci, Lea" initials="RL" lastIdx="10" clrIdx="0">
    <p:extLst>
      <p:ext uri="{19B8F6BF-5375-455C-9EA6-DF929625EA0E}">
        <p15:presenceInfo xmlns:p15="http://schemas.microsoft.com/office/powerpoint/2012/main" userId="S-1-5-21-379614923-3435630508-3781305282-649678" providerId="AD"/>
      </p:ext>
    </p:extLst>
  </p:cmAuthor>
  <p:cmAuthor id="2" name="Dallal, Marla" initials="DM" lastIdx="2" clrIdx="1">
    <p:extLst>
      <p:ext uri="{19B8F6BF-5375-455C-9EA6-DF929625EA0E}">
        <p15:presenceInfo xmlns:p15="http://schemas.microsoft.com/office/powerpoint/2012/main" userId="S::mdallal@amgen.com::e41221d0-af12-48e8-93a3-073077236c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a:srgbClr val="007CC2"/>
    <a:srgbClr val="FCC30C"/>
    <a:srgbClr val="87C765"/>
    <a:srgbClr val="41BBFF"/>
    <a:srgbClr val="60A53C"/>
    <a:srgbClr val="C0E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5" autoAdjust="0"/>
    <p:restoredTop sz="96255"/>
  </p:normalViewPr>
  <p:slideViewPr>
    <p:cSldViewPr snapToGrid="0">
      <p:cViewPr varScale="1">
        <p:scale>
          <a:sx n="66" d="100"/>
          <a:sy n="66" d="100"/>
        </p:scale>
        <p:origin x="620" y="272"/>
      </p:cViewPr>
      <p:guideLst>
        <p:guide pos="432"/>
        <p:guide pos="7248"/>
        <p:guide orient="horz" pos="2080"/>
        <p:guide pos="744"/>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ock, Valerie" userId="6006b7cc-e511-4422-8970-0072e335bc93" providerId="ADAL" clId="{D55C6F27-F5AA-4F35-840A-244B1C1382AE}"/>
    <pc:docChg chg="modSld">
      <pc:chgData name="Fock, Valerie" userId="6006b7cc-e511-4422-8970-0072e335bc93" providerId="ADAL" clId="{D55C6F27-F5AA-4F35-840A-244B1C1382AE}" dt="2025-07-03T09:34:14.774" v="7" actId="20577"/>
      <pc:docMkLst>
        <pc:docMk/>
      </pc:docMkLst>
      <pc:sldChg chg="modSp mod">
        <pc:chgData name="Fock, Valerie" userId="6006b7cc-e511-4422-8970-0072e335bc93" providerId="ADAL" clId="{D55C6F27-F5AA-4F35-840A-244B1C1382AE}" dt="2025-07-03T09:34:14.774" v="7" actId="20577"/>
        <pc:sldMkLst>
          <pc:docMk/>
          <pc:sldMk cId="3186803829" sldId="696"/>
        </pc:sldMkLst>
        <pc:spChg chg="mod">
          <ac:chgData name="Fock, Valerie" userId="6006b7cc-e511-4422-8970-0072e335bc93" providerId="ADAL" clId="{D55C6F27-F5AA-4F35-840A-244B1C1382AE}" dt="2025-07-03T09:34:14.774" v="7" actId="20577"/>
          <ac:spMkLst>
            <pc:docMk/>
            <pc:sldMk cId="3186803829" sldId="696"/>
            <ac:spMk id="2" creationId="{62003A88-98FE-40EF-A145-C028E2060221}"/>
          </ac:spMkLst>
        </pc:spChg>
      </pc:sldChg>
    </pc:docChg>
  </pc:docChgLst>
  <pc:docChgLst>
    <pc:chgData name="Grossalber, Karina" userId="8af1f019-a6d2-4b11-9df5-9a185bcad605" providerId="ADAL" clId="{DBC20EE1-2BE3-4191-B686-628BAC269A6B}"/>
    <pc:docChg chg="custSel delSld modSld modNotesMaster modHandout">
      <pc:chgData name="Grossalber, Karina" userId="8af1f019-a6d2-4b11-9df5-9a185bcad605" providerId="ADAL" clId="{DBC20EE1-2BE3-4191-B686-628BAC269A6B}" dt="2020-10-15T08:39:43.884" v="15098" actId="947"/>
      <pc:docMkLst>
        <pc:docMk/>
      </pc:docMkLst>
      <pc:sldChg chg="addSp delSp modSp modNotes">
        <pc:chgData name="Grossalber, Karina" userId="8af1f019-a6d2-4b11-9df5-9a185bcad605" providerId="ADAL" clId="{DBC20EE1-2BE3-4191-B686-628BAC269A6B}" dt="2020-10-15T08:39:43.298" v="14364" actId="947"/>
        <pc:sldMkLst>
          <pc:docMk/>
          <pc:sldMk cId="3885144523" sldId="658"/>
        </pc:sldMkLst>
      </pc:sldChg>
      <pc:sldChg chg="addSp delSp modSp modNotes">
        <pc:chgData name="Grossalber, Karina" userId="8af1f019-a6d2-4b11-9df5-9a185bcad605" providerId="ADAL" clId="{DBC20EE1-2BE3-4191-B686-628BAC269A6B}" dt="2020-10-15T08:39:43.577" v="14726" actId="947"/>
        <pc:sldMkLst>
          <pc:docMk/>
          <pc:sldMk cId="211417944" sldId="666"/>
        </pc:sldMkLst>
      </pc:sldChg>
      <pc:sldChg chg="addSp delSp modSp modNotes">
        <pc:chgData name="Grossalber, Karina" userId="8af1f019-a6d2-4b11-9df5-9a185bcad605" providerId="ADAL" clId="{DBC20EE1-2BE3-4191-B686-628BAC269A6B}" dt="2020-10-15T08:39:43.600" v="14757" actId="947"/>
        <pc:sldMkLst>
          <pc:docMk/>
          <pc:sldMk cId="3167452140" sldId="667"/>
        </pc:sldMkLst>
      </pc:sldChg>
      <pc:sldChg chg="addSp delSp modSp modNotes">
        <pc:chgData name="Grossalber, Karina" userId="8af1f019-a6d2-4b11-9df5-9a185bcad605" providerId="ADAL" clId="{DBC20EE1-2BE3-4191-B686-628BAC269A6B}" dt="2020-10-15T08:39:43.623" v="14788" actId="947"/>
        <pc:sldMkLst>
          <pc:docMk/>
          <pc:sldMk cId="825253956" sldId="668"/>
        </pc:sldMkLst>
      </pc:sldChg>
      <pc:sldChg chg="addSp delSp modSp modNotes">
        <pc:chgData name="Grossalber, Karina" userId="8af1f019-a6d2-4b11-9df5-9a185bcad605" providerId="ADAL" clId="{DBC20EE1-2BE3-4191-B686-628BAC269A6B}" dt="2020-10-15T08:39:43.649" v="14819" actId="947"/>
        <pc:sldMkLst>
          <pc:docMk/>
          <pc:sldMk cId="76760933" sldId="669"/>
        </pc:sldMkLst>
      </pc:sldChg>
      <pc:sldChg chg="addSp delSp modSp modNotes">
        <pc:chgData name="Grossalber, Karina" userId="8af1f019-a6d2-4b11-9df5-9a185bcad605" providerId="ADAL" clId="{DBC20EE1-2BE3-4191-B686-628BAC269A6B}" dt="2020-10-15T08:39:43.205" v="14240" actId="947"/>
        <pc:sldMkLst>
          <pc:docMk/>
          <pc:sldMk cId="1105638750" sldId="670"/>
        </pc:sldMkLst>
      </pc:sldChg>
      <pc:sldChg chg="addSp delSp modSp modNotes">
        <pc:chgData name="Grossalber, Karina" userId="8af1f019-a6d2-4b11-9df5-9a185bcad605" providerId="ADAL" clId="{DBC20EE1-2BE3-4191-B686-628BAC269A6B}" dt="2020-10-15T08:39:43.555" v="14695" actId="947"/>
        <pc:sldMkLst>
          <pc:docMk/>
          <pc:sldMk cId="3826763429" sldId="671"/>
        </pc:sldMkLst>
      </pc:sldChg>
      <pc:sldChg chg="addSp delSp modSp modNotes">
        <pc:chgData name="Grossalber, Karina" userId="8af1f019-a6d2-4b11-9df5-9a185bcad605" providerId="ADAL" clId="{DBC20EE1-2BE3-4191-B686-628BAC269A6B}" dt="2020-10-15T08:39:43.679" v="14850" actId="947"/>
        <pc:sldMkLst>
          <pc:docMk/>
          <pc:sldMk cId="3392843257" sldId="672"/>
        </pc:sldMkLst>
      </pc:sldChg>
      <pc:sldChg chg="addSp delSp modSp modNotes">
        <pc:chgData name="Grossalber, Karina" userId="8af1f019-a6d2-4b11-9df5-9a185bcad605" providerId="ADAL" clId="{DBC20EE1-2BE3-4191-B686-628BAC269A6B}" dt="2020-10-15T08:39:43.271" v="14333" actId="947"/>
        <pc:sldMkLst>
          <pc:docMk/>
          <pc:sldMk cId="2903772300" sldId="673"/>
        </pc:sldMkLst>
      </pc:sldChg>
      <pc:sldChg chg="addSp delSp modSp modNotes">
        <pc:chgData name="Grossalber, Karina" userId="8af1f019-a6d2-4b11-9df5-9a185bcad605" providerId="ADAL" clId="{DBC20EE1-2BE3-4191-B686-628BAC269A6B}" dt="2020-10-15T08:39:43.710" v="14881" actId="947"/>
        <pc:sldMkLst>
          <pc:docMk/>
          <pc:sldMk cId="2575666629" sldId="674"/>
        </pc:sldMkLst>
      </pc:sldChg>
      <pc:sldChg chg="addSp delSp modSp modNotes">
        <pc:chgData name="Grossalber, Karina" userId="8af1f019-a6d2-4b11-9df5-9a185bcad605" providerId="ADAL" clId="{DBC20EE1-2BE3-4191-B686-628BAC269A6B}" dt="2020-10-15T08:39:43.734" v="14912" actId="947"/>
        <pc:sldMkLst>
          <pc:docMk/>
          <pc:sldMk cId="401399089" sldId="675"/>
        </pc:sldMkLst>
      </pc:sldChg>
      <pc:sldChg chg="addSp delSp modSp modNotes">
        <pc:chgData name="Grossalber, Karina" userId="8af1f019-a6d2-4b11-9df5-9a185bcad605" providerId="ADAL" clId="{DBC20EE1-2BE3-4191-B686-628BAC269A6B}" dt="2020-10-15T08:39:43.780" v="14974" actId="947"/>
        <pc:sldMkLst>
          <pc:docMk/>
          <pc:sldMk cId="3495826212" sldId="676"/>
        </pc:sldMkLst>
      </pc:sldChg>
      <pc:sldChg chg="addSp delSp modSp modNotes">
        <pc:chgData name="Grossalber, Karina" userId="8af1f019-a6d2-4b11-9df5-9a185bcad605" providerId="ADAL" clId="{DBC20EE1-2BE3-4191-B686-628BAC269A6B}" dt="2020-10-15T08:39:43.804" v="15005" actId="947"/>
        <pc:sldMkLst>
          <pc:docMk/>
          <pc:sldMk cId="1140689748" sldId="677"/>
        </pc:sldMkLst>
      </pc:sldChg>
      <pc:sldChg chg="addSp delSp modSp modNotes">
        <pc:chgData name="Grossalber, Karina" userId="8af1f019-a6d2-4b11-9df5-9a185bcad605" providerId="ADAL" clId="{DBC20EE1-2BE3-4191-B686-628BAC269A6B}" dt="2020-10-15T08:39:43.831" v="15036" actId="947"/>
        <pc:sldMkLst>
          <pc:docMk/>
          <pc:sldMk cId="47433674" sldId="678"/>
        </pc:sldMkLst>
      </pc:sldChg>
      <pc:sldChg chg="addSp delSp modSp modNotes">
        <pc:chgData name="Grossalber, Karina" userId="8af1f019-a6d2-4b11-9df5-9a185bcad605" providerId="ADAL" clId="{DBC20EE1-2BE3-4191-B686-628BAC269A6B}" dt="2020-10-15T08:39:43.756" v="14943" actId="947"/>
        <pc:sldMkLst>
          <pc:docMk/>
          <pc:sldMk cId="3924291212" sldId="680"/>
        </pc:sldMkLst>
      </pc:sldChg>
      <pc:sldChg chg="addSp delSp modSp modNotes">
        <pc:chgData name="Grossalber, Karina" userId="8af1f019-a6d2-4b11-9df5-9a185bcad605" providerId="ADAL" clId="{DBC20EE1-2BE3-4191-B686-628BAC269A6B}" dt="2020-10-15T08:39:43.453" v="14550" actId="947"/>
        <pc:sldMkLst>
          <pc:docMk/>
          <pc:sldMk cId="2172067376" sldId="682"/>
        </pc:sldMkLst>
      </pc:sldChg>
      <pc:sldChg chg="addSp delSp modSp modNotes">
        <pc:chgData name="Grossalber, Karina" userId="8af1f019-a6d2-4b11-9df5-9a185bcad605" providerId="ADAL" clId="{DBC20EE1-2BE3-4191-B686-628BAC269A6B}" dt="2020-10-15T08:39:43.862" v="15067" actId="947"/>
        <pc:sldMkLst>
          <pc:docMk/>
          <pc:sldMk cId="339256086" sldId="684"/>
        </pc:sldMkLst>
      </pc:sldChg>
      <pc:sldChg chg="addSp delSp modSp modNotes">
        <pc:chgData name="Grossalber, Karina" userId="8af1f019-a6d2-4b11-9df5-9a185bcad605" providerId="ADAL" clId="{DBC20EE1-2BE3-4191-B686-628BAC269A6B}" dt="2020-10-15T08:39:43.474" v="14581" actId="947"/>
        <pc:sldMkLst>
          <pc:docMk/>
          <pc:sldMk cId="1415699590" sldId="685"/>
        </pc:sldMkLst>
      </pc:sldChg>
      <pc:sldChg chg="addSp delSp modSp modNotes">
        <pc:chgData name="Grossalber, Karina" userId="8af1f019-a6d2-4b11-9df5-9a185bcad605" providerId="ADAL" clId="{DBC20EE1-2BE3-4191-B686-628BAC269A6B}" dt="2020-10-15T08:39:43.408" v="14488" actId="947"/>
        <pc:sldMkLst>
          <pc:docMk/>
          <pc:sldMk cId="1319131836" sldId="687"/>
        </pc:sldMkLst>
      </pc:sldChg>
      <pc:sldChg chg="addSp delSp modSp modNotes">
        <pc:chgData name="Grossalber, Karina" userId="8af1f019-a6d2-4b11-9df5-9a185bcad605" providerId="ADAL" clId="{DBC20EE1-2BE3-4191-B686-628BAC269A6B}" dt="2020-10-15T08:39:43.431" v="14519" actId="947"/>
        <pc:sldMkLst>
          <pc:docMk/>
          <pc:sldMk cId="1963897822" sldId="688"/>
        </pc:sldMkLst>
      </pc:sldChg>
      <pc:sldChg chg="addSp delSp modSp modNotes">
        <pc:chgData name="Grossalber, Karina" userId="8af1f019-a6d2-4b11-9df5-9a185bcad605" providerId="ADAL" clId="{DBC20EE1-2BE3-4191-B686-628BAC269A6B}" dt="2020-10-15T08:39:43.884" v="15098" actId="947"/>
        <pc:sldMkLst>
          <pc:docMk/>
          <pc:sldMk cId="3480150860" sldId="690"/>
        </pc:sldMkLst>
      </pc:sldChg>
      <pc:sldChg chg="addSp delSp modSp modNotes">
        <pc:chgData name="Grossalber, Karina" userId="8af1f019-a6d2-4b11-9df5-9a185bcad605" providerId="ADAL" clId="{DBC20EE1-2BE3-4191-B686-628BAC269A6B}" dt="2020-10-15T08:39:43.227" v="14271" actId="947"/>
        <pc:sldMkLst>
          <pc:docMk/>
          <pc:sldMk cId="857300126" sldId="692"/>
        </pc:sldMkLst>
      </pc:sldChg>
      <pc:sldChg chg="addSp delSp modSp modNotes">
        <pc:chgData name="Grossalber, Karina" userId="8af1f019-a6d2-4b11-9df5-9a185bcad605" providerId="ADAL" clId="{DBC20EE1-2BE3-4191-B686-628BAC269A6B}" dt="2020-10-15T08:39:43.249" v="14302" actId="947"/>
        <pc:sldMkLst>
          <pc:docMk/>
          <pc:sldMk cId="2474844994" sldId="693"/>
        </pc:sldMkLst>
      </pc:sldChg>
      <pc:sldChg chg="addSp delSp modSp">
        <pc:chgData name="Grossalber, Karina" userId="8af1f019-a6d2-4b11-9df5-9a185bcad605" providerId="ADAL" clId="{DBC20EE1-2BE3-4191-B686-628BAC269A6B}" dt="2020-10-15T08:39:43.081" v="14085" actId="948"/>
        <pc:sldMkLst>
          <pc:docMk/>
          <pc:sldMk cId="3186803829" sldId="696"/>
        </pc:sldMkLst>
      </pc:sldChg>
      <pc:sldChg chg="addSp delSp modSp del">
        <pc:chgData name="Grossalber, Karina" userId="8af1f019-a6d2-4b11-9df5-9a185bcad605" providerId="ADAL" clId="{DBC20EE1-2BE3-4191-B686-628BAC269A6B}" dt="2020-10-15T08:39:41.830" v="14044" actId="2696"/>
        <pc:sldMkLst>
          <pc:docMk/>
          <pc:sldMk cId="1433387672" sldId="3005"/>
        </pc:sldMkLst>
      </pc:sldChg>
      <pc:sldChg chg="addSp delSp modSp modNotes">
        <pc:chgData name="Grossalber, Karina" userId="8af1f019-a6d2-4b11-9df5-9a185bcad605" providerId="ADAL" clId="{DBC20EE1-2BE3-4191-B686-628BAC269A6B}" dt="2020-10-15T08:39:43.113" v="14116" actId="947"/>
        <pc:sldMkLst>
          <pc:docMk/>
          <pc:sldMk cId="2821135571" sldId="3006"/>
        </pc:sldMkLst>
      </pc:sldChg>
      <pc:sldChg chg="addSp delSp modSp modNotes">
        <pc:chgData name="Grossalber, Karina" userId="8af1f019-a6d2-4b11-9df5-9a185bcad605" providerId="ADAL" clId="{DBC20EE1-2BE3-4191-B686-628BAC269A6B}" dt="2020-10-15T08:39:43.136" v="14147" actId="947"/>
        <pc:sldMkLst>
          <pc:docMk/>
          <pc:sldMk cId="3033177524" sldId="3007"/>
        </pc:sldMkLst>
      </pc:sldChg>
      <pc:sldChg chg="addSp delSp modSp modNotes">
        <pc:chgData name="Grossalber, Karina" userId="8af1f019-a6d2-4b11-9df5-9a185bcad605" providerId="ADAL" clId="{DBC20EE1-2BE3-4191-B686-628BAC269A6B}" dt="2020-10-15T08:39:43.157" v="14178" actId="947"/>
        <pc:sldMkLst>
          <pc:docMk/>
          <pc:sldMk cId="318394582" sldId="3008"/>
        </pc:sldMkLst>
      </pc:sldChg>
      <pc:sldChg chg="addSp delSp modSp modNotes">
        <pc:chgData name="Grossalber, Karina" userId="8af1f019-a6d2-4b11-9df5-9a185bcad605" providerId="ADAL" clId="{DBC20EE1-2BE3-4191-B686-628BAC269A6B}" dt="2020-10-15T08:39:43.180" v="14209" actId="947"/>
        <pc:sldMkLst>
          <pc:docMk/>
          <pc:sldMk cId="278343140" sldId="3009"/>
        </pc:sldMkLst>
      </pc:sldChg>
      <pc:sldChg chg="addSp delSp modSp modNotes">
        <pc:chgData name="Grossalber, Karina" userId="8af1f019-a6d2-4b11-9df5-9a185bcad605" providerId="ADAL" clId="{DBC20EE1-2BE3-4191-B686-628BAC269A6B}" dt="2020-10-15T08:39:43.321" v="14395" actId="947"/>
        <pc:sldMkLst>
          <pc:docMk/>
          <pc:sldMk cId="3407549564" sldId="3010"/>
        </pc:sldMkLst>
      </pc:sldChg>
      <pc:sldChg chg="addSp delSp modSp modNotes">
        <pc:chgData name="Grossalber, Karina" userId="8af1f019-a6d2-4b11-9df5-9a185bcad605" providerId="ADAL" clId="{DBC20EE1-2BE3-4191-B686-628BAC269A6B}" dt="2020-10-15T08:39:43.348" v="14426" actId="947"/>
        <pc:sldMkLst>
          <pc:docMk/>
          <pc:sldMk cId="1950804317" sldId="3011"/>
        </pc:sldMkLst>
      </pc:sldChg>
      <pc:sldChg chg="addSp delSp modSp modNotes">
        <pc:chgData name="Grossalber, Karina" userId="8af1f019-a6d2-4b11-9df5-9a185bcad605" providerId="ADAL" clId="{DBC20EE1-2BE3-4191-B686-628BAC269A6B}" dt="2020-10-15T08:39:43.534" v="14664" actId="947"/>
        <pc:sldMkLst>
          <pc:docMk/>
          <pc:sldMk cId="3921332615" sldId="3012"/>
        </pc:sldMkLst>
      </pc:sldChg>
      <pc:sldChg chg="addSp delSp modSp modNotes">
        <pc:chgData name="Grossalber, Karina" userId="8af1f019-a6d2-4b11-9df5-9a185bcad605" providerId="ADAL" clId="{DBC20EE1-2BE3-4191-B686-628BAC269A6B}" dt="2020-10-15T08:39:43.379" v="14457" actId="947"/>
        <pc:sldMkLst>
          <pc:docMk/>
          <pc:sldMk cId="3137144638" sldId="3013"/>
        </pc:sldMkLst>
      </pc:sldChg>
      <pc:sldChg chg="addSp delSp modSp modNotes">
        <pc:chgData name="Grossalber, Karina" userId="8af1f019-a6d2-4b11-9df5-9a185bcad605" providerId="ADAL" clId="{DBC20EE1-2BE3-4191-B686-628BAC269A6B}" dt="2020-10-15T08:39:43.496" v="14612" actId="947"/>
        <pc:sldMkLst>
          <pc:docMk/>
          <pc:sldMk cId="948869269" sldId="3015"/>
        </pc:sldMkLst>
      </pc:sldChg>
      <pc:sldChg chg="addSp delSp modSp">
        <pc:chgData name="Grossalber, Karina" userId="8af1f019-a6d2-4b11-9df5-9a185bcad605" providerId="ADAL" clId="{DBC20EE1-2BE3-4191-B686-628BAC269A6B}" dt="2020-10-15T08:39:43.510" v="14633" actId="948"/>
        <pc:sldMkLst>
          <pc:docMk/>
          <pc:sldMk cId="75058224" sldId="301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claired\AppData\Local\Box\Box%20Edit\Documents\4Dt8k2aXq0ig26TrMcpEUA==\Da%20Vinci%20enrolment%20map.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claired\Desktop\DA%20VINCI%20ESC%20Oral.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laired\Desktop\DA%20VINCI%20ESC%20Oral.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US" sz="2000" b="0" dirty="0">
                <a:solidFill>
                  <a:schemeClr val="tx1"/>
                </a:solidFill>
              </a:rPr>
              <a:t>Primary prevention</a:t>
            </a:r>
            <a:r>
              <a:rPr lang="en-US" sz="2000" b="0" baseline="0" dirty="0">
                <a:solidFill>
                  <a:schemeClr val="tx1"/>
                </a:solidFill>
              </a:rPr>
              <a:t> risk groups</a:t>
            </a:r>
            <a:r>
              <a:rPr lang="en-US" sz="2000" b="0" baseline="30000" dirty="0">
                <a:solidFill>
                  <a:schemeClr val="tx1"/>
                </a:solidFill>
                <a:latin typeface="Arial" panose="020B0604020202020204" pitchFamily="34" charset="0"/>
                <a:cs typeface="Arial" panose="020B0604020202020204" pitchFamily="34" charset="0"/>
              </a:rPr>
              <a:t>‡</a:t>
            </a:r>
            <a:endParaRPr lang="en-US" sz="2000" b="0" baseline="30000" dirty="0">
              <a:solidFill>
                <a:schemeClr val="tx1"/>
              </a:solidFill>
            </a:endParaRPr>
          </a:p>
        </c:rich>
      </c:tx>
      <c:layout>
        <c:manualLayout>
          <c:xMode val="edge"/>
          <c:yMode val="edge"/>
          <c:x val="0.25075156926146996"/>
          <c:y val="3.0843554749569228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Sheet1!$B$25</c:f>
              <c:strCache>
                <c:ptCount val="1"/>
                <c:pt idx="0">
                  <c:v>Number of patients </c:v>
                </c:pt>
              </c:strCache>
            </c:strRef>
          </c:tx>
          <c:spPr>
            <a:solidFill>
              <a:schemeClr val="accent1"/>
            </a:solidFill>
            <a:ln w="19050">
              <a:noFill/>
            </a:ln>
            <a:effectLst/>
          </c:spPr>
          <c:invertIfNegative val="0"/>
          <c:dPt>
            <c:idx val="0"/>
            <c:invertIfNegative val="0"/>
            <c:bubble3D val="0"/>
            <c:spPr>
              <a:solidFill>
                <a:srgbClr val="C00000"/>
              </a:solidFill>
              <a:ln w="19050">
                <a:noFill/>
              </a:ln>
              <a:effectLst/>
            </c:spPr>
            <c:extLst>
              <c:ext xmlns:c16="http://schemas.microsoft.com/office/drawing/2014/chart" uri="{C3380CC4-5D6E-409C-BE32-E72D297353CC}">
                <c16:uniqueId val="{00000001-B286-4153-95FF-8F2ADDF62F2F}"/>
              </c:ext>
            </c:extLst>
          </c:dPt>
          <c:dPt>
            <c:idx val="1"/>
            <c:invertIfNegative val="0"/>
            <c:bubble3D val="0"/>
            <c:spPr>
              <a:solidFill>
                <a:srgbClr val="FF0000"/>
              </a:solidFill>
              <a:ln w="19050">
                <a:noFill/>
              </a:ln>
              <a:effectLst/>
            </c:spPr>
            <c:extLst>
              <c:ext xmlns:c16="http://schemas.microsoft.com/office/drawing/2014/chart" uri="{C3380CC4-5D6E-409C-BE32-E72D297353CC}">
                <c16:uniqueId val="{00000003-B286-4153-95FF-8F2ADDF62F2F}"/>
              </c:ext>
            </c:extLst>
          </c:dPt>
          <c:dPt>
            <c:idx val="2"/>
            <c:invertIfNegative val="0"/>
            <c:bubble3D val="0"/>
            <c:spPr>
              <a:solidFill>
                <a:schemeClr val="accent2"/>
              </a:solidFill>
              <a:ln w="19050">
                <a:noFill/>
              </a:ln>
              <a:effectLst/>
            </c:spPr>
            <c:extLst>
              <c:ext xmlns:c16="http://schemas.microsoft.com/office/drawing/2014/chart" uri="{C3380CC4-5D6E-409C-BE32-E72D297353CC}">
                <c16:uniqueId val="{00000005-B286-4153-95FF-8F2ADDF62F2F}"/>
              </c:ext>
            </c:extLst>
          </c:dPt>
          <c:dPt>
            <c:idx val="3"/>
            <c:invertIfNegative val="0"/>
            <c:bubble3D val="0"/>
            <c:spPr>
              <a:solidFill>
                <a:schemeClr val="accent4"/>
              </a:solidFill>
              <a:ln w="19050">
                <a:noFill/>
              </a:ln>
              <a:effectLst/>
            </c:spPr>
            <c:extLst>
              <c:ext xmlns:c16="http://schemas.microsoft.com/office/drawing/2014/chart" uri="{C3380CC4-5D6E-409C-BE32-E72D297353CC}">
                <c16:uniqueId val="{00000007-B286-4153-95FF-8F2ADDF62F2F}"/>
              </c:ext>
            </c:extLst>
          </c:dPt>
          <c:cat>
            <c:strRef>
              <c:f>Sheet1!$A$26:$A$29</c:f>
              <c:strCache>
                <c:ptCount val="4"/>
                <c:pt idx="0">
                  <c:v>Very-high</c:v>
                </c:pt>
                <c:pt idx="1">
                  <c:v>High </c:v>
                </c:pt>
                <c:pt idx="2">
                  <c:v>Moderate </c:v>
                </c:pt>
                <c:pt idx="3">
                  <c:v>Low</c:v>
                </c:pt>
              </c:strCache>
            </c:strRef>
          </c:cat>
          <c:val>
            <c:numRef>
              <c:f>Sheet1!$B$26:$B$29</c:f>
              <c:numCache>
                <c:formatCode>General</c:formatCode>
                <c:ptCount val="4"/>
                <c:pt idx="0">
                  <c:v>89</c:v>
                </c:pt>
                <c:pt idx="1">
                  <c:v>593</c:v>
                </c:pt>
                <c:pt idx="2">
                  <c:v>1219</c:v>
                </c:pt>
                <c:pt idx="3">
                  <c:v>172</c:v>
                </c:pt>
              </c:numCache>
            </c:numRef>
          </c:val>
          <c:extLst>
            <c:ext xmlns:c16="http://schemas.microsoft.com/office/drawing/2014/chart" uri="{C3380CC4-5D6E-409C-BE32-E72D297353CC}">
              <c16:uniqueId val="{00000008-B286-4153-95FF-8F2ADDF62F2F}"/>
            </c:ext>
          </c:extLst>
        </c:ser>
        <c:dLbls>
          <c:showLegendKey val="0"/>
          <c:showVal val="0"/>
          <c:showCatName val="0"/>
          <c:showSerName val="0"/>
          <c:showPercent val="0"/>
          <c:showBubbleSize val="0"/>
        </c:dLbls>
        <c:gapWidth val="150"/>
        <c:axId val="1142950032"/>
        <c:axId val="1151140488"/>
      </c:barChart>
      <c:valAx>
        <c:axId val="1151140488"/>
        <c:scaling>
          <c:orientation val="minMax"/>
          <c:max val="1400"/>
          <c:min val="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400" dirty="0">
                    <a:solidFill>
                      <a:schemeClr val="tx1"/>
                    </a:solidFill>
                  </a:rPr>
                  <a:t>Number of patients (n = 3,000)</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142950032"/>
        <c:crosses val="autoZero"/>
        <c:crossBetween val="between"/>
        <c:majorUnit val="200"/>
      </c:valAx>
      <c:catAx>
        <c:axId val="1142950032"/>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151140488"/>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55315486416494"/>
          <c:y val="2.2712314777710203E-2"/>
          <c:w val="0.20275418134670106"/>
          <c:h val="0.87903856342769626"/>
        </c:manualLayout>
      </c:layout>
      <c:barChart>
        <c:barDir val="bar"/>
        <c:grouping val="percentStacked"/>
        <c:varyColors val="0"/>
        <c:ser>
          <c:idx val="0"/>
          <c:order val="0"/>
          <c:tx>
            <c:strRef>
              <c:f>Sheet1!$B$1</c:f>
              <c:strCache>
                <c:ptCount val="1"/>
                <c:pt idx="0">
                  <c:v>Low-intensity statin monotherapy</c:v>
                </c:pt>
              </c:strCache>
            </c:strRef>
          </c:tx>
          <c:spPr>
            <a:solidFill>
              <a:schemeClr val="accent1"/>
            </a:solidFill>
            <a:ln>
              <a:noFill/>
            </a:ln>
            <a:effectLst/>
          </c:spPr>
          <c:invertIfNegative val="0"/>
          <c:dLbls>
            <c:dLbl>
              <c:idx val="0"/>
              <c:layout>
                <c:manualLayout>
                  <c:x val="1.3597720317711377E-2"/>
                  <c:y val="-0.3104286314458217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2.4138767588549246E-2"/>
                      <c:h val="0.14122418879056045"/>
                    </c:manualLayout>
                  </c15:layout>
                </c:ext>
                <c:ext xmlns:c16="http://schemas.microsoft.com/office/drawing/2014/chart" uri="{C3380CC4-5D6E-409C-BE32-E72D297353CC}">
                  <c16:uniqueId val="{00000000-E6B8-C64D-BF85-C6988A090114}"/>
                </c:ext>
              </c:extLst>
            </c:dLbl>
            <c:dLbl>
              <c:idx val="1"/>
              <c:layout>
                <c:manualLayout>
                  <c:x val="1.2512512512512513E-2"/>
                  <c:y val="-9.77252530111409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6B8-C64D-BF85-C6988A090114}"/>
                </c:ext>
              </c:extLst>
            </c:dLbl>
            <c:dLbl>
              <c:idx val="2"/>
              <c:layout>
                <c:manualLayout>
                  <c:x val="1.0948448448448448E-2"/>
                  <c:y val="-8.79663479141877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6B8-C64D-BF85-C6988A090114}"/>
                </c:ext>
              </c:extLst>
            </c:dLbl>
            <c:dLbl>
              <c:idx val="3"/>
              <c:layout>
                <c:manualLayout>
                  <c:x val="1.4076638153901904E-2"/>
                  <c:y val="-9.1625937325545165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3.1124874874874871E-2"/>
                      <c:h val="3.2936304702216999E-2"/>
                    </c:manualLayout>
                  </c15:layout>
                </c:ext>
                <c:ext xmlns:c16="http://schemas.microsoft.com/office/drawing/2014/chart" uri="{C3380CC4-5D6E-409C-BE32-E72D297353CC}">
                  <c16:uniqueId val="{00000003-E6B8-C64D-BF85-C6988A090114}"/>
                </c:ext>
              </c:extLst>
            </c:dLbl>
            <c:dLbl>
              <c:idx val="4"/>
              <c:layout>
                <c:manualLayout>
                  <c:x val="-3.5696676392097484E-17"/>
                  <c:y val="-6.56250000000000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6B8-C64D-BF85-C6988A09011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Very high risk</c:v>
                </c:pt>
              </c:strCache>
            </c:strRef>
          </c:cat>
          <c:val>
            <c:numRef>
              <c:f>Sheet1!$B$2:$B$2</c:f>
              <c:numCache>
                <c:formatCode>0.0</c:formatCode>
                <c:ptCount val="1"/>
                <c:pt idx="0">
                  <c:v>2.2999999999999998</c:v>
                </c:pt>
              </c:numCache>
            </c:numRef>
          </c:val>
          <c:extLst>
            <c:ext xmlns:c16="http://schemas.microsoft.com/office/drawing/2014/chart" uri="{C3380CC4-5D6E-409C-BE32-E72D297353CC}">
              <c16:uniqueId val="{00000005-E6B8-C64D-BF85-C6988A090114}"/>
            </c:ext>
          </c:extLst>
        </c:ser>
        <c:ser>
          <c:idx val="1"/>
          <c:order val="1"/>
          <c:tx>
            <c:strRef>
              <c:f>Sheet1!$C$1</c:f>
              <c:strCache>
                <c:ptCount val="1"/>
                <c:pt idx="0">
                  <c:v>Moderate-intensity statin monotherapy</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Very high risk</c:v>
                </c:pt>
              </c:strCache>
            </c:strRef>
          </c:cat>
          <c:val>
            <c:numRef>
              <c:f>Sheet1!$C$2:$C$2</c:f>
              <c:numCache>
                <c:formatCode>0.0</c:formatCode>
                <c:ptCount val="1"/>
                <c:pt idx="0">
                  <c:v>43.5</c:v>
                </c:pt>
              </c:numCache>
            </c:numRef>
          </c:val>
          <c:extLst>
            <c:ext xmlns:c16="http://schemas.microsoft.com/office/drawing/2014/chart" uri="{C3380CC4-5D6E-409C-BE32-E72D297353CC}">
              <c16:uniqueId val="{00000006-E6B8-C64D-BF85-C6988A090114}"/>
            </c:ext>
          </c:extLst>
        </c:ser>
        <c:ser>
          <c:idx val="2"/>
          <c:order val="2"/>
          <c:tx>
            <c:strRef>
              <c:f>Sheet1!$D$1</c:f>
              <c:strCache>
                <c:ptCount val="1"/>
                <c:pt idx="0">
                  <c:v>High-intensity statin monotherapy</c:v>
                </c:pt>
              </c:strCache>
            </c:strRef>
          </c:tx>
          <c:spPr>
            <a:solidFill>
              <a:srgbClr val="40492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Very high risk</c:v>
                </c:pt>
              </c:strCache>
            </c:strRef>
          </c:cat>
          <c:val>
            <c:numRef>
              <c:f>Sheet1!$D$2:$D$2</c:f>
              <c:numCache>
                <c:formatCode>0.0</c:formatCode>
                <c:ptCount val="1"/>
                <c:pt idx="0">
                  <c:v>37.5</c:v>
                </c:pt>
              </c:numCache>
            </c:numRef>
          </c:val>
          <c:extLst>
            <c:ext xmlns:c16="http://schemas.microsoft.com/office/drawing/2014/chart" uri="{C3380CC4-5D6E-409C-BE32-E72D297353CC}">
              <c16:uniqueId val="{00000007-E6B8-C64D-BF85-C6988A090114}"/>
            </c:ext>
          </c:extLst>
        </c:ser>
        <c:ser>
          <c:idx val="3"/>
          <c:order val="3"/>
          <c:tx>
            <c:strRef>
              <c:f>Sheet1!$E$1</c:f>
              <c:strCache>
                <c:ptCount val="1"/>
                <c:pt idx="0">
                  <c:v>Ezetimibe combination</c:v>
                </c:pt>
              </c:strCache>
            </c:strRef>
          </c:tx>
          <c:spPr>
            <a:solidFill>
              <a:srgbClr val="7030A0"/>
            </a:solidFill>
            <a:ln>
              <a:noFill/>
            </a:ln>
            <a:effectLst/>
          </c:spPr>
          <c:invertIfNegative val="0"/>
          <c:dLbls>
            <c:dLbl>
              <c:idx val="0"/>
              <c:layout>
                <c:manualLayout>
                  <c:x val="-1.5289525763428043E-2"/>
                  <c:y val="-0.31507594657103505"/>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2.4138767588549246E-2"/>
                      <c:h val="0.14122418879056048"/>
                    </c:manualLayout>
                  </c15:layout>
                </c:ext>
                <c:ext xmlns:c16="http://schemas.microsoft.com/office/drawing/2014/chart" uri="{C3380CC4-5D6E-409C-BE32-E72D297353CC}">
                  <c16:uniqueId val="{00000008-E6B8-C64D-BF85-C6988A090114}"/>
                </c:ext>
              </c:extLst>
            </c:dLbl>
            <c:dLbl>
              <c:idx val="1"/>
              <c:layout>
                <c:manualLayout>
                  <c:x val="-2.8153153153153154E-2"/>
                  <c:y val="-8.5390419598340372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6B8-C64D-BF85-C6988A090114}"/>
                </c:ext>
              </c:extLst>
            </c:dLbl>
            <c:dLbl>
              <c:idx val="2"/>
              <c:layout>
                <c:manualLayout>
                  <c:x val="-2.1896896896896955E-2"/>
                  <c:y val="-8.051096704986382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6B8-C64D-BF85-C6988A09011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Very high risk</c:v>
                </c:pt>
              </c:strCache>
            </c:strRef>
          </c:cat>
          <c:val>
            <c:numRef>
              <c:f>Sheet1!$E$2:$E$2</c:f>
              <c:numCache>
                <c:formatCode>0.0</c:formatCode>
                <c:ptCount val="1"/>
                <c:pt idx="0">
                  <c:v>9.3000000000000007</c:v>
                </c:pt>
              </c:numCache>
            </c:numRef>
          </c:val>
          <c:extLst>
            <c:ext xmlns:c16="http://schemas.microsoft.com/office/drawing/2014/chart" uri="{C3380CC4-5D6E-409C-BE32-E72D297353CC}">
              <c16:uniqueId val="{0000000B-E6B8-C64D-BF85-C6988A090114}"/>
            </c:ext>
          </c:extLst>
        </c:ser>
        <c:ser>
          <c:idx val="4"/>
          <c:order val="4"/>
          <c:tx>
            <c:strRef>
              <c:f>Sheet1!$F$1</c:f>
              <c:strCache>
                <c:ptCount val="1"/>
                <c:pt idx="0">
                  <c:v>PCSK9i combination</c:v>
                </c:pt>
              </c:strCache>
            </c:strRef>
          </c:tx>
          <c:spPr>
            <a:solidFill>
              <a:schemeClr val="accent4"/>
            </a:solidFill>
            <a:ln>
              <a:noFill/>
            </a:ln>
            <a:effectLst/>
          </c:spPr>
          <c:invertIfNegative val="0"/>
          <c:dLbls>
            <c:dLbl>
              <c:idx val="0"/>
              <c:layout>
                <c:manualLayout>
                  <c:x val="1.0534504693463535E-3"/>
                  <c:y val="-0.32968867752917025"/>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2.4138767588549246E-2"/>
                      <c:h val="0.16580629301868238"/>
                    </c:manualLayout>
                  </c15:layout>
                </c:ext>
                <c:ext xmlns:c16="http://schemas.microsoft.com/office/drawing/2014/chart" uri="{C3380CC4-5D6E-409C-BE32-E72D297353CC}">
                  <c16:uniqueId val="{0000000C-E6B8-C64D-BF85-C6988A090114}"/>
                </c:ext>
              </c:extLst>
            </c:dLbl>
            <c:dLbl>
              <c:idx val="1"/>
              <c:layout>
                <c:manualLayout>
                  <c:x val="5.0752031559118177E-3"/>
                  <c:y val="-8.7397718798302354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3.5402528512764736E-2"/>
                      <c:h val="4.0624921348989651E-2"/>
                    </c:manualLayout>
                  </c15:layout>
                </c:ext>
                <c:ext xmlns:c16="http://schemas.microsoft.com/office/drawing/2014/chart" uri="{C3380CC4-5D6E-409C-BE32-E72D297353CC}">
                  <c16:uniqueId val="{0000000D-E6B8-C64D-BF85-C6988A090114}"/>
                </c:ext>
              </c:extLst>
            </c:dLbl>
            <c:dLbl>
              <c:idx val="2"/>
              <c:layout>
                <c:manualLayout>
                  <c:x val="-5.4901111741662923E-3"/>
                  <c:y val="-8.0623476200102781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4.4073000520967964E-2"/>
                      <c:h val="4.9249999999999995E-2"/>
                    </c:manualLayout>
                  </c15:layout>
                </c:ext>
                <c:ext xmlns:c16="http://schemas.microsoft.com/office/drawing/2014/chart" uri="{C3380CC4-5D6E-409C-BE32-E72D297353CC}">
                  <c16:uniqueId val="{0000000E-E6B8-C64D-BF85-C6988A090114}"/>
                </c:ext>
              </c:extLst>
            </c:dLbl>
            <c:dLbl>
              <c:idx val="3"/>
              <c:layout>
                <c:manualLayout>
                  <c:x val="-4.3091812284726813E-3"/>
                  <c:y val="-8.16385309168495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6B8-C64D-BF85-C6988A090114}"/>
                </c:ext>
              </c:extLst>
            </c:dLbl>
            <c:dLbl>
              <c:idx val="4"/>
              <c:layout>
                <c:manualLayout>
                  <c:x val="1.9471139325353437E-3"/>
                  <c:y val="-7.18749999999999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6B8-C64D-BF85-C6988A09011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Very high risk</c:v>
                </c:pt>
              </c:strCache>
            </c:strRef>
          </c:cat>
          <c:val>
            <c:numRef>
              <c:f>Sheet1!$F$2:$F$2</c:f>
              <c:numCache>
                <c:formatCode>0.0</c:formatCode>
                <c:ptCount val="1"/>
                <c:pt idx="0">
                  <c:v>1.1000000000000001</c:v>
                </c:pt>
              </c:numCache>
            </c:numRef>
          </c:val>
          <c:extLst>
            <c:ext xmlns:c16="http://schemas.microsoft.com/office/drawing/2014/chart" uri="{C3380CC4-5D6E-409C-BE32-E72D297353CC}">
              <c16:uniqueId val="{00000011-E6B8-C64D-BF85-C6988A090114}"/>
            </c:ext>
          </c:extLst>
        </c:ser>
        <c:ser>
          <c:idx val="5"/>
          <c:order val="5"/>
          <c:tx>
            <c:strRef>
              <c:f>Sheet1!$G$1</c:f>
              <c:strCache>
                <c:ptCount val="1"/>
                <c:pt idx="0">
                  <c:v>Other LLT</c:v>
                </c:pt>
              </c:strCache>
            </c:strRef>
          </c:tx>
          <c:spPr>
            <a:solidFill>
              <a:schemeClr val="accent2"/>
            </a:solidFill>
            <a:ln>
              <a:noFill/>
            </a:ln>
            <a:effectLst/>
          </c:spPr>
          <c:invertIfNegative val="0"/>
          <c:dLbls>
            <c:dLbl>
              <c:idx val="0"/>
              <c:layout>
                <c:manualLayout>
                  <c:x val="1.6758167237828851E-2"/>
                  <c:y val="-0.275867744254740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6B8-C64D-BF85-C6988A090114}"/>
                </c:ext>
              </c:extLst>
            </c:dLbl>
            <c:dLbl>
              <c:idx val="1"/>
              <c:layout>
                <c:manualLayout>
                  <c:x val="2.1354523815153736E-2"/>
                  <c:y val="-8.62120502499087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E6B8-C64D-BF85-C6988A090114}"/>
                </c:ext>
              </c:extLst>
            </c:dLbl>
            <c:dLbl>
              <c:idx val="2"/>
              <c:layout>
                <c:manualLayout>
                  <c:x val="1.6279382236567275E-2"/>
                  <c:y val="-8.3237697344079445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3.1124874874874871E-2"/>
                      <c:h val="3.2936304702216999E-2"/>
                    </c:manualLayout>
                  </c15:layout>
                </c:ext>
                <c:ext xmlns:c16="http://schemas.microsoft.com/office/drawing/2014/chart" uri="{C3380CC4-5D6E-409C-BE32-E72D297353CC}">
                  <c16:uniqueId val="{00000014-E6B8-C64D-BF85-C6988A090114}"/>
                </c:ext>
              </c:extLst>
            </c:dLbl>
            <c:dLbl>
              <c:idx val="3"/>
              <c:layout>
                <c:manualLayout>
                  <c:x val="1.7460250604935643E-2"/>
                  <c:y val="-7.889287142719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E6B8-C64D-BF85-C6988A090114}"/>
                </c:ext>
              </c:extLst>
            </c:dLbl>
            <c:dLbl>
              <c:idx val="4"/>
              <c:layout>
                <c:manualLayout>
                  <c:x val="2.7227769107690366E-2"/>
                  <c:y val="-6.39831550847725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E6B8-C64D-BF85-C6988A09011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Very high risk</c:v>
                </c:pt>
              </c:strCache>
            </c:strRef>
          </c:cat>
          <c:val>
            <c:numRef>
              <c:f>Sheet1!$G$2:$G$2</c:f>
              <c:numCache>
                <c:formatCode>0.0</c:formatCode>
                <c:ptCount val="1"/>
                <c:pt idx="0">
                  <c:v>6.3</c:v>
                </c:pt>
              </c:numCache>
            </c:numRef>
          </c:val>
          <c:extLst>
            <c:ext xmlns:c16="http://schemas.microsoft.com/office/drawing/2014/chart" uri="{C3380CC4-5D6E-409C-BE32-E72D297353CC}">
              <c16:uniqueId val="{00000017-E6B8-C64D-BF85-C6988A090114}"/>
            </c:ext>
          </c:extLst>
        </c:ser>
        <c:dLbls>
          <c:showLegendKey val="0"/>
          <c:showVal val="1"/>
          <c:showCatName val="0"/>
          <c:showSerName val="0"/>
          <c:showPercent val="0"/>
          <c:showBubbleSize val="0"/>
        </c:dLbls>
        <c:gapWidth val="150"/>
        <c:overlap val="100"/>
        <c:axId val="651150544"/>
        <c:axId val="651151200"/>
      </c:barChart>
      <c:catAx>
        <c:axId val="651150544"/>
        <c:scaling>
          <c:orientation val="minMax"/>
        </c:scaling>
        <c:delete val="0"/>
        <c:axPos val="l"/>
        <c:numFmt formatCode="General" sourceLinked="1"/>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651151200"/>
        <c:crosses val="autoZero"/>
        <c:auto val="1"/>
        <c:lblAlgn val="ctr"/>
        <c:lblOffset val="100"/>
        <c:noMultiLvlLbl val="0"/>
      </c:catAx>
      <c:valAx>
        <c:axId val="651151200"/>
        <c:scaling>
          <c:orientation val="minMax"/>
        </c:scaling>
        <c:delete val="0"/>
        <c:axPos val="b"/>
        <c:numFmt formatCode="0%" sourceLinked="0"/>
        <c:majorTickMark val="out"/>
        <c:minorTickMark val="none"/>
        <c:tickLblPos val="none"/>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651150544"/>
        <c:crosses val="autoZero"/>
        <c:crossBetween val="between"/>
        <c:majorUnit val="0.2"/>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w="12700"/>
          </c:spPr>
          <c:dPt>
            <c:idx val="0"/>
            <c:bubble3D val="0"/>
            <c:spPr>
              <a:solidFill>
                <a:schemeClr val="accent1"/>
              </a:solidFill>
              <a:ln w="12700">
                <a:solidFill>
                  <a:schemeClr val="lt1"/>
                </a:solidFill>
              </a:ln>
              <a:effectLst/>
            </c:spPr>
            <c:extLst>
              <c:ext xmlns:c16="http://schemas.microsoft.com/office/drawing/2014/chart" uri="{C3380CC4-5D6E-409C-BE32-E72D297353CC}">
                <c16:uniqueId val="{00000001-AD97-4717-979D-24DF28B78B5E}"/>
              </c:ext>
            </c:extLst>
          </c:dPt>
          <c:dPt>
            <c:idx val="1"/>
            <c:bubble3D val="0"/>
            <c:spPr>
              <a:solidFill>
                <a:schemeClr val="accent6"/>
              </a:solidFill>
              <a:ln w="12700">
                <a:solidFill>
                  <a:schemeClr val="lt1"/>
                </a:solidFill>
              </a:ln>
              <a:effectLst/>
            </c:spPr>
            <c:extLst>
              <c:ext xmlns:c16="http://schemas.microsoft.com/office/drawing/2014/chart" uri="{C3380CC4-5D6E-409C-BE32-E72D297353CC}">
                <c16:uniqueId val="{00000003-AD97-4717-979D-24DF28B78B5E}"/>
              </c:ext>
            </c:extLst>
          </c:dPt>
          <c:dPt>
            <c:idx val="2"/>
            <c:bubble3D val="0"/>
            <c:spPr>
              <a:solidFill>
                <a:schemeClr val="accent3">
                  <a:lumMod val="50000"/>
                </a:schemeClr>
              </a:solidFill>
              <a:ln w="12700">
                <a:solidFill>
                  <a:schemeClr val="lt1"/>
                </a:solidFill>
              </a:ln>
              <a:effectLst/>
            </c:spPr>
            <c:extLst>
              <c:ext xmlns:c16="http://schemas.microsoft.com/office/drawing/2014/chart" uri="{C3380CC4-5D6E-409C-BE32-E72D297353CC}">
                <c16:uniqueId val="{00000005-AD97-4717-979D-24DF28B78B5E}"/>
              </c:ext>
            </c:extLst>
          </c:dPt>
          <c:dPt>
            <c:idx val="3"/>
            <c:bubble3D val="0"/>
            <c:spPr>
              <a:solidFill>
                <a:srgbClr val="7030A0"/>
              </a:solidFill>
              <a:ln w="12700">
                <a:solidFill>
                  <a:schemeClr val="lt1"/>
                </a:solidFill>
              </a:ln>
              <a:effectLst/>
            </c:spPr>
            <c:extLst>
              <c:ext xmlns:c16="http://schemas.microsoft.com/office/drawing/2014/chart" uri="{C3380CC4-5D6E-409C-BE32-E72D297353CC}">
                <c16:uniqueId val="{00000007-AD97-4717-979D-24DF28B78B5E}"/>
              </c:ext>
            </c:extLst>
          </c:dPt>
          <c:dPt>
            <c:idx val="4"/>
            <c:bubble3D val="0"/>
            <c:spPr>
              <a:solidFill>
                <a:srgbClr val="C00000"/>
              </a:solidFill>
              <a:ln w="12700">
                <a:solidFill>
                  <a:schemeClr val="lt1"/>
                </a:solidFill>
              </a:ln>
              <a:effectLst/>
            </c:spPr>
            <c:extLst>
              <c:ext xmlns:c16="http://schemas.microsoft.com/office/drawing/2014/chart" uri="{C3380CC4-5D6E-409C-BE32-E72D297353CC}">
                <c16:uniqueId val="{00000009-AD97-4717-979D-24DF28B78B5E}"/>
              </c:ext>
            </c:extLst>
          </c:dPt>
          <c:dPt>
            <c:idx val="5"/>
            <c:bubble3D val="0"/>
            <c:spPr>
              <a:solidFill>
                <a:schemeClr val="accent2"/>
              </a:solidFill>
              <a:ln w="12700">
                <a:solidFill>
                  <a:schemeClr val="lt1"/>
                </a:solidFill>
              </a:ln>
              <a:effectLst/>
            </c:spPr>
            <c:extLst>
              <c:ext xmlns:c16="http://schemas.microsoft.com/office/drawing/2014/chart" uri="{C3380CC4-5D6E-409C-BE32-E72D297353CC}">
                <c16:uniqueId val="{0000000B-AD97-4717-979D-24DF28B78B5E}"/>
              </c:ext>
            </c:extLst>
          </c:dPt>
          <c:dLbls>
            <c:dLbl>
              <c:idx val="0"/>
              <c:layout>
                <c:manualLayout>
                  <c:x val="0.11111587962659254"/>
                  <c:y val="1.2584479511872813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D97-4717-979D-24DF28B78B5E}"/>
                </c:ext>
              </c:extLst>
            </c:dLbl>
            <c:dLbl>
              <c:idx val="1"/>
              <c:layout>
                <c:manualLayout>
                  <c:x val="2.7267393347553048E-3"/>
                  <c:y val="1.5924618373181543E-2"/>
                </c:manualLayout>
              </c:layout>
              <c:showLegendKey val="0"/>
              <c:showVal val="0"/>
              <c:showCatName val="1"/>
              <c:showSerName val="0"/>
              <c:showPercent val="1"/>
              <c:showBubbleSize val="0"/>
              <c:extLst>
                <c:ext xmlns:c15="http://schemas.microsoft.com/office/drawing/2012/chart" uri="{CE6537A1-D6FC-4f65-9D91-7224C49458BB}">
                  <c15:layout>
                    <c:manualLayout>
                      <c:w val="0.16741842313231381"/>
                      <c:h val="0.22339968029476617"/>
                    </c:manualLayout>
                  </c15:layout>
                </c:ext>
                <c:ext xmlns:c16="http://schemas.microsoft.com/office/drawing/2014/chart" uri="{C3380CC4-5D6E-409C-BE32-E72D297353CC}">
                  <c16:uniqueId val="{00000003-AD97-4717-979D-24DF28B78B5E}"/>
                </c:ext>
              </c:extLst>
            </c:dLbl>
            <c:dLbl>
              <c:idx val="2"/>
              <c:layout>
                <c:manualLayout>
                  <c:x val="-7.0125788669884601E-2"/>
                  <c:y val="-0.1979814098501396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D97-4717-979D-24DF28B78B5E}"/>
                </c:ext>
              </c:extLst>
            </c:dLbl>
            <c:dLbl>
              <c:idx val="3"/>
              <c:layout>
                <c:manualLayout>
                  <c:x val="-3.1117015895710139E-2"/>
                  <c:y val="9.4478326751749636E-2"/>
                </c:manualLayout>
              </c:layout>
              <c:spPr>
                <a:solidFill>
                  <a:schemeClr val="bg1"/>
                </a:solidFill>
                <a:ln>
                  <a:noFill/>
                </a:ln>
                <a:effectLst/>
              </c:spPr>
              <c:txPr>
                <a:bodyPr rot="0" spcFirstLastPara="1" vertOverflow="ellipsis" vert="horz" wrap="square" lIns="38100" tIns="19050" rIns="38100" bIns="19050" anchor="ctr" anchorCtr="1">
                  <a:spAutoFit/>
                </a:bodyPr>
                <a:lstStyle/>
                <a:p>
                  <a:pPr>
                    <a:lnSpc>
                      <a:spcPct val="90000"/>
                    </a:lnSpc>
                    <a:defRPr sz="900" b="1" i="0" u="none" strike="noStrike" kern="1200" baseline="0">
                      <a:solidFill>
                        <a:schemeClr val="tx1"/>
                      </a:solidFill>
                      <a:latin typeface="+mn-lt"/>
                      <a:ea typeface="+mn-ea"/>
                      <a:cs typeface="+mn-cs"/>
                    </a:defRPr>
                  </a:pPr>
                  <a:endParaRPr lang="de-DE"/>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D97-4717-979D-24DF28B78B5E}"/>
                </c:ext>
              </c:extLst>
            </c:dLbl>
            <c:dLbl>
              <c:idx val="4"/>
              <c:layout>
                <c:manualLayout>
                  <c:x val="1.5357572345194238E-2"/>
                  <c:y val="-5.0335683771116739E-3"/>
                </c:manualLayout>
              </c:layout>
              <c:spPr>
                <a:solidFill>
                  <a:schemeClr val="bg1"/>
                </a:solidFill>
                <a:ln>
                  <a:noFill/>
                </a:ln>
                <a:effectLst/>
              </c:spPr>
              <c:txPr>
                <a:bodyPr rot="0" spcFirstLastPara="1" vertOverflow="ellipsis" vert="horz" wrap="square" lIns="38100" tIns="19050" rIns="38100" bIns="19050" anchor="ctr" anchorCtr="1">
                  <a:noAutofit/>
                </a:bodyPr>
                <a:lstStyle/>
                <a:p>
                  <a:pPr>
                    <a:lnSpc>
                      <a:spcPct val="90000"/>
                    </a:lnSpc>
                    <a:defRPr sz="900" b="1" i="0" u="none" strike="noStrike" kern="1200" baseline="0">
                      <a:solidFill>
                        <a:schemeClr val="tx1"/>
                      </a:solidFill>
                      <a:latin typeface="+mn-lt"/>
                      <a:ea typeface="+mn-ea"/>
                      <a:cs typeface="+mn-cs"/>
                    </a:defRPr>
                  </a:pPr>
                  <a:endParaRPr lang="de-DE"/>
                </a:p>
              </c:txPr>
              <c:showLegendKey val="0"/>
              <c:showVal val="0"/>
              <c:showCatName val="1"/>
              <c:showSerName val="0"/>
              <c:showPercent val="1"/>
              <c:showBubbleSize val="0"/>
              <c:extLst>
                <c:ext xmlns:c15="http://schemas.microsoft.com/office/drawing/2012/chart" uri="{CE6537A1-D6FC-4f65-9D91-7224C49458BB}">
                  <c15:layout>
                    <c:manualLayout>
                      <c:w val="0.18345391887161117"/>
                      <c:h val="0.1243334684926251"/>
                    </c:manualLayout>
                  </c15:layout>
                </c:ext>
                <c:ext xmlns:c16="http://schemas.microsoft.com/office/drawing/2014/chart" uri="{C3380CC4-5D6E-409C-BE32-E72D297353CC}">
                  <c16:uniqueId val="{00000009-AD97-4717-979D-24DF28B78B5E}"/>
                </c:ext>
              </c:extLst>
            </c:dLbl>
            <c:dLbl>
              <c:idx val="5"/>
              <c:layout>
                <c:manualLayout>
                  <c:x val="3.7039103393745658E-2"/>
                  <c:y val="1.7558817082707577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AD97-4717-979D-24DF28B78B5E}"/>
                </c:ext>
              </c:extLst>
            </c:dLbl>
            <c:spPr>
              <a:noFill/>
              <a:ln>
                <a:noFill/>
              </a:ln>
              <a:effectLst/>
            </c:spPr>
            <c:txPr>
              <a:bodyPr rot="0" spcFirstLastPara="1" vertOverflow="ellipsis" vert="horz" wrap="square" lIns="38100" tIns="19050" rIns="38100" bIns="19050" anchor="ctr" anchorCtr="1">
                <a:spAutoFit/>
              </a:bodyPr>
              <a:lstStyle/>
              <a:p>
                <a:pPr>
                  <a:lnSpc>
                    <a:spcPct val="90000"/>
                  </a:lnSpc>
                  <a:defRPr sz="900" b="1" i="0" u="none" strike="noStrike" kern="1200" baseline="0">
                    <a:solidFill>
                      <a:schemeClr val="tx1"/>
                    </a:solidFill>
                    <a:latin typeface="+mn-lt"/>
                    <a:ea typeface="+mn-ea"/>
                    <a:cs typeface="+mn-cs"/>
                  </a:defRPr>
                </a:pPr>
                <a:endParaRPr lang="de-DE"/>
              </a:p>
            </c:txPr>
            <c:showLegendKey val="0"/>
            <c:showVal val="0"/>
            <c:showCatName val="1"/>
            <c:showSerName val="0"/>
            <c:showPercent val="1"/>
            <c:showBubbleSize val="0"/>
            <c:showLeaderLines val="0"/>
            <c:extLst>
              <c:ext xmlns:c15="http://schemas.microsoft.com/office/drawing/2012/chart" uri="{CE6537A1-D6FC-4f65-9D91-7224C49458BB}"/>
            </c:extLst>
          </c:dLbls>
          <c:cat>
            <c:strRef>
              <c:f>'SP goal'!$A$2:$A$7</c:f>
              <c:strCache>
                <c:ptCount val="6"/>
                <c:pt idx="0">
                  <c:v>Low intensity statin mono</c:v>
                </c:pt>
                <c:pt idx="1">
                  <c:v>Moderate intensity statin mono</c:v>
                </c:pt>
                <c:pt idx="2">
                  <c:v>High intensity statin mono</c:v>
                </c:pt>
                <c:pt idx="3">
                  <c:v>Ezetimibe combo</c:v>
                </c:pt>
                <c:pt idx="4">
                  <c:v>PCSK9i combo</c:v>
                </c:pt>
                <c:pt idx="5">
                  <c:v>Other</c:v>
                </c:pt>
              </c:strCache>
            </c:strRef>
          </c:cat>
          <c:val>
            <c:numRef>
              <c:f>'SP goal'!$B$2:$B$7</c:f>
              <c:numCache>
                <c:formatCode>General</c:formatCode>
                <c:ptCount val="6"/>
                <c:pt idx="0">
                  <c:v>2.2999999999999998</c:v>
                </c:pt>
                <c:pt idx="1">
                  <c:v>43.5</c:v>
                </c:pt>
                <c:pt idx="2">
                  <c:v>37.5</c:v>
                </c:pt>
                <c:pt idx="3">
                  <c:v>9.3000000000000007</c:v>
                </c:pt>
                <c:pt idx="4">
                  <c:v>1.1000000000000001</c:v>
                </c:pt>
                <c:pt idx="5">
                  <c:v>6.3</c:v>
                </c:pt>
              </c:numCache>
            </c:numRef>
          </c:val>
          <c:extLst>
            <c:ext xmlns:c16="http://schemas.microsoft.com/office/drawing/2014/chart" uri="{C3380CC4-5D6E-409C-BE32-E72D297353CC}">
              <c16:uniqueId val="{0000000C-AD97-4717-979D-24DF28B78B5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23484573211591E-2"/>
          <c:y val="4.3193439358176593E-2"/>
          <c:w val="0.89770132430999761"/>
          <c:h val="0.70143766868594049"/>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Established 
ASCVD total</c:v>
                </c:pt>
                <c:pt idx="1">
                  <c:v>Coronary disease</c:v>
                </c:pt>
                <c:pt idx="2">
                  <c:v>Peripheral disease</c:v>
                </c:pt>
                <c:pt idx="3">
                  <c:v>Cerebral disease</c:v>
                </c:pt>
              </c:strCache>
            </c:strRef>
          </c:cat>
          <c:val>
            <c:numRef>
              <c:f>Sheet1!$B$2:$B$5</c:f>
              <c:numCache>
                <c:formatCode>General</c:formatCode>
                <c:ptCount val="4"/>
                <c:pt idx="0">
                  <c:v>39</c:v>
                </c:pt>
              </c:numCache>
            </c:numRef>
          </c:val>
          <c:extLst>
            <c:ext xmlns:c16="http://schemas.microsoft.com/office/drawing/2014/chart" uri="{C3380CC4-5D6E-409C-BE32-E72D297353CC}">
              <c16:uniqueId val="{00000000-986E-4C93-AF2B-E375E0759197}"/>
            </c:ext>
          </c:extLst>
        </c:ser>
        <c:ser>
          <c:idx val="1"/>
          <c:order val="1"/>
          <c:tx>
            <c:strRef>
              <c:f>Sheet1!$C$1</c:f>
              <c:strCache>
                <c:ptCount val="1"/>
                <c:pt idx="0">
                  <c:v>Series 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Established 
ASCVD total</c:v>
                </c:pt>
                <c:pt idx="1">
                  <c:v>Coronary disease</c:v>
                </c:pt>
                <c:pt idx="2">
                  <c:v>Peripheral disease</c:v>
                </c:pt>
                <c:pt idx="3">
                  <c:v>Cerebral disease</c:v>
                </c:pt>
              </c:strCache>
            </c:strRef>
          </c:cat>
          <c:val>
            <c:numRef>
              <c:f>Sheet1!$C$2:$C$5</c:f>
              <c:numCache>
                <c:formatCode>General</c:formatCode>
                <c:ptCount val="4"/>
                <c:pt idx="1">
                  <c:v>44</c:v>
                </c:pt>
              </c:numCache>
            </c:numRef>
          </c:val>
          <c:extLst>
            <c:ext xmlns:c16="http://schemas.microsoft.com/office/drawing/2014/chart" uri="{C3380CC4-5D6E-409C-BE32-E72D297353CC}">
              <c16:uniqueId val="{00000001-986E-4C93-AF2B-E375E0759197}"/>
            </c:ext>
          </c:extLst>
        </c:ser>
        <c:ser>
          <c:idx val="2"/>
          <c:order val="2"/>
          <c:tx>
            <c:strRef>
              <c:f>Sheet1!$D$1</c:f>
              <c:strCache>
                <c:ptCount val="1"/>
                <c:pt idx="0">
                  <c:v>Series 3</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Established 
ASCVD total</c:v>
                </c:pt>
                <c:pt idx="1">
                  <c:v>Coronary disease</c:v>
                </c:pt>
                <c:pt idx="2">
                  <c:v>Peripheral disease</c:v>
                </c:pt>
                <c:pt idx="3">
                  <c:v>Cerebral disease</c:v>
                </c:pt>
              </c:strCache>
            </c:strRef>
          </c:cat>
          <c:val>
            <c:numRef>
              <c:f>Sheet1!$D$2:$D$5</c:f>
              <c:numCache>
                <c:formatCode>General</c:formatCode>
                <c:ptCount val="4"/>
                <c:pt idx="2">
                  <c:v>40</c:v>
                </c:pt>
              </c:numCache>
            </c:numRef>
          </c:val>
          <c:extLst>
            <c:ext xmlns:c16="http://schemas.microsoft.com/office/drawing/2014/chart" uri="{C3380CC4-5D6E-409C-BE32-E72D297353CC}">
              <c16:uniqueId val="{00000002-986E-4C93-AF2B-E375E0759197}"/>
            </c:ext>
          </c:extLst>
        </c:ser>
        <c:ser>
          <c:idx val="3"/>
          <c:order val="3"/>
          <c:tx>
            <c:strRef>
              <c:f>Sheet1!$E$1</c:f>
              <c:strCache>
                <c:ptCount val="1"/>
                <c:pt idx="0">
                  <c:v>Series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Established 
ASCVD total</c:v>
                </c:pt>
                <c:pt idx="1">
                  <c:v>Coronary disease</c:v>
                </c:pt>
                <c:pt idx="2">
                  <c:v>Peripheral disease</c:v>
                </c:pt>
                <c:pt idx="3">
                  <c:v>Cerebral disease</c:v>
                </c:pt>
              </c:strCache>
            </c:strRef>
          </c:cat>
          <c:val>
            <c:numRef>
              <c:f>Sheet1!$E$2:$E$5</c:f>
              <c:numCache>
                <c:formatCode>General</c:formatCode>
                <c:ptCount val="4"/>
                <c:pt idx="3">
                  <c:v>36</c:v>
                </c:pt>
              </c:numCache>
            </c:numRef>
          </c:val>
          <c:extLst>
            <c:ext xmlns:c16="http://schemas.microsoft.com/office/drawing/2014/chart" uri="{C3380CC4-5D6E-409C-BE32-E72D297353CC}">
              <c16:uniqueId val="{00000003-986E-4C93-AF2B-E375E0759197}"/>
            </c:ext>
          </c:extLst>
        </c:ser>
        <c:dLbls>
          <c:dLblPos val="outEnd"/>
          <c:showLegendKey val="0"/>
          <c:showVal val="1"/>
          <c:showCatName val="0"/>
          <c:showSerName val="0"/>
          <c:showPercent val="0"/>
          <c:showBubbleSize val="0"/>
        </c:dLbls>
        <c:gapWidth val="25"/>
        <c:overlap val="97"/>
        <c:axId val="1089692360"/>
        <c:axId val="1089689408"/>
      </c:barChart>
      <c:catAx>
        <c:axId val="1089692360"/>
        <c:scaling>
          <c:orientation val="minMax"/>
        </c:scaling>
        <c:delete val="0"/>
        <c:axPos val="b"/>
        <c:numFmt formatCode="General" sourceLinked="1"/>
        <c:majorTickMark val="out"/>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89408"/>
        <c:crosses val="autoZero"/>
        <c:auto val="1"/>
        <c:lblAlgn val="ctr"/>
        <c:lblOffset val="100"/>
        <c:noMultiLvlLbl val="0"/>
      </c:catAx>
      <c:valAx>
        <c:axId val="1089689408"/>
        <c:scaling>
          <c:orientation val="minMax"/>
          <c:max val="100"/>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9236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283668598133505E-2"/>
          <c:y val="8.15021891410182E-2"/>
          <c:w val="0.88207503334229154"/>
          <c:h val="0.7338339067025812"/>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Established 
ASCVD total</c:v>
                </c:pt>
                <c:pt idx="1">
                  <c:v>Coronary disease</c:v>
                </c:pt>
                <c:pt idx="2">
                  <c:v>Peripheral disease</c:v>
                </c:pt>
                <c:pt idx="3">
                  <c:v>Cerebral disease</c:v>
                </c:pt>
              </c:strCache>
            </c:strRef>
          </c:cat>
          <c:val>
            <c:numRef>
              <c:f>Sheet1!$B$2:$B$5</c:f>
              <c:numCache>
                <c:formatCode>General</c:formatCode>
                <c:ptCount val="4"/>
                <c:pt idx="0">
                  <c:v>18</c:v>
                </c:pt>
              </c:numCache>
            </c:numRef>
          </c:val>
          <c:extLst>
            <c:ext xmlns:c16="http://schemas.microsoft.com/office/drawing/2014/chart" uri="{C3380CC4-5D6E-409C-BE32-E72D297353CC}">
              <c16:uniqueId val="{00000000-2ACD-B340-BB26-43EF288809A0}"/>
            </c:ext>
          </c:extLst>
        </c:ser>
        <c:ser>
          <c:idx val="1"/>
          <c:order val="1"/>
          <c:tx>
            <c:strRef>
              <c:f>Sheet1!$C$1</c:f>
              <c:strCache>
                <c:ptCount val="1"/>
                <c:pt idx="0">
                  <c:v>Series 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Established 
ASCVD total</c:v>
                </c:pt>
                <c:pt idx="1">
                  <c:v>Coronary disease</c:v>
                </c:pt>
                <c:pt idx="2">
                  <c:v>Peripheral disease</c:v>
                </c:pt>
                <c:pt idx="3">
                  <c:v>Cerebral disease</c:v>
                </c:pt>
              </c:strCache>
            </c:strRef>
          </c:cat>
          <c:val>
            <c:numRef>
              <c:f>Sheet1!$C$2:$C$5</c:f>
              <c:numCache>
                <c:formatCode>General</c:formatCode>
                <c:ptCount val="4"/>
                <c:pt idx="1">
                  <c:v>20</c:v>
                </c:pt>
              </c:numCache>
            </c:numRef>
          </c:val>
          <c:extLst>
            <c:ext xmlns:c16="http://schemas.microsoft.com/office/drawing/2014/chart" uri="{C3380CC4-5D6E-409C-BE32-E72D297353CC}">
              <c16:uniqueId val="{00000001-2ACD-B340-BB26-43EF288809A0}"/>
            </c:ext>
          </c:extLst>
        </c:ser>
        <c:ser>
          <c:idx val="2"/>
          <c:order val="2"/>
          <c:tx>
            <c:strRef>
              <c:f>Sheet1!$D$1</c:f>
              <c:strCache>
                <c:ptCount val="1"/>
                <c:pt idx="0">
                  <c:v>Series 3</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Established 
ASCVD total</c:v>
                </c:pt>
                <c:pt idx="1">
                  <c:v>Coronary disease</c:v>
                </c:pt>
                <c:pt idx="2">
                  <c:v>Peripheral disease</c:v>
                </c:pt>
                <c:pt idx="3">
                  <c:v>Cerebral disease</c:v>
                </c:pt>
              </c:strCache>
            </c:strRef>
          </c:cat>
          <c:val>
            <c:numRef>
              <c:f>Sheet1!$D$2:$D$5</c:f>
              <c:numCache>
                <c:formatCode>General</c:formatCode>
                <c:ptCount val="4"/>
                <c:pt idx="2">
                  <c:v>19</c:v>
                </c:pt>
              </c:numCache>
            </c:numRef>
          </c:val>
          <c:extLst>
            <c:ext xmlns:c16="http://schemas.microsoft.com/office/drawing/2014/chart" uri="{C3380CC4-5D6E-409C-BE32-E72D297353CC}">
              <c16:uniqueId val="{00000002-2ACD-B340-BB26-43EF288809A0}"/>
            </c:ext>
          </c:extLst>
        </c:ser>
        <c:ser>
          <c:idx val="3"/>
          <c:order val="3"/>
          <c:tx>
            <c:strRef>
              <c:f>Sheet1!$E$1</c:f>
              <c:strCache>
                <c:ptCount val="1"/>
                <c:pt idx="0">
                  <c:v>Series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Established 
ASCVD total</c:v>
                </c:pt>
                <c:pt idx="1">
                  <c:v>Coronary disease</c:v>
                </c:pt>
                <c:pt idx="2">
                  <c:v>Peripheral disease</c:v>
                </c:pt>
                <c:pt idx="3">
                  <c:v>Cerebral disease</c:v>
                </c:pt>
              </c:strCache>
            </c:strRef>
          </c:cat>
          <c:val>
            <c:numRef>
              <c:f>Sheet1!$E$2:$E$5</c:f>
              <c:numCache>
                <c:formatCode>General</c:formatCode>
                <c:ptCount val="4"/>
                <c:pt idx="3">
                  <c:v>16</c:v>
                </c:pt>
              </c:numCache>
            </c:numRef>
          </c:val>
          <c:extLst>
            <c:ext xmlns:c16="http://schemas.microsoft.com/office/drawing/2014/chart" uri="{C3380CC4-5D6E-409C-BE32-E72D297353CC}">
              <c16:uniqueId val="{00000003-2ACD-B340-BB26-43EF288809A0}"/>
            </c:ext>
          </c:extLst>
        </c:ser>
        <c:dLbls>
          <c:dLblPos val="outEnd"/>
          <c:showLegendKey val="0"/>
          <c:showVal val="1"/>
          <c:showCatName val="0"/>
          <c:showSerName val="0"/>
          <c:showPercent val="0"/>
          <c:showBubbleSize val="0"/>
        </c:dLbls>
        <c:gapWidth val="25"/>
        <c:overlap val="97"/>
        <c:axId val="1089692360"/>
        <c:axId val="1089689408"/>
      </c:barChart>
      <c:catAx>
        <c:axId val="1089692360"/>
        <c:scaling>
          <c:orientation val="minMax"/>
        </c:scaling>
        <c:delete val="0"/>
        <c:axPos val="b"/>
        <c:numFmt formatCode="General" sourceLinked="1"/>
        <c:majorTickMark val="out"/>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89408"/>
        <c:crosses val="autoZero"/>
        <c:auto val="1"/>
        <c:lblAlgn val="ctr"/>
        <c:lblOffset val="100"/>
        <c:noMultiLvlLbl val="0"/>
      </c:catAx>
      <c:valAx>
        <c:axId val="1089689408"/>
        <c:scaling>
          <c:orientation val="minMax"/>
          <c:max val="100"/>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9236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Western Europe</c:v>
                </c:pt>
              </c:strCache>
            </c:strRef>
          </c:tx>
          <c:spPr>
            <a:solidFill>
              <a:schemeClr val="accent1"/>
            </a:solidFill>
            <a:ln>
              <a:noFill/>
            </a:ln>
            <a:effectLst/>
          </c:spPr>
          <c:invertIfNegative val="0"/>
          <c:dPt>
            <c:idx val="10"/>
            <c:invertIfNegative val="0"/>
            <c:bubble3D val="0"/>
            <c:spPr>
              <a:solidFill>
                <a:srgbClr val="92D050"/>
              </a:solidFill>
              <a:ln>
                <a:noFill/>
              </a:ln>
              <a:effectLst/>
            </c:spPr>
            <c:extLst>
              <c:ext xmlns:c16="http://schemas.microsoft.com/office/drawing/2014/chart" uri="{C3380CC4-5D6E-409C-BE32-E72D297353CC}">
                <c16:uniqueId val="{0000000A-DF4D-4848-8116-8B795573B186}"/>
              </c:ext>
            </c:extLst>
          </c:dPt>
          <c:dPt>
            <c:idx val="11"/>
            <c:invertIfNegative val="0"/>
            <c:bubble3D val="0"/>
            <c:spPr>
              <a:solidFill>
                <a:srgbClr val="92D050"/>
              </a:solidFill>
              <a:ln>
                <a:noFill/>
              </a:ln>
              <a:effectLst/>
            </c:spPr>
            <c:extLst>
              <c:ext xmlns:c16="http://schemas.microsoft.com/office/drawing/2014/chart" uri="{C3380CC4-5D6E-409C-BE32-E72D297353CC}">
                <c16:uniqueId val="{00000009-DF4D-4848-8116-8B795573B186}"/>
              </c:ext>
            </c:extLst>
          </c:dPt>
          <c:dPt>
            <c:idx val="12"/>
            <c:invertIfNegative val="0"/>
            <c:bubble3D val="0"/>
            <c:spPr>
              <a:solidFill>
                <a:srgbClr val="92D050"/>
              </a:solidFill>
              <a:ln>
                <a:noFill/>
              </a:ln>
              <a:effectLst/>
            </c:spPr>
            <c:extLst>
              <c:ext xmlns:c16="http://schemas.microsoft.com/office/drawing/2014/chart" uri="{C3380CC4-5D6E-409C-BE32-E72D297353CC}">
                <c16:uniqueId val="{00000008-DF4D-4848-8116-8B795573B186}"/>
              </c:ext>
            </c:extLst>
          </c:dPt>
          <c:dPt>
            <c:idx val="13"/>
            <c:invertIfNegative val="0"/>
            <c:bubble3D val="0"/>
            <c:spPr>
              <a:solidFill>
                <a:srgbClr val="92D050"/>
              </a:solidFill>
              <a:ln>
                <a:noFill/>
              </a:ln>
              <a:effectLst/>
            </c:spPr>
            <c:extLst>
              <c:ext xmlns:c16="http://schemas.microsoft.com/office/drawing/2014/chart" uri="{C3380CC4-5D6E-409C-BE32-E72D297353CC}">
                <c16:uniqueId val="{00000007-DF4D-4848-8116-8B795573B186}"/>
              </c:ext>
            </c:extLst>
          </c:dPt>
          <c:dPt>
            <c:idx val="14"/>
            <c:invertIfNegative val="0"/>
            <c:bubble3D val="0"/>
            <c:spPr>
              <a:solidFill>
                <a:srgbClr val="92D050"/>
              </a:solidFill>
              <a:ln>
                <a:noFill/>
              </a:ln>
              <a:effectLst/>
            </c:spPr>
            <c:extLst>
              <c:ext xmlns:c16="http://schemas.microsoft.com/office/drawing/2014/chart" uri="{C3380CC4-5D6E-409C-BE32-E72D297353CC}">
                <c16:uniqueId val="{00000006-DF4D-4848-8116-8B795573B186}"/>
              </c:ext>
            </c:extLst>
          </c:dPt>
          <c:dPt>
            <c:idx val="15"/>
            <c:invertIfNegative val="0"/>
            <c:bubble3D val="0"/>
            <c:spPr>
              <a:solidFill>
                <a:srgbClr val="92D050"/>
              </a:solidFill>
              <a:ln>
                <a:noFill/>
              </a:ln>
              <a:effectLst/>
            </c:spPr>
            <c:extLst>
              <c:ext xmlns:c16="http://schemas.microsoft.com/office/drawing/2014/chart" uri="{C3380CC4-5D6E-409C-BE32-E72D297353CC}">
                <c16:uniqueId val="{00000005-DF4D-4848-8116-8B795573B186}"/>
              </c:ext>
            </c:extLst>
          </c:dPt>
          <c:dPt>
            <c:idx val="16"/>
            <c:invertIfNegative val="0"/>
            <c:bubble3D val="0"/>
            <c:spPr>
              <a:solidFill>
                <a:schemeClr val="accent4"/>
              </a:solidFill>
              <a:ln>
                <a:noFill/>
              </a:ln>
              <a:effectLst/>
            </c:spPr>
            <c:extLst>
              <c:ext xmlns:c16="http://schemas.microsoft.com/office/drawing/2014/chart" uri="{C3380CC4-5D6E-409C-BE32-E72D297353CC}">
                <c16:uniqueId val="{00000004-DF4D-4848-8116-8B795573B186}"/>
              </c:ext>
            </c:extLst>
          </c:dPt>
          <c:dPt>
            <c:idx val="17"/>
            <c:invertIfNegative val="0"/>
            <c:bubble3D val="0"/>
            <c:spPr>
              <a:solidFill>
                <a:schemeClr val="accent4"/>
              </a:solidFill>
              <a:ln>
                <a:noFill/>
              </a:ln>
              <a:effectLst/>
            </c:spPr>
            <c:extLst>
              <c:ext xmlns:c16="http://schemas.microsoft.com/office/drawing/2014/chart" uri="{C3380CC4-5D6E-409C-BE32-E72D297353CC}">
                <c16:uniqueId val="{00000003-DF4D-4848-8116-8B795573B18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Austria</c:v>
                </c:pt>
                <c:pt idx="1">
                  <c:v>Belgium</c:v>
                </c:pt>
                <c:pt idx="2">
                  <c:v>France </c:v>
                </c:pt>
                <c:pt idx="3">
                  <c:v>Germany</c:v>
                </c:pt>
                <c:pt idx="4">
                  <c:v>Greece</c:v>
                </c:pt>
                <c:pt idx="5">
                  <c:v>Ireland</c:v>
                </c:pt>
                <c:pt idx="6">
                  <c:v>Italy</c:v>
                </c:pt>
                <c:pt idx="7">
                  <c:v>Netherlands</c:v>
                </c:pt>
                <c:pt idx="8">
                  <c:v>Spain</c:v>
                </c:pt>
                <c:pt idx="9">
                  <c:v>UK</c:v>
                </c:pt>
                <c:pt idx="10">
                  <c:v>Hungary</c:v>
                </c:pt>
                <c:pt idx="11">
                  <c:v>Poland</c:v>
                </c:pt>
                <c:pt idx="12">
                  <c:v>Romania</c:v>
                </c:pt>
                <c:pt idx="13">
                  <c:v>Slovakia</c:v>
                </c:pt>
                <c:pt idx="14">
                  <c:v>Ukraine</c:v>
                </c:pt>
                <c:pt idx="15">
                  <c:v>Czech Republic</c:v>
                </c:pt>
                <c:pt idx="16">
                  <c:v>Denmark</c:v>
                </c:pt>
                <c:pt idx="17">
                  <c:v>Sweden</c:v>
                </c:pt>
              </c:strCache>
            </c:strRef>
          </c:cat>
          <c:val>
            <c:numRef>
              <c:f>Sheet1!$B$2:$B$19</c:f>
              <c:numCache>
                <c:formatCode>General</c:formatCode>
                <c:ptCount val="18"/>
                <c:pt idx="0">
                  <c:v>293</c:v>
                </c:pt>
                <c:pt idx="1">
                  <c:v>497</c:v>
                </c:pt>
                <c:pt idx="2">
                  <c:v>350</c:v>
                </c:pt>
                <c:pt idx="3">
                  <c:v>421</c:v>
                </c:pt>
                <c:pt idx="4">
                  <c:v>102</c:v>
                </c:pt>
                <c:pt idx="5">
                  <c:v>198</c:v>
                </c:pt>
                <c:pt idx="6">
                  <c:v>195</c:v>
                </c:pt>
                <c:pt idx="7">
                  <c:v>287</c:v>
                </c:pt>
                <c:pt idx="8">
                  <c:v>328</c:v>
                </c:pt>
                <c:pt idx="9">
                  <c:v>598</c:v>
                </c:pt>
                <c:pt idx="10">
                  <c:v>319</c:v>
                </c:pt>
                <c:pt idx="11">
                  <c:v>460</c:v>
                </c:pt>
                <c:pt idx="12">
                  <c:v>259</c:v>
                </c:pt>
                <c:pt idx="13">
                  <c:v>123</c:v>
                </c:pt>
                <c:pt idx="14">
                  <c:v>484</c:v>
                </c:pt>
                <c:pt idx="15">
                  <c:v>509</c:v>
                </c:pt>
                <c:pt idx="16">
                  <c:v>150</c:v>
                </c:pt>
                <c:pt idx="17">
                  <c:v>315</c:v>
                </c:pt>
              </c:numCache>
            </c:numRef>
          </c:val>
          <c:extLst>
            <c:ext xmlns:c16="http://schemas.microsoft.com/office/drawing/2014/chart" uri="{C3380CC4-5D6E-409C-BE32-E72D297353CC}">
              <c16:uniqueId val="{00000000-DF4D-4848-8116-8B795573B186}"/>
            </c:ext>
          </c:extLst>
        </c:ser>
        <c:dLbls>
          <c:showLegendKey val="0"/>
          <c:showVal val="0"/>
          <c:showCatName val="0"/>
          <c:showSerName val="0"/>
          <c:showPercent val="0"/>
          <c:showBubbleSize val="0"/>
        </c:dLbls>
        <c:gapWidth val="60"/>
        <c:overlap val="-27"/>
        <c:axId val="879148264"/>
        <c:axId val="879148920"/>
      </c:barChart>
      <c:catAx>
        <c:axId val="879148264"/>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9148920"/>
        <c:crosses val="autoZero"/>
        <c:auto val="1"/>
        <c:lblAlgn val="ctr"/>
        <c:lblOffset val="100"/>
        <c:noMultiLvlLbl val="0"/>
      </c:catAx>
      <c:valAx>
        <c:axId val="879148920"/>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sz="1400" b="1" dirty="0">
                    <a:solidFill>
                      <a:schemeClr val="tx1"/>
                    </a:solidFill>
                  </a:rPr>
                  <a:t>Number of Patients per Country</a:t>
                </a:r>
              </a:p>
            </c:rich>
          </c:tx>
          <c:layout>
            <c:manualLayout>
              <c:xMode val="edge"/>
              <c:yMode val="edge"/>
              <c:x val="6.2562554857692968E-3"/>
              <c:y val="4.9496309055118114E-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title>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9148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35650091805768E-2"/>
          <c:y val="9.7862111224646539E-2"/>
          <c:w val="0.87872809813325825"/>
          <c:h val="0.59945369424241812"/>
        </c:manualLayout>
      </c:layout>
      <c:barChart>
        <c:barDir val="col"/>
        <c:grouping val="stacked"/>
        <c:varyColors val="0"/>
        <c:ser>
          <c:idx val="0"/>
          <c:order val="0"/>
          <c:tx>
            <c:strRef>
              <c:f>Sheet1!$B$1</c:f>
              <c:strCache>
                <c:ptCount val="1"/>
                <c:pt idx="0">
                  <c:v>Primary care sites</c:v>
                </c:pt>
              </c:strCache>
            </c:strRef>
          </c:tx>
          <c:spPr>
            <a:solidFill>
              <a:schemeClr val="accent1"/>
            </a:solidFill>
            <a:ln>
              <a:noFill/>
            </a:ln>
            <a:effectLst/>
          </c:spPr>
          <c:invertIfNegative val="0"/>
          <c:dPt>
            <c:idx val="3"/>
            <c:invertIfNegative val="0"/>
            <c:bubble3D val="0"/>
            <c:spPr>
              <a:solidFill>
                <a:schemeClr val="accent6"/>
              </a:solidFill>
              <a:ln>
                <a:noFill/>
              </a:ln>
              <a:effectLst/>
            </c:spPr>
            <c:extLst>
              <c:ext xmlns:c16="http://schemas.microsoft.com/office/drawing/2014/chart" uri="{C3380CC4-5D6E-409C-BE32-E72D297353CC}">
                <c16:uniqueId val="{00000001-A7EE-E240-B541-79E9BFFC79E6}"/>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2-A7EE-E240-B541-79E9BFFC79E6}"/>
              </c:ext>
            </c:extLst>
          </c:dPt>
          <c:dPt>
            <c:idx val="9"/>
            <c:invertIfNegative val="0"/>
            <c:bubble3D val="0"/>
            <c:spPr>
              <a:solidFill>
                <a:schemeClr val="accent6"/>
              </a:solidFill>
              <a:ln>
                <a:noFill/>
              </a:ln>
              <a:effectLst/>
            </c:spPr>
            <c:extLst>
              <c:ext xmlns:c16="http://schemas.microsoft.com/office/drawing/2014/chart" uri="{C3380CC4-5D6E-409C-BE32-E72D297353CC}">
                <c16:uniqueId val="{00000003-A7EE-E240-B541-79E9BFFC79E6}"/>
              </c:ext>
            </c:extLst>
          </c:dPt>
          <c:dPt>
            <c:idx val="13"/>
            <c:invertIfNegative val="0"/>
            <c:bubble3D val="0"/>
            <c:spPr>
              <a:solidFill>
                <a:schemeClr val="accent6"/>
              </a:solidFill>
              <a:ln>
                <a:noFill/>
              </a:ln>
              <a:effectLst/>
            </c:spPr>
            <c:extLst>
              <c:ext xmlns:c16="http://schemas.microsoft.com/office/drawing/2014/chart" uri="{C3380CC4-5D6E-409C-BE32-E72D297353CC}">
                <c16:uniqueId val="{00000004-A7EE-E240-B541-79E9BFFC79E6}"/>
              </c:ext>
            </c:extLst>
          </c:dPt>
          <c:cat>
            <c:strRef>
              <c:f>Sheet1!$A$2:$A$19</c:f>
              <c:strCache>
                <c:ptCount val="18"/>
                <c:pt idx="0">
                  <c:v>Austria (n = 8)</c:v>
                </c:pt>
                <c:pt idx="1">
                  <c:v>Belgium (n = 13)</c:v>
                </c:pt>
                <c:pt idx="2">
                  <c:v>Czech Republic (n = 10)</c:v>
                </c:pt>
                <c:pt idx="3">
                  <c:v>Denmark (n = 3)</c:v>
                </c:pt>
                <c:pt idx="4">
                  <c:v>France (n = 8)</c:v>
                </c:pt>
                <c:pt idx="5">
                  <c:v>Germany (n = 7)</c:v>
                </c:pt>
                <c:pt idx="6">
                  <c:v>Greece (n = 2)</c:v>
                </c:pt>
                <c:pt idx="7">
                  <c:v>Hungary (n = 7)</c:v>
                </c:pt>
                <c:pt idx="8">
                  <c:v>Ireland (n = 6)</c:v>
                </c:pt>
                <c:pt idx="9">
                  <c:v>Italy (n = 6)</c:v>
                </c:pt>
                <c:pt idx="10">
                  <c:v>Netherlands (n = 5)</c:v>
                </c:pt>
                <c:pt idx="11">
                  <c:v>Poland (n = 8)</c:v>
                </c:pt>
                <c:pt idx="12">
                  <c:v>Romania (n = 6)</c:v>
                </c:pt>
                <c:pt idx="13">
                  <c:v>Slovakia (n = 3)</c:v>
                </c:pt>
                <c:pt idx="14">
                  <c:v>Spain (n = 7)</c:v>
                </c:pt>
                <c:pt idx="15">
                  <c:v>Sweden (n = 6)</c:v>
                </c:pt>
                <c:pt idx="16">
                  <c:v>Ukraine (n = 8)</c:v>
                </c:pt>
                <c:pt idx="17">
                  <c:v>UK ( n = 15)</c:v>
                </c:pt>
              </c:strCache>
            </c:strRef>
          </c:cat>
          <c:val>
            <c:numRef>
              <c:f>Sheet1!$B$2:$B$19</c:f>
              <c:numCache>
                <c:formatCode>General</c:formatCode>
                <c:ptCount val="18"/>
                <c:pt idx="0">
                  <c:v>2</c:v>
                </c:pt>
                <c:pt idx="1">
                  <c:v>4</c:v>
                </c:pt>
                <c:pt idx="2">
                  <c:v>3</c:v>
                </c:pt>
                <c:pt idx="3">
                  <c:v>3</c:v>
                </c:pt>
                <c:pt idx="4">
                  <c:v>1</c:v>
                </c:pt>
                <c:pt idx="5">
                  <c:v>3</c:v>
                </c:pt>
                <c:pt idx="6">
                  <c:v>2</c:v>
                </c:pt>
                <c:pt idx="7">
                  <c:v>2</c:v>
                </c:pt>
                <c:pt idx="8">
                  <c:v>3</c:v>
                </c:pt>
                <c:pt idx="9">
                  <c:v>6</c:v>
                </c:pt>
                <c:pt idx="10">
                  <c:v>1</c:v>
                </c:pt>
                <c:pt idx="11">
                  <c:v>3</c:v>
                </c:pt>
                <c:pt idx="12">
                  <c:v>1</c:v>
                </c:pt>
                <c:pt idx="13">
                  <c:v>3</c:v>
                </c:pt>
                <c:pt idx="14">
                  <c:v>1</c:v>
                </c:pt>
                <c:pt idx="15">
                  <c:v>1</c:v>
                </c:pt>
                <c:pt idx="16">
                  <c:v>3</c:v>
                </c:pt>
                <c:pt idx="17">
                  <c:v>5</c:v>
                </c:pt>
              </c:numCache>
            </c:numRef>
          </c:val>
          <c:extLst>
            <c:ext xmlns:c16="http://schemas.microsoft.com/office/drawing/2014/chart" uri="{C3380CC4-5D6E-409C-BE32-E72D297353CC}">
              <c16:uniqueId val="{00000000-E7EA-49B3-89DB-4B752A3DFB1E}"/>
            </c:ext>
          </c:extLst>
        </c:ser>
        <c:ser>
          <c:idx val="1"/>
          <c:order val="1"/>
          <c:tx>
            <c:strRef>
              <c:f>Sheet1!$C$1</c:f>
              <c:strCache>
                <c:ptCount val="1"/>
                <c:pt idx="0">
                  <c:v>Secondary care sites</c:v>
                </c:pt>
              </c:strCache>
            </c:strRef>
          </c:tx>
          <c:spPr>
            <a:solidFill>
              <a:schemeClr val="accent6"/>
            </a:solidFill>
            <a:ln>
              <a:noFill/>
            </a:ln>
            <a:effectLst/>
          </c:spPr>
          <c:invertIfNegative val="0"/>
          <c:cat>
            <c:strRef>
              <c:f>Sheet1!$A$2:$A$19</c:f>
              <c:strCache>
                <c:ptCount val="18"/>
                <c:pt idx="0">
                  <c:v>Austria (n = 8)</c:v>
                </c:pt>
                <c:pt idx="1">
                  <c:v>Belgium (n = 13)</c:v>
                </c:pt>
                <c:pt idx="2">
                  <c:v>Czech Republic (n = 10)</c:v>
                </c:pt>
                <c:pt idx="3">
                  <c:v>Denmark (n = 3)</c:v>
                </c:pt>
                <c:pt idx="4">
                  <c:v>France (n = 8)</c:v>
                </c:pt>
                <c:pt idx="5">
                  <c:v>Germany (n = 7)</c:v>
                </c:pt>
                <c:pt idx="6">
                  <c:v>Greece (n = 2)</c:v>
                </c:pt>
                <c:pt idx="7">
                  <c:v>Hungary (n = 7)</c:v>
                </c:pt>
                <c:pt idx="8">
                  <c:v>Ireland (n = 6)</c:v>
                </c:pt>
                <c:pt idx="9">
                  <c:v>Italy (n = 6)</c:v>
                </c:pt>
                <c:pt idx="10">
                  <c:v>Netherlands (n = 5)</c:v>
                </c:pt>
                <c:pt idx="11">
                  <c:v>Poland (n = 8)</c:v>
                </c:pt>
                <c:pt idx="12">
                  <c:v>Romania (n = 6)</c:v>
                </c:pt>
                <c:pt idx="13">
                  <c:v>Slovakia (n = 3)</c:v>
                </c:pt>
                <c:pt idx="14">
                  <c:v>Spain (n = 7)</c:v>
                </c:pt>
                <c:pt idx="15">
                  <c:v>Sweden (n = 6)</c:v>
                </c:pt>
                <c:pt idx="16">
                  <c:v>Ukraine (n = 8)</c:v>
                </c:pt>
                <c:pt idx="17">
                  <c:v>UK ( n = 15)</c:v>
                </c:pt>
              </c:strCache>
            </c:strRef>
          </c:cat>
          <c:val>
            <c:numRef>
              <c:f>Sheet1!$C$2:$C$19</c:f>
              <c:numCache>
                <c:formatCode>General</c:formatCode>
                <c:ptCount val="18"/>
                <c:pt idx="0">
                  <c:v>6</c:v>
                </c:pt>
                <c:pt idx="1">
                  <c:v>9</c:v>
                </c:pt>
                <c:pt idx="2">
                  <c:v>7</c:v>
                </c:pt>
                <c:pt idx="4">
                  <c:v>7</c:v>
                </c:pt>
                <c:pt idx="5">
                  <c:v>4</c:v>
                </c:pt>
                <c:pt idx="7">
                  <c:v>5</c:v>
                </c:pt>
                <c:pt idx="8">
                  <c:v>3</c:v>
                </c:pt>
                <c:pt idx="10">
                  <c:v>4</c:v>
                </c:pt>
                <c:pt idx="11">
                  <c:v>5</c:v>
                </c:pt>
                <c:pt idx="12">
                  <c:v>5</c:v>
                </c:pt>
                <c:pt idx="14">
                  <c:v>6</c:v>
                </c:pt>
                <c:pt idx="15">
                  <c:v>5</c:v>
                </c:pt>
                <c:pt idx="16">
                  <c:v>5</c:v>
                </c:pt>
                <c:pt idx="17">
                  <c:v>10</c:v>
                </c:pt>
              </c:numCache>
            </c:numRef>
          </c:val>
          <c:extLst>
            <c:ext xmlns:c16="http://schemas.microsoft.com/office/drawing/2014/chart" uri="{C3380CC4-5D6E-409C-BE32-E72D297353CC}">
              <c16:uniqueId val="{00000001-E7EA-49B3-89DB-4B752A3DFB1E}"/>
            </c:ext>
          </c:extLst>
        </c:ser>
        <c:dLbls>
          <c:showLegendKey val="0"/>
          <c:showVal val="0"/>
          <c:showCatName val="0"/>
          <c:showSerName val="0"/>
          <c:showPercent val="0"/>
          <c:showBubbleSize val="0"/>
        </c:dLbls>
        <c:gapWidth val="55"/>
        <c:overlap val="100"/>
        <c:axId val="1028817824"/>
        <c:axId val="1028821760"/>
      </c:barChart>
      <c:catAx>
        <c:axId val="1028817824"/>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1028821760"/>
        <c:crosses val="autoZero"/>
        <c:auto val="1"/>
        <c:lblAlgn val="ctr"/>
        <c:lblOffset val="100"/>
        <c:noMultiLvlLbl val="0"/>
      </c:catAx>
      <c:valAx>
        <c:axId val="1028821760"/>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400" b="1" dirty="0">
                    <a:solidFill>
                      <a:schemeClr val="tx1"/>
                    </a:solidFill>
                  </a:rPr>
                  <a:t>Number of Sites</a:t>
                </a:r>
              </a:p>
            </c:rich>
          </c:tx>
          <c:layout>
            <c:manualLayout>
              <c:xMode val="edge"/>
              <c:yMode val="edge"/>
              <c:x val="1.8290454579004502E-2"/>
              <c:y val="0.25210313835931153"/>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10288178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126418505387556E-2"/>
          <c:y val="3.032060714180948E-2"/>
          <c:w val="0.88795861269165099"/>
          <c:h val="0.4921516203302736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Sheet1!$B$2:$B$16</c:f>
              <c:numCache>
                <c:formatCode>General</c:formatCode>
                <c:ptCount val="15"/>
                <c:pt idx="0">
                  <c:v>94.3</c:v>
                </c:pt>
                <c:pt idx="1">
                  <c:v>3.8</c:v>
                </c:pt>
                <c:pt idx="2">
                  <c:v>53.7</c:v>
                </c:pt>
                <c:pt idx="3">
                  <c:v>34.4</c:v>
                </c:pt>
                <c:pt idx="4">
                  <c:v>2.2999999999999998</c:v>
                </c:pt>
                <c:pt idx="5">
                  <c:v>11.3</c:v>
                </c:pt>
                <c:pt idx="6">
                  <c:v>1.4</c:v>
                </c:pt>
                <c:pt idx="7">
                  <c:v>4.2</c:v>
                </c:pt>
                <c:pt idx="8">
                  <c:v>0.7</c:v>
                </c:pt>
              </c:numCache>
            </c:numRef>
          </c:val>
          <c:extLst>
            <c:ext xmlns:c16="http://schemas.microsoft.com/office/drawing/2014/chart" uri="{C3380CC4-5D6E-409C-BE32-E72D297353CC}">
              <c16:uniqueId val="{00000000-43F9-463D-B525-8BA8036ECBA5}"/>
            </c:ext>
          </c:extLst>
        </c:ser>
        <c:ser>
          <c:idx val="1"/>
          <c:order val="1"/>
          <c:tx>
            <c:strRef>
              <c:f>Sheet1!$C$1</c:f>
              <c:strCache>
                <c:ptCount val="1"/>
                <c:pt idx="0">
                  <c:v>Series 2</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Sheet1!$C$2:$C$16</c:f>
              <c:numCache>
                <c:formatCode>General</c:formatCode>
                <c:ptCount val="15"/>
                <c:pt idx="9">
                  <c:v>3.3</c:v>
                </c:pt>
                <c:pt idx="10">
                  <c:v>50.4</c:v>
                </c:pt>
                <c:pt idx="11">
                  <c:v>30.3</c:v>
                </c:pt>
                <c:pt idx="12">
                  <c:v>8.8000000000000007</c:v>
                </c:pt>
                <c:pt idx="13">
                  <c:v>1.1000000000000001</c:v>
                </c:pt>
                <c:pt idx="14">
                  <c:v>6.1</c:v>
                </c:pt>
              </c:numCache>
            </c:numRef>
          </c:val>
          <c:extLst>
            <c:ext xmlns:c16="http://schemas.microsoft.com/office/drawing/2014/chart" uri="{C3380CC4-5D6E-409C-BE32-E72D297353CC}">
              <c16:uniqueId val="{00000001-43F9-463D-B525-8BA8036ECBA5}"/>
            </c:ext>
          </c:extLst>
        </c:ser>
        <c:dLbls>
          <c:dLblPos val="outEnd"/>
          <c:showLegendKey val="0"/>
          <c:showVal val="1"/>
          <c:showCatName val="0"/>
          <c:showSerName val="0"/>
          <c:showPercent val="0"/>
          <c:showBubbleSize val="0"/>
        </c:dLbls>
        <c:gapWidth val="55"/>
        <c:overlap val="65"/>
        <c:axId val="877949000"/>
        <c:axId val="877953920"/>
      </c:barChart>
      <c:catAx>
        <c:axId val="87794900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de-DE"/>
          </a:p>
        </c:txPr>
        <c:crossAx val="877953920"/>
        <c:crosses val="autoZero"/>
        <c:auto val="1"/>
        <c:lblAlgn val="ctr"/>
        <c:lblOffset val="100"/>
        <c:noMultiLvlLbl val="0"/>
      </c:catAx>
      <c:valAx>
        <c:axId val="877953920"/>
        <c:scaling>
          <c:orientation val="minMax"/>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79490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126418505387556E-2"/>
          <c:y val="3.032060714180948E-2"/>
          <c:w val="0.88795861269165099"/>
          <c:h val="0.4921516203302736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Sheet1!$B$2:$B$16</c:f>
              <c:numCache>
                <c:formatCode>General</c:formatCode>
                <c:ptCount val="15"/>
                <c:pt idx="0">
                  <c:v>93.9</c:v>
                </c:pt>
                <c:pt idx="1">
                  <c:v>5.2</c:v>
                </c:pt>
                <c:pt idx="2">
                  <c:v>62.7</c:v>
                </c:pt>
                <c:pt idx="3">
                  <c:v>23.3</c:v>
                </c:pt>
                <c:pt idx="4">
                  <c:v>2.7</c:v>
                </c:pt>
                <c:pt idx="5">
                  <c:v>11.9</c:v>
                </c:pt>
                <c:pt idx="6">
                  <c:v>1.6</c:v>
                </c:pt>
                <c:pt idx="7">
                  <c:v>5.6</c:v>
                </c:pt>
                <c:pt idx="8">
                  <c:v>1</c:v>
                </c:pt>
              </c:numCache>
            </c:numRef>
          </c:val>
          <c:extLst>
            <c:ext xmlns:c16="http://schemas.microsoft.com/office/drawing/2014/chart" uri="{C3380CC4-5D6E-409C-BE32-E72D297353CC}">
              <c16:uniqueId val="{00000000-8019-4528-9CEA-07879EA552F4}"/>
            </c:ext>
          </c:extLst>
        </c:ser>
        <c:ser>
          <c:idx val="1"/>
          <c:order val="1"/>
          <c:tx>
            <c:strRef>
              <c:f>Sheet1!$C$1</c:f>
              <c:strCache>
                <c:ptCount val="1"/>
                <c:pt idx="0">
                  <c:v>Series 2</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Sheet1!$C$2:$C$16</c:f>
              <c:numCache>
                <c:formatCode>General</c:formatCode>
                <c:ptCount val="15"/>
                <c:pt idx="9">
                  <c:v>4.5999999999999996</c:v>
                </c:pt>
                <c:pt idx="10">
                  <c:v>58.8</c:v>
                </c:pt>
                <c:pt idx="11">
                  <c:v>19.5</c:v>
                </c:pt>
                <c:pt idx="12">
                  <c:v>9</c:v>
                </c:pt>
                <c:pt idx="13">
                  <c:v>1.3</c:v>
                </c:pt>
                <c:pt idx="14">
                  <c:v>6.8</c:v>
                </c:pt>
              </c:numCache>
            </c:numRef>
          </c:val>
          <c:extLst>
            <c:ext xmlns:c16="http://schemas.microsoft.com/office/drawing/2014/chart" uri="{C3380CC4-5D6E-409C-BE32-E72D297353CC}">
              <c16:uniqueId val="{00000001-8019-4528-9CEA-07879EA552F4}"/>
            </c:ext>
          </c:extLst>
        </c:ser>
        <c:dLbls>
          <c:dLblPos val="outEnd"/>
          <c:showLegendKey val="0"/>
          <c:showVal val="1"/>
          <c:showCatName val="0"/>
          <c:showSerName val="0"/>
          <c:showPercent val="0"/>
          <c:showBubbleSize val="0"/>
        </c:dLbls>
        <c:gapWidth val="55"/>
        <c:overlap val="65"/>
        <c:axId val="877949000"/>
        <c:axId val="877953920"/>
      </c:barChart>
      <c:catAx>
        <c:axId val="87794900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de-DE"/>
          </a:p>
        </c:txPr>
        <c:crossAx val="877953920"/>
        <c:crosses val="autoZero"/>
        <c:auto val="1"/>
        <c:lblAlgn val="ctr"/>
        <c:lblOffset val="100"/>
        <c:noMultiLvlLbl val="0"/>
      </c:catAx>
      <c:valAx>
        <c:axId val="877953920"/>
        <c:scaling>
          <c:orientation val="minMax"/>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79490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254521848218851E-2"/>
          <c:y val="6.5884077588249254E-2"/>
          <c:w val="0.88783050934881969"/>
          <c:h val="0.4345073922657031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5834-194A-A6A7-33A66B53B20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Sheet1!$B$2:$B$16</c:f>
              <c:numCache>
                <c:formatCode>General</c:formatCode>
                <c:ptCount val="15"/>
                <c:pt idx="0">
                  <c:v>0</c:v>
                </c:pt>
              </c:numCache>
            </c:numRef>
          </c:val>
          <c:extLst>
            <c:ext xmlns:c16="http://schemas.microsoft.com/office/drawing/2014/chart" uri="{C3380CC4-5D6E-409C-BE32-E72D297353CC}">
              <c16:uniqueId val="{00000001-5834-194A-A6A7-33A66B53B20B}"/>
            </c:ext>
          </c:extLst>
        </c:ser>
        <c:dLbls>
          <c:dLblPos val="outEnd"/>
          <c:showLegendKey val="0"/>
          <c:showVal val="1"/>
          <c:showCatName val="0"/>
          <c:showSerName val="0"/>
          <c:showPercent val="0"/>
          <c:showBubbleSize val="0"/>
        </c:dLbls>
        <c:gapWidth val="219"/>
        <c:overlap val="-27"/>
        <c:axId val="877949000"/>
        <c:axId val="877953920"/>
      </c:barChart>
      <c:catAx>
        <c:axId val="87794900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de-DE"/>
          </a:p>
        </c:txPr>
        <c:crossAx val="877953920"/>
        <c:crosses val="autoZero"/>
        <c:auto val="1"/>
        <c:lblAlgn val="ctr"/>
        <c:lblOffset val="100"/>
        <c:noMultiLvlLbl val="0"/>
      </c:catAx>
      <c:valAx>
        <c:axId val="877953920"/>
        <c:scaling>
          <c:orientation val="minMax"/>
          <c:max val="100"/>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de-DE"/>
          </a:p>
        </c:txPr>
        <c:crossAx val="8779490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de-D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126418505387556E-2"/>
          <c:y val="3.032060714180948E-2"/>
          <c:w val="0.88795861269165099"/>
          <c:h val="0.4921516203302736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Sheet1!$B$2:$B$16</c:f>
              <c:numCache>
                <c:formatCode>General</c:formatCode>
                <c:ptCount val="15"/>
                <c:pt idx="0">
                  <c:v>94.5</c:v>
                </c:pt>
                <c:pt idx="1">
                  <c:v>2.4</c:v>
                </c:pt>
                <c:pt idx="2">
                  <c:v>44.6</c:v>
                </c:pt>
                <c:pt idx="3">
                  <c:v>46.4</c:v>
                </c:pt>
                <c:pt idx="4">
                  <c:v>1.1000000000000001</c:v>
                </c:pt>
                <c:pt idx="5">
                  <c:v>7.8</c:v>
                </c:pt>
                <c:pt idx="6">
                  <c:v>1</c:v>
                </c:pt>
                <c:pt idx="7">
                  <c:v>2.2999999999999998</c:v>
                </c:pt>
                <c:pt idx="8">
                  <c:v>0.4</c:v>
                </c:pt>
              </c:numCache>
            </c:numRef>
          </c:val>
          <c:extLst>
            <c:ext xmlns:c16="http://schemas.microsoft.com/office/drawing/2014/chart" uri="{C3380CC4-5D6E-409C-BE32-E72D297353CC}">
              <c16:uniqueId val="{00000000-3ECB-45FA-B153-3D2695A16928}"/>
            </c:ext>
          </c:extLst>
        </c:ser>
        <c:ser>
          <c:idx val="1"/>
          <c:order val="1"/>
          <c:tx>
            <c:strRef>
              <c:f>Sheet1!$C$1</c:f>
              <c:strCache>
                <c:ptCount val="1"/>
                <c:pt idx="0">
                  <c:v>Series 2</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Sheet1!$C$2:$C$16</c:f>
              <c:numCache>
                <c:formatCode>General</c:formatCode>
                <c:ptCount val="15"/>
                <c:pt idx="9">
                  <c:v>1.9</c:v>
                </c:pt>
                <c:pt idx="10">
                  <c:v>43</c:v>
                </c:pt>
                <c:pt idx="11">
                  <c:v>42.5</c:v>
                </c:pt>
                <c:pt idx="12">
                  <c:v>5.9</c:v>
                </c:pt>
                <c:pt idx="13">
                  <c:v>0.8</c:v>
                </c:pt>
                <c:pt idx="14">
                  <c:v>5.8</c:v>
                </c:pt>
              </c:numCache>
            </c:numRef>
          </c:val>
          <c:extLst>
            <c:ext xmlns:c16="http://schemas.microsoft.com/office/drawing/2014/chart" uri="{C3380CC4-5D6E-409C-BE32-E72D297353CC}">
              <c16:uniqueId val="{00000001-3ECB-45FA-B153-3D2695A16928}"/>
            </c:ext>
          </c:extLst>
        </c:ser>
        <c:dLbls>
          <c:dLblPos val="outEnd"/>
          <c:showLegendKey val="0"/>
          <c:showVal val="1"/>
          <c:showCatName val="0"/>
          <c:showSerName val="0"/>
          <c:showPercent val="0"/>
          <c:showBubbleSize val="0"/>
        </c:dLbls>
        <c:gapWidth val="55"/>
        <c:overlap val="65"/>
        <c:axId val="877949000"/>
        <c:axId val="877953920"/>
      </c:barChart>
      <c:catAx>
        <c:axId val="87794900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de-DE"/>
          </a:p>
        </c:txPr>
        <c:crossAx val="877953920"/>
        <c:crosses val="autoZero"/>
        <c:auto val="1"/>
        <c:lblAlgn val="ctr"/>
        <c:lblOffset val="100"/>
        <c:noMultiLvlLbl val="0"/>
      </c:catAx>
      <c:valAx>
        <c:axId val="877953920"/>
        <c:scaling>
          <c:orientation val="minMax"/>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79490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sz="2000" b="1" dirty="0">
                <a:solidFill>
                  <a:schemeClr val="tx1"/>
                </a:solidFill>
              </a:rPr>
              <a:t>Secondary</a:t>
            </a:r>
            <a:r>
              <a:rPr lang="en-GB" sz="2000" b="1" baseline="0" dirty="0">
                <a:solidFill>
                  <a:schemeClr val="tx1"/>
                </a:solidFill>
              </a:rPr>
              <a:t> prevention ASCVD type*</a:t>
            </a:r>
            <a:endParaRPr lang="en-GB" sz="2000" b="1" dirty="0">
              <a:solidFill>
                <a:schemeClr val="tx1"/>
              </a:solidFill>
            </a:endParaRPr>
          </a:p>
        </c:rich>
      </c:tx>
      <c:layout>
        <c:manualLayout>
          <c:xMode val="edge"/>
          <c:yMode val="edge"/>
          <c:x val="0.23350454011563063"/>
          <c:y val="4.2622935651884269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bar"/>
        <c:grouping val="clustered"/>
        <c:varyColors val="0"/>
        <c:ser>
          <c:idx val="0"/>
          <c:order val="0"/>
          <c:tx>
            <c:strRef>
              <c:f>Sheet1!$B$31</c:f>
              <c:strCache>
                <c:ptCount val="1"/>
                <c:pt idx="0">
                  <c:v>Number of patients </c:v>
                </c:pt>
              </c:strCache>
            </c:strRef>
          </c:tx>
          <c:spPr>
            <a:solidFill>
              <a:srgbClr val="C00000"/>
            </a:solidFill>
            <a:ln>
              <a:noFill/>
            </a:ln>
            <a:effectLst/>
          </c:spPr>
          <c:invertIfNegative val="0"/>
          <c:cat>
            <c:strRef>
              <c:f>Sheet1!$A$32:$A$35</c:f>
              <c:strCache>
                <c:ptCount val="4"/>
                <c:pt idx="0">
                  <c:v>Other†</c:v>
                </c:pt>
                <c:pt idx="1">
                  <c:v>Coronary</c:v>
                </c:pt>
                <c:pt idx="2">
                  <c:v>Peripheral </c:v>
                </c:pt>
                <c:pt idx="3">
                  <c:v>Cerebral</c:v>
                </c:pt>
              </c:strCache>
            </c:strRef>
          </c:cat>
          <c:val>
            <c:numRef>
              <c:f>Sheet1!$B$32:$B$35</c:f>
              <c:numCache>
                <c:formatCode>General</c:formatCode>
                <c:ptCount val="4"/>
                <c:pt idx="0">
                  <c:v>94</c:v>
                </c:pt>
                <c:pt idx="1">
                  <c:v>622</c:v>
                </c:pt>
                <c:pt idx="2">
                  <c:v>1036</c:v>
                </c:pt>
                <c:pt idx="3">
                  <c:v>1136</c:v>
                </c:pt>
              </c:numCache>
            </c:numRef>
          </c:val>
          <c:extLst>
            <c:ext xmlns:c16="http://schemas.microsoft.com/office/drawing/2014/chart" uri="{C3380CC4-5D6E-409C-BE32-E72D297353CC}">
              <c16:uniqueId val="{00000000-3F57-484B-8035-511FA6359B78}"/>
            </c:ext>
          </c:extLst>
        </c:ser>
        <c:dLbls>
          <c:showLegendKey val="0"/>
          <c:showVal val="0"/>
          <c:showCatName val="0"/>
          <c:showSerName val="0"/>
          <c:showPercent val="0"/>
          <c:showBubbleSize val="0"/>
        </c:dLbls>
        <c:gapWidth val="182"/>
        <c:axId val="660803464"/>
        <c:axId val="660801168"/>
      </c:barChart>
      <c:catAx>
        <c:axId val="660803464"/>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660801168"/>
        <c:crosses val="autoZero"/>
        <c:auto val="1"/>
        <c:lblAlgn val="ctr"/>
        <c:lblOffset val="100"/>
        <c:noMultiLvlLbl val="0"/>
      </c:catAx>
      <c:valAx>
        <c:axId val="660801168"/>
        <c:scaling>
          <c:orientation val="minMax"/>
          <c:max val="1400"/>
          <c:min val="0"/>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sz="1400" b="0" dirty="0">
                    <a:solidFill>
                      <a:schemeClr val="tx1"/>
                    </a:solidFill>
                  </a:rPr>
                  <a:t>Number of patients (n</a:t>
                </a:r>
                <a:r>
                  <a:rPr lang="en-GB" sz="1400" b="0" baseline="0" dirty="0">
                    <a:solidFill>
                      <a:schemeClr val="tx1"/>
                    </a:solidFill>
                  </a:rPr>
                  <a:t> = 2,888)</a:t>
                </a:r>
                <a:r>
                  <a:rPr lang="en-GB" sz="1400" b="0" dirty="0">
                    <a:solidFill>
                      <a:schemeClr val="tx1"/>
                    </a:solidFill>
                  </a:rPr>
                  <a:t> </a:t>
                </a:r>
              </a:p>
            </c:rich>
          </c:tx>
          <c:layout>
            <c:manualLayout>
              <c:xMode val="edge"/>
              <c:yMode val="edge"/>
              <c:x val="0.21947527513374807"/>
              <c:y val="0.9090032721013705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66080346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126418505387556E-2"/>
          <c:y val="3.032060714180948E-2"/>
          <c:w val="0.88795861269165099"/>
          <c:h val="0.4921516203302736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Sheet1!$B$2:$B$16</c:f>
              <c:numCache>
                <c:formatCode>General</c:formatCode>
                <c:ptCount val="15"/>
                <c:pt idx="0">
                  <c:v>94.5</c:v>
                </c:pt>
                <c:pt idx="1">
                  <c:v>2.4</c:v>
                </c:pt>
                <c:pt idx="2">
                  <c:v>44.6</c:v>
                </c:pt>
                <c:pt idx="3">
                  <c:v>46.4</c:v>
                </c:pt>
                <c:pt idx="4">
                  <c:v>1.1000000000000001</c:v>
                </c:pt>
                <c:pt idx="5">
                  <c:v>7.8</c:v>
                </c:pt>
                <c:pt idx="6">
                  <c:v>1</c:v>
                </c:pt>
                <c:pt idx="7">
                  <c:v>2.2999999999999998</c:v>
                </c:pt>
                <c:pt idx="8">
                  <c:v>0.4</c:v>
                </c:pt>
              </c:numCache>
            </c:numRef>
          </c:val>
          <c:extLst>
            <c:ext xmlns:c16="http://schemas.microsoft.com/office/drawing/2014/chart" uri="{C3380CC4-5D6E-409C-BE32-E72D297353CC}">
              <c16:uniqueId val="{00000000-0960-4056-B7AE-1E16DD4D0F5A}"/>
            </c:ext>
          </c:extLst>
        </c:ser>
        <c:ser>
          <c:idx val="1"/>
          <c:order val="1"/>
          <c:tx>
            <c:strRef>
              <c:f>Sheet1!$C$1</c:f>
              <c:strCache>
                <c:ptCount val="1"/>
                <c:pt idx="0">
                  <c:v>Series 2</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Sheet1!$C$2:$C$16</c:f>
              <c:numCache>
                <c:formatCode>General</c:formatCode>
                <c:ptCount val="15"/>
                <c:pt idx="9">
                  <c:v>1.9</c:v>
                </c:pt>
                <c:pt idx="10">
                  <c:v>43</c:v>
                </c:pt>
                <c:pt idx="11">
                  <c:v>42.5</c:v>
                </c:pt>
                <c:pt idx="12">
                  <c:v>5.9</c:v>
                </c:pt>
                <c:pt idx="13">
                  <c:v>0.8</c:v>
                </c:pt>
                <c:pt idx="14">
                  <c:v>5.8</c:v>
                </c:pt>
              </c:numCache>
            </c:numRef>
          </c:val>
          <c:extLst>
            <c:ext xmlns:c16="http://schemas.microsoft.com/office/drawing/2014/chart" uri="{C3380CC4-5D6E-409C-BE32-E72D297353CC}">
              <c16:uniqueId val="{00000001-0960-4056-B7AE-1E16DD4D0F5A}"/>
            </c:ext>
          </c:extLst>
        </c:ser>
        <c:dLbls>
          <c:dLblPos val="outEnd"/>
          <c:showLegendKey val="0"/>
          <c:showVal val="1"/>
          <c:showCatName val="0"/>
          <c:showSerName val="0"/>
          <c:showPercent val="0"/>
          <c:showBubbleSize val="0"/>
        </c:dLbls>
        <c:gapWidth val="55"/>
        <c:overlap val="65"/>
        <c:axId val="877949000"/>
        <c:axId val="877953920"/>
      </c:barChart>
      <c:catAx>
        <c:axId val="87794900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de-DE"/>
          </a:p>
        </c:txPr>
        <c:crossAx val="877953920"/>
        <c:crosses val="autoZero"/>
        <c:auto val="1"/>
        <c:lblAlgn val="ctr"/>
        <c:lblOffset val="100"/>
        <c:noMultiLvlLbl val="0"/>
      </c:catAx>
      <c:valAx>
        <c:axId val="877953920"/>
        <c:scaling>
          <c:orientation val="minMax"/>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79490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126418505387556E-2"/>
          <c:y val="3.032060714180948E-2"/>
          <c:w val="0.88795861269165099"/>
          <c:h val="0.4921516203302736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Sheet1!$B$2:$B$16</c:f>
              <c:numCache>
                <c:formatCode>General</c:formatCode>
                <c:ptCount val="15"/>
                <c:pt idx="0">
                  <c:v>93.8</c:v>
                </c:pt>
                <c:pt idx="1">
                  <c:v>4.2</c:v>
                </c:pt>
                <c:pt idx="2">
                  <c:v>55.4</c:v>
                </c:pt>
                <c:pt idx="3">
                  <c:v>31.8</c:v>
                </c:pt>
                <c:pt idx="4">
                  <c:v>2.4</c:v>
                </c:pt>
                <c:pt idx="5">
                  <c:v>11.9</c:v>
                </c:pt>
                <c:pt idx="6">
                  <c:v>1.4</c:v>
                </c:pt>
                <c:pt idx="7">
                  <c:v>4.4000000000000004</c:v>
                </c:pt>
                <c:pt idx="8">
                  <c:v>0.9</c:v>
                </c:pt>
              </c:numCache>
            </c:numRef>
          </c:val>
          <c:extLst>
            <c:ext xmlns:c16="http://schemas.microsoft.com/office/drawing/2014/chart" uri="{C3380CC4-5D6E-409C-BE32-E72D297353CC}">
              <c16:uniqueId val="{00000000-3780-41B2-9388-368B59B5E9CE}"/>
            </c:ext>
          </c:extLst>
        </c:ser>
        <c:ser>
          <c:idx val="1"/>
          <c:order val="1"/>
          <c:tx>
            <c:strRef>
              <c:f>Sheet1!$C$1</c:f>
              <c:strCache>
                <c:ptCount val="1"/>
                <c:pt idx="0">
                  <c:v>Series 2</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Sheet1!$C$2:$C$16</c:f>
              <c:numCache>
                <c:formatCode>General</c:formatCode>
                <c:ptCount val="15"/>
                <c:pt idx="9">
                  <c:v>3.6</c:v>
                </c:pt>
                <c:pt idx="10">
                  <c:v>51.8</c:v>
                </c:pt>
                <c:pt idx="11">
                  <c:v>27.6</c:v>
                </c:pt>
                <c:pt idx="12">
                  <c:v>9.1999999999999993</c:v>
                </c:pt>
                <c:pt idx="13">
                  <c:v>1.2</c:v>
                </c:pt>
                <c:pt idx="14">
                  <c:v>6.6</c:v>
                </c:pt>
              </c:numCache>
            </c:numRef>
          </c:val>
          <c:extLst>
            <c:ext xmlns:c16="http://schemas.microsoft.com/office/drawing/2014/chart" uri="{C3380CC4-5D6E-409C-BE32-E72D297353CC}">
              <c16:uniqueId val="{00000001-3780-41B2-9388-368B59B5E9CE}"/>
            </c:ext>
          </c:extLst>
        </c:ser>
        <c:dLbls>
          <c:dLblPos val="outEnd"/>
          <c:showLegendKey val="0"/>
          <c:showVal val="1"/>
          <c:showCatName val="0"/>
          <c:showSerName val="0"/>
          <c:showPercent val="0"/>
          <c:showBubbleSize val="0"/>
        </c:dLbls>
        <c:gapWidth val="55"/>
        <c:overlap val="65"/>
        <c:axId val="877949000"/>
        <c:axId val="877953920"/>
      </c:barChart>
      <c:catAx>
        <c:axId val="87794900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de-DE"/>
          </a:p>
        </c:txPr>
        <c:crossAx val="877953920"/>
        <c:crosses val="autoZero"/>
        <c:auto val="1"/>
        <c:lblAlgn val="ctr"/>
        <c:lblOffset val="100"/>
        <c:noMultiLvlLbl val="0"/>
      </c:catAx>
      <c:valAx>
        <c:axId val="877953920"/>
        <c:scaling>
          <c:orientation val="minMax"/>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79490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126418505387542E-2"/>
          <c:y val="3.032060714180948E-2"/>
          <c:w val="0.88795861269165099"/>
          <c:h val="0.4921516203302736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Sheet1!$B$2:$B$16</c:f>
              <c:numCache>
                <c:formatCode>General</c:formatCode>
                <c:ptCount val="15"/>
                <c:pt idx="0">
                  <c:v>93.8</c:v>
                </c:pt>
                <c:pt idx="1">
                  <c:v>5.5</c:v>
                </c:pt>
                <c:pt idx="2">
                  <c:v>64</c:v>
                </c:pt>
                <c:pt idx="3">
                  <c:v>21.6</c:v>
                </c:pt>
                <c:pt idx="4">
                  <c:v>2.7</c:v>
                </c:pt>
                <c:pt idx="5">
                  <c:v>12</c:v>
                </c:pt>
                <c:pt idx="6">
                  <c:v>1.4</c:v>
                </c:pt>
                <c:pt idx="7">
                  <c:v>5.5</c:v>
                </c:pt>
                <c:pt idx="8">
                  <c:v>1.1000000000000001</c:v>
                </c:pt>
              </c:numCache>
            </c:numRef>
          </c:val>
          <c:extLst>
            <c:ext xmlns:c16="http://schemas.microsoft.com/office/drawing/2014/chart" uri="{C3380CC4-5D6E-409C-BE32-E72D297353CC}">
              <c16:uniqueId val="{00000000-791C-43D8-B143-E17A5C4811BD}"/>
            </c:ext>
          </c:extLst>
        </c:ser>
        <c:ser>
          <c:idx val="1"/>
          <c:order val="1"/>
          <c:tx>
            <c:strRef>
              <c:f>Sheet1!$C$1</c:f>
              <c:strCache>
                <c:ptCount val="1"/>
                <c:pt idx="0">
                  <c:v>Series 2</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Sheet1!$C$2:$C$16</c:f>
              <c:numCache>
                <c:formatCode>General</c:formatCode>
                <c:ptCount val="15"/>
                <c:pt idx="9">
                  <c:v>4.9000000000000004</c:v>
                </c:pt>
                <c:pt idx="10">
                  <c:v>60</c:v>
                </c:pt>
                <c:pt idx="11">
                  <c:v>17.8</c:v>
                </c:pt>
                <c:pt idx="12">
                  <c:v>9.1999999999999993</c:v>
                </c:pt>
                <c:pt idx="13">
                  <c:v>1.2</c:v>
                </c:pt>
                <c:pt idx="14">
                  <c:v>6.8</c:v>
                </c:pt>
              </c:numCache>
            </c:numRef>
          </c:val>
          <c:extLst>
            <c:ext xmlns:c16="http://schemas.microsoft.com/office/drawing/2014/chart" uri="{C3380CC4-5D6E-409C-BE32-E72D297353CC}">
              <c16:uniqueId val="{00000001-791C-43D8-B143-E17A5C4811BD}"/>
            </c:ext>
          </c:extLst>
        </c:ser>
        <c:dLbls>
          <c:dLblPos val="outEnd"/>
          <c:showLegendKey val="0"/>
          <c:showVal val="1"/>
          <c:showCatName val="0"/>
          <c:showSerName val="0"/>
          <c:showPercent val="0"/>
          <c:showBubbleSize val="0"/>
        </c:dLbls>
        <c:gapWidth val="55"/>
        <c:overlap val="65"/>
        <c:axId val="877949000"/>
        <c:axId val="877953920"/>
      </c:barChart>
      <c:catAx>
        <c:axId val="87794900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de-DE"/>
          </a:p>
        </c:txPr>
        <c:crossAx val="877953920"/>
        <c:crosses val="autoZero"/>
        <c:auto val="1"/>
        <c:lblAlgn val="ctr"/>
        <c:lblOffset val="100"/>
        <c:noMultiLvlLbl val="0"/>
      </c:catAx>
      <c:valAx>
        <c:axId val="877953920"/>
        <c:scaling>
          <c:orientation val="minMax"/>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79490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254521848218851E-2"/>
          <c:y val="6.5884077588249254E-2"/>
          <c:w val="0.88783050934881969"/>
          <c:h val="0.4345073922657031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4FB3-5943-A6CC-473916FDD10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Any statin</c:v>
                </c:pt>
                <c:pt idx="1">
                  <c:v>Low-intensity statin</c:v>
                </c:pt>
                <c:pt idx="2">
                  <c:v>Moderate-intensity statin</c:v>
                </c:pt>
                <c:pt idx="3">
                  <c:v>High-intensity statin</c:v>
                </c:pt>
                <c:pt idx="4">
                  <c:v>Unknown intensity statin</c:v>
                </c:pt>
                <c:pt idx="5">
                  <c:v>Ezetimibe</c:v>
                </c:pt>
                <c:pt idx="6">
                  <c:v>PCSK9i</c:v>
                </c:pt>
                <c:pt idx="7">
                  <c:v>Fibrates</c:v>
                </c:pt>
                <c:pt idx="8">
                  <c:v>Fish oils</c:v>
                </c:pt>
                <c:pt idx="9">
                  <c:v>Low-intensity statin monotherapy</c:v>
                </c:pt>
                <c:pt idx="10">
                  <c:v>Moderate-intensity statin monotherapy</c:v>
                </c:pt>
                <c:pt idx="11">
                  <c:v>High-intensity statin monotherapy</c:v>
                </c:pt>
                <c:pt idx="12">
                  <c:v>Ezetimibe combination</c:v>
                </c:pt>
                <c:pt idx="13">
                  <c:v>PCSK9i combination</c:v>
                </c:pt>
                <c:pt idx="14">
                  <c:v>Other LLT</c:v>
                </c:pt>
              </c:strCache>
            </c:strRef>
          </c:cat>
          <c:val>
            <c:numRef>
              <c:f>Sheet1!$B$2:$B$16</c:f>
              <c:numCache>
                <c:formatCode>General</c:formatCode>
                <c:ptCount val="15"/>
                <c:pt idx="0">
                  <c:v>0</c:v>
                </c:pt>
              </c:numCache>
            </c:numRef>
          </c:val>
          <c:extLst>
            <c:ext xmlns:c16="http://schemas.microsoft.com/office/drawing/2014/chart" uri="{C3380CC4-5D6E-409C-BE32-E72D297353CC}">
              <c16:uniqueId val="{00000000-4FB3-5943-A6CC-473916FDD109}"/>
            </c:ext>
          </c:extLst>
        </c:ser>
        <c:dLbls>
          <c:dLblPos val="outEnd"/>
          <c:showLegendKey val="0"/>
          <c:showVal val="1"/>
          <c:showCatName val="0"/>
          <c:showSerName val="0"/>
          <c:showPercent val="0"/>
          <c:showBubbleSize val="0"/>
        </c:dLbls>
        <c:gapWidth val="219"/>
        <c:overlap val="-27"/>
        <c:axId val="877949000"/>
        <c:axId val="877953920"/>
      </c:barChart>
      <c:catAx>
        <c:axId val="87794900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de-DE"/>
          </a:p>
        </c:txPr>
        <c:crossAx val="877953920"/>
        <c:crosses val="autoZero"/>
        <c:auto val="1"/>
        <c:lblAlgn val="ctr"/>
        <c:lblOffset val="100"/>
        <c:noMultiLvlLbl val="0"/>
      </c:catAx>
      <c:valAx>
        <c:axId val="877953920"/>
        <c:scaling>
          <c:orientation val="minMax"/>
          <c:max val="100"/>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de-DE"/>
          </a:p>
        </c:txPr>
        <c:crossAx val="8779490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de-DE"/>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566722829327129E-2"/>
          <c:y val="9.0371743088690518E-2"/>
          <c:w val="0.90815884053273299"/>
          <c:h val="0.81331145828855633"/>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Sheet1!$B$2:$B$5</c:f>
              <c:numCache>
                <c:formatCode>General</c:formatCode>
                <c:ptCount val="4"/>
                <c:pt idx="0">
                  <c:v>71</c:v>
                </c:pt>
              </c:numCache>
            </c:numRef>
          </c:val>
          <c:extLst>
            <c:ext xmlns:c16="http://schemas.microsoft.com/office/drawing/2014/chart" uri="{C3380CC4-5D6E-409C-BE32-E72D297353CC}">
              <c16:uniqueId val="{00000000-4728-4718-9E41-3158945B3FC6}"/>
            </c:ext>
          </c:extLst>
        </c:ser>
        <c:ser>
          <c:idx val="1"/>
          <c:order val="1"/>
          <c:tx>
            <c:strRef>
              <c:f>Sheet1!$C$1</c:f>
              <c:strCache>
                <c:ptCount val="1"/>
                <c:pt idx="0">
                  <c:v>Series 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Sheet1!$C$2:$C$5</c:f>
              <c:numCache>
                <c:formatCode>General</c:formatCode>
                <c:ptCount val="4"/>
                <c:pt idx="1">
                  <c:v>63</c:v>
                </c:pt>
              </c:numCache>
            </c:numRef>
          </c:val>
          <c:extLst>
            <c:ext xmlns:c16="http://schemas.microsoft.com/office/drawing/2014/chart" uri="{C3380CC4-5D6E-409C-BE32-E72D297353CC}">
              <c16:uniqueId val="{00000001-4728-4718-9E41-3158945B3FC6}"/>
            </c:ext>
          </c:extLst>
        </c:ser>
        <c:ser>
          <c:idx val="2"/>
          <c:order val="2"/>
          <c:tx>
            <c:strRef>
              <c:f>Sheet1!$D$1</c:f>
              <c:strCache>
                <c:ptCount val="1"/>
                <c:pt idx="0">
                  <c:v>Series 3</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Sheet1!$D$2:$D$5</c:f>
              <c:numCache>
                <c:formatCode>General</c:formatCode>
                <c:ptCount val="4"/>
                <c:pt idx="2">
                  <c:v>24</c:v>
                </c:pt>
              </c:numCache>
            </c:numRef>
          </c:val>
          <c:extLst>
            <c:ext xmlns:c16="http://schemas.microsoft.com/office/drawing/2014/chart" uri="{C3380CC4-5D6E-409C-BE32-E72D297353CC}">
              <c16:uniqueId val="{00000002-4728-4718-9E41-3158945B3FC6}"/>
            </c:ext>
          </c:extLst>
        </c:ser>
        <c:ser>
          <c:idx val="3"/>
          <c:order val="3"/>
          <c:tx>
            <c:strRef>
              <c:f>Sheet1!$E$1</c:f>
              <c:strCache>
                <c:ptCount val="1"/>
                <c:pt idx="0">
                  <c:v>Series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Sheet1!$E$2:$E$5</c:f>
              <c:numCache>
                <c:formatCode>General</c:formatCode>
                <c:ptCount val="4"/>
                <c:pt idx="3">
                  <c:v>35</c:v>
                </c:pt>
              </c:numCache>
            </c:numRef>
          </c:val>
          <c:extLst>
            <c:ext xmlns:c16="http://schemas.microsoft.com/office/drawing/2014/chart" uri="{C3380CC4-5D6E-409C-BE32-E72D297353CC}">
              <c16:uniqueId val="{00000003-4728-4718-9E41-3158945B3FC6}"/>
            </c:ext>
          </c:extLst>
        </c:ser>
        <c:dLbls>
          <c:dLblPos val="outEnd"/>
          <c:showLegendKey val="0"/>
          <c:showVal val="1"/>
          <c:showCatName val="0"/>
          <c:showSerName val="0"/>
          <c:showPercent val="0"/>
          <c:showBubbleSize val="0"/>
        </c:dLbls>
        <c:gapWidth val="25"/>
        <c:overlap val="97"/>
        <c:axId val="1089692360"/>
        <c:axId val="1089689408"/>
      </c:barChart>
      <c:catAx>
        <c:axId val="1089692360"/>
        <c:scaling>
          <c:orientation val="minMax"/>
        </c:scaling>
        <c:delete val="0"/>
        <c:axPos val="b"/>
        <c:numFmt formatCode="General" sourceLinked="1"/>
        <c:majorTickMark val="out"/>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89408"/>
        <c:crosses val="autoZero"/>
        <c:auto val="1"/>
        <c:lblAlgn val="ctr"/>
        <c:lblOffset val="100"/>
        <c:noMultiLvlLbl val="0"/>
      </c:catAx>
      <c:valAx>
        <c:axId val="1089689408"/>
        <c:scaling>
          <c:orientation val="minMax"/>
          <c:max val="100"/>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9236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566722829327129E-2"/>
          <c:y val="9.0371743088690518E-2"/>
          <c:w val="0.90815884053273299"/>
          <c:h val="0.81331145828855633"/>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Sheet1!$B$2:$B$5</c:f>
              <c:numCache>
                <c:formatCode>General</c:formatCode>
                <c:ptCount val="4"/>
                <c:pt idx="0">
                  <c:v>71</c:v>
                </c:pt>
              </c:numCache>
            </c:numRef>
          </c:val>
          <c:extLst>
            <c:ext xmlns:c16="http://schemas.microsoft.com/office/drawing/2014/chart" uri="{C3380CC4-5D6E-409C-BE32-E72D297353CC}">
              <c16:uniqueId val="{00000000-AE62-46B3-B961-735A680F4362}"/>
            </c:ext>
          </c:extLst>
        </c:ser>
        <c:ser>
          <c:idx val="1"/>
          <c:order val="1"/>
          <c:tx>
            <c:strRef>
              <c:f>Sheet1!$C$1</c:f>
              <c:strCache>
                <c:ptCount val="1"/>
                <c:pt idx="0">
                  <c:v>Series 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Sheet1!$C$2:$C$5</c:f>
              <c:numCache>
                <c:formatCode>General</c:formatCode>
                <c:ptCount val="4"/>
                <c:pt idx="1">
                  <c:v>63</c:v>
                </c:pt>
              </c:numCache>
            </c:numRef>
          </c:val>
          <c:extLst>
            <c:ext xmlns:c16="http://schemas.microsoft.com/office/drawing/2014/chart" uri="{C3380CC4-5D6E-409C-BE32-E72D297353CC}">
              <c16:uniqueId val="{00000001-AE62-46B3-B961-735A680F4362}"/>
            </c:ext>
          </c:extLst>
        </c:ser>
        <c:ser>
          <c:idx val="2"/>
          <c:order val="2"/>
          <c:tx>
            <c:strRef>
              <c:f>Sheet1!$D$1</c:f>
              <c:strCache>
                <c:ptCount val="1"/>
                <c:pt idx="0">
                  <c:v>Series 3</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Sheet1!$D$2:$D$5</c:f>
              <c:numCache>
                <c:formatCode>General</c:formatCode>
                <c:ptCount val="4"/>
                <c:pt idx="2">
                  <c:v>24</c:v>
                </c:pt>
              </c:numCache>
            </c:numRef>
          </c:val>
          <c:extLst>
            <c:ext xmlns:c16="http://schemas.microsoft.com/office/drawing/2014/chart" uri="{C3380CC4-5D6E-409C-BE32-E72D297353CC}">
              <c16:uniqueId val="{00000002-AE62-46B3-B961-735A680F4362}"/>
            </c:ext>
          </c:extLst>
        </c:ser>
        <c:ser>
          <c:idx val="3"/>
          <c:order val="3"/>
          <c:tx>
            <c:strRef>
              <c:f>Sheet1!$E$1</c:f>
              <c:strCache>
                <c:ptCount val="1"/>
                <c:pt idx="0">
                  <c:v>Series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Sheet1!$E$2:$E$5</c:f>
              <c:numCache>
                <c:formatCode>General</c:formatCode>
                <c:ptCount val="4"/>
                <c:pt idx="3">
                  <c:v>35</c:v>
                </c:pt>
              </c:numCache>
            </c:numRef>
          </c:val>
          <c:extLst>
            <c:ext xmlns:c16="http://schemas.microsoft.com/office/drawing/2014/chart" uri="{C3380CC4-5D6E-409C-BE32-E72D297353CC}">
              <c16:uniqueId val="{00000003-AE62-46B3-B961-735A680F4362}"/>
            </c:ext>
          </c:extLst>
        </c:ser>
        <c:dLbls>
          <c:dLblPos val="outEnd"/>
          <c:showLegendKey val="0"/>
          <c:showVal val="1"/>
          <c:showCatName val="0"/>
          <c:showSerName val="0"/>
          <c:showPercent val="0"/>
          <c:showBubbleSize val="0"/>
        </c:dLbls>
        <c:gapWidth val="25"/>
        <c:overlap val="97"/>
        <c:axId val="1089692360"/>
        <c:axId val="1089689408"/>
      </c:barChart>
      <c:catAx>
        <c:axId val="1089692360"/>
        <c:scaling>
          <c:orientation val="minMax"/>
        </c:scaling>
        <c:delete val="0"/>
        <c:axPos val="b"/>
        <c:numFmt formatCode="General" sourceLinked="1"/>
        <c:majorTickMark val="out"/>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89408"/>
        <c:crosses val="autoZero"/>
        <c:auto val="1"/>
        <c:lblAlgn val="ctr"/>
        <c:lblOffset val="100"/>
        <c:noMultiLvlLbl val="0"/>
      </c:catAx>
      <c:valAx>
        <c:axId val="1089689408"/>
        <c:scaling>
          <c:orientation val="minMax"/>
          <c:max val="100"/>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9236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566722829327129E-2"/>
          <c:y val="9.0371743088690518E-2"/>
          <c:w val="0.90815884053273299"/>
          <c:h val="0.81331145828855633"/>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Sheet1!$B$2:$B$5</c:f>
              <c:numCache>
                <c:formatCode>General</c:formatCode>
                <c:ptCount val="4"/>
                <c:pt idx="0">
                  <c:v>75</c:v>
                </c:pt>
              </c:numCache>
            </c:numRef>
          </c:val>
          <c:extLst>
            <c:ext xmlns:c16="http://schemas.microsoft.com/office/drawing/2014/chart" uri="{C3380CC4-5D6E-409C-BE32-E72D297353CC}">
              <c16:uniqueId val="{00000000-DE58-4C0B-BACB-32AD8716C94D}"/>
            </c:ext>
          </c:extLst>
        </c:ser>
        <c:ser>
          <c:idx val="1"/>
          <c:order val="1"/>
          <c:tx>
            <c:strRef>
              <c:f>Sheet1!$C$1</c:f>
              <c:strCache>
                <c:ptCount val="1"/>
                <c:pt idx="0">
                  <c:v>Series 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Sheet1!$C$2:$C$5</c:f>
              <c:numCache>
                <c:formatCode>General</c:formatCode>
                <c:ptCount val="4"/>
                <c:pt idx="1">
                  <c:v>63</c:v>
                </c:pt>
              </c:numCache>
            </c:numRef>
          </c:val>
          <c:extLst>
            <c:ext xmlns:c16="http://schemas.microsoft.com/office/drawing/2014/chart" uri="{C3380CC4-5D6E-409C-BE32-E72D297353CC}">
              <c16:uniqueId val="{00000001-DE58-4C0B-BACB-32AD8716C94D}"/>
            </c:ext>
          </c:extLst>
        </c:ser>
        <c:ser>
          <c:idx val="2"/>
          <c:order val="2"/>
          <c:tx>
            <c:strRef>
              <c:f>Sheet1!$D$1</c:f>
              <c:strCache>
                <c:ptCount val="1"/>
                <c:pt idx="0">
                  <c:v>Series 3</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Sheet1!$D$2:$D$5</c:f>
              <c:numCache>
                <c:formatCode>General</c:formatCode>
                <c:ptCount val="4"/>
                <c:pt idx="2">
                  <c:v>20</c:v>
                </c:pt>
              </c:numCache>
            </c:numRef>
          </c:val>
          <c:extLst>
            <c:ext xmlns:c16="http://schemas.microsoft.com/office/drawing/2014/chart" uri="{C3380CC4-5D6E-409C-BE32-E72D297353CC}">
              <c16:uniqueId val="{00000002-DE58-4C0B-BACB-32AD8716C94D}"/>
            </c:ext>
          </c:extLst>
        </c:ser>
        <c:ser>
          <c:idx val="3"/>
          <c:order val="3"/>
          <c:tx>
            <c:strRef>
              <c:f>Sheet1!$E$1</c:f>
              <c:strCache>
                <c:ptCount val="1"/>
                <c:pt idx="0">
                  <c:v>Series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Low-moderate risk</c:v>
                </c:pt>
                <c:pt idx="1">
                  <c:v>High risk</c:v>
                </c:pt>
                <c:pt idx="2">
                  <c:v>Very high risk</c:v>
                </c:pt>
                <c:pt idx="3">
                  <c:v>Established ASCVD</c:v>
                </c:pt>
              </c:strCache>
            </c:strRef>
          </c:cat>
          <c:val>
            <c:numRef>
              <c:f>Sheet1!$E$2:$E$5</c:f>
              <c:numCache>
                <c:formatCode>General</c:formatCode>
                <c:ptCount val="4"/>
                <c:pt idx="3">
                  <c:v>41</c:v>
                </c:pt>
              </c:numCache>
            </c:numRef>
          </c:val>
          <c:extLst>
            <c:ext xmlns:c16="http://schemas.microsoft.com/office/drawing/2014/chart" uri="{C3380CC4-5D6E-409C-BE32-E72D297353CC}">
              <c16:uniqueId val="{00000003-DE58-4C0B-BACB-32AD8716C94D}"/>
            </c:ext>
          </c:extLst>
        </c:ser>
        <c:dLbls>
          <c:dLblPos val="outEnd"/>
          <c:showLegendKey val="0"/>
          <c:showVal val="1"/>
          <c:showCatName val="0"/>
          <c:showSerName val="0"/>
          <c:showPercent val="0"/>
          <c:showBubbleSize val="0"/>
        </c:dLbls>
        <c:gapWidth val="25"/>
        <c:overlap val="97"/>
        <c:axId val="1089692360"/>
        <c:axId val="1089689408"/>
      </c:barChart>
      <c:catAx>
        <c:axId val="1089692360"/>
        <c:scaling>
          <c:orientation val="minMax"/>
        </c:scaling>
        <c:delete val="0"/>
        <c:axPos val="b"/>
        <c:numFmt formatCode="General" sourceLinked="1"/>
        <c:majorTickMark val="out"/>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89408"/>
        <c:crosses val="autoZero"/>
        <c:auto val="1"/>
        <c:lblAlgn val="ctr"/>
        <c:lblOffset val="100"/>
        <c:noMultiLvlLbl val="0"/>
      </c:catAx>
      <c:valAx>
        <c:axId val="1089689408"/>
        <c:scaling>
          <c:orientation val="minMax"/>
          <c:max val="100"/>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8969236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10237890465177"/>
          <c:y val="9.5389527952293177E-2"/>
          <c:w val="0.85518403030058399"/>
          <c:h val="0.60268351153636457"/>
        </c:manualLayout>
      </c:layout>
      <c:barChart>
        <c:barDir val="col"/>
        <c:grouping val="clustered"/>
        <c:varyColors val="0"/>
        <c:ser>
          <c:idx val="0"/>
          <c:order val="0"/>
          <c:tx>
            <c:strRef>
              <c:f>Sheet1!$B$1</c:f>
              <c:strCache>
                <c:ptCount val="1"/>
                <c:pt idx="0">
                  <c:v>Sales</c:v>
                </c:pt>
              </c:strCache>
            </c:strRef>
          </c:tx>
          <c:spPr>
            <a:solidFill>
              <a:schemeClr val="accent1"/>
            </a:solidFill>
            <a:ln w="19050">
              <a:noFill/>
            </a:ln>
            <a:effectLst/>
          </c:spPr>
          <c:invertIfNegative val="0"/>
          <c:dPt>
            <c:idx val="0"/>
            <c:invertIfNegative val="0"/>
            <c:bubble3D val="0"/>
            <c:spPr>
              <a:solidFill>
                <a:srgbClr val="ED7D31"/>
              </a:solidFill>
              <a:ln w="19050">
                <a:noFill/>
              </a:ln>
              <a:effectLst/>
            </c:spPr>
            <c:extLst>
              <c:ext xmlns:c16="http://schemas.microsoft.com/office/drawing/2014/chart" uri="{C3380CC4-5D6E-409C-BE32-E72D297353CC}">
                <c16:uniqueId val="{00000001-9A37-4EB8-96EF-06F20C053E82}"/>
              </c:ext>
            </c:extLst>
          </c:dPt>
          <c:dPt>
            <c:idx val="1"/>
            <c:invertIfNegative val="0"/>
            <c:bubble3D val="0"/>
            <c:spPr>
              <a:solidFill>
                <a:srgbClr val="C00000"/>
              </a:solidFill>
              <a:ln w="19050">
                <a:noFill/>
              </a:ln>
              <a:effectLst/>
            </c:spPr>
            <c:extLst>
              <c:ext xmlns:c16="http://schemas.microsoft.com/office/drawing/2014/chart" uri="{C3380CC4-5D6E-409C-BE32-E72D297353CC}">
                <c16:uniqueId val="{00000003-9A37-4EB8-96EF-06F20C053E82}"/>
              </c:ext>
            </c:extLst>
          </c:dPt>
          <c:dPt>
            <c:idx val="2"/>
            <c:invertIfNegative val="0"/>
            <c:bubble3D val="0"/>
            <c:spPr>
              <a:solidFill>
                <a:srgbClr val="0070C0"/>
              </a:solidFill>
              <a:ln w="19050">
                <a:noFill/>
              </a:ln>
              <a:effectLst/>
            </c:spPr>
            <c:extLst>
              <c:ext xmlns:c16="http://schemas.microsoft.com/office/drawing/2014/chart" uri="{C3380CC4-5D6E-409C-BE32-E72D297353CC}">
                <c16:uniqueId val="{00000005-9A37-4EB8-96EF-06F20C053E82}"/>
              </c:ext>
            </c:extLst>
          </c:dPt>
          <c:dPt>
            <c:idx val="3"/>
            <c:invertIfNegative val="0"/>
            <c:bubble3D val="0"/>
            <c:spPr>
              <a:solidFill>
                <a:schemeClr val="bg1">
                  <a:lumMod val="50000"/>
                </a:schemeClr>
              </a:solidFill>
              <a:ln w="19050">
                <a:noFill/>
              </a:ln>
              <a:effectLst/>
            </c:spPr>
            <c:extLst>
              <c:ext xmlns:c16="http://schemas.microsoft.com/office/drawing/2014/chart" uri="{C3380CC4-5D6E-409C-BE32-E72D297353CC}">
                <c16:uniqueId val="{00000007-9A37-4EB8-96EF-06F20C053E82}"/>
              </c:ext>
            </c:extLst>
          </c:dPt>
          <c:dPt>
            <c:idx val="4"/>
            <c:invertIfNegative val="0"/>
            <c:bubble3D val="0"/>
            <c:spPr>
              <a:solidFill>
                <a:srgbClr val="FFC000"/>
              </a:solidFill>
              <a:ln w="19050">
                <a:noFill/>
              </a:ln>
              <a:effectLst/>
            </c:spPr>
            <c:extLst>
              <c:ext xmlns:c16="http://schemas.microsoft.com/office/drawing/2014/chart" uri="{C3380CC4-5D6E-409C-BE32-E72D297353CC}">
                <c16:uniqueId val="{00000009-9A37-4EB8-96EF-06F20C053E82}"/>
              </c:ext>
            </c:extLst>
          </c:dPt>
          <c:dPt>
            <c:idx val="5"/>
            <c:invertIfNegative val="0"/>
            <c:bubble3D val="0"/>
            <c:spPr>
              <a:solidFill>
                <a:srgbClr val="00B0F0"/>
              </a:solidFill>
              <a:ln w="19050">
                <a:noFill/>
              </a:ln>
              <a:effectLst/>
            </c:spPr>
            <c:extLst>
              <c:ext xmlns:c16="http://schemas.microsoft.com/office/drawing/2014/chart" uri="{C3380CC4-5D6E-409C-BE32-E72D297353CC}">
                <c16:uniqueId val="{0000000B-9A37-4EB8-96EF-06F20C053E82}"/>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Moderate intensity statin monotherapy</c:v>
                </c:pt>
                <c:pt idx="1">
                  <c:v>High intensity statin monotherapy</c:v>
                </c:pt>
                <c:pt idx="2">
                  <c:v>Ezetimibe combination </c:v>
                </c:pt>
                <c:pt idx="3">
                  <c:v>Other LLT</c:v>
                </c:pt>
                <c:pt idx="4">
                  <c:v>Low intensity statin monotherapy</c:v>
                </c:pt>
                <c:pt idx="5">
                  <c:v>PCSK9i combination </c:v>
                </c:pt>
              </c:strCache>
            </c:strRef>
          </c:cat>
          <c:val>
            <c:numRef>
              <c:f>Sheet1!$B$2:$B$7</c:f>
              <c:numCache>
                <c:formatCode>General</c:formatCode>
                <c:ptCount val="6"/>
                <c:pt idx="0">
                  <c:v>52</c:v>
                </c:pt>
                <c:pt idx="1">
                  <c:v>28</c:v>
                </c:pt>
                <c:pt idx="2">
                  <c:v>9</c:v>
                </c:pt>
                <c:pt idx="3">
                  <c:v>6</c:v>
                </c:pt>
                <c:pt idx="4">
                  <c:v>4</c:v>
                </c:pt>
                <c:pt idx="5">
                  <c:v>1</c:v>
                </c:pt>
              </c:numCache>
            </c:numRef>
          </c:val>
          <c:extLst>
            <c:ext xmlns:c16="http://schemas.microsoft.com/office/drawing/2014/chart" uri="{C3380CC4-5D6E-409C-BE32-E72D297353CC}">
              <c16:uniqueId val="{0000000C-9A37-4EB8-96EF-06F20C053E82}"/>
            </c:ext>
          </c:extLst>
        </c:ser>
        <c:dLbls>
          <c:showLegendKey val="0"/>
          <c:showVal val="0"/>
          <c:showCatName val="0"/>
          <c:showSerName val="0"/>
          <c:showPercent val="0"/>
          <c:showBubbleSize val="0"/>
        </c:dLbls>
        <c:gapWidth val="150"/>
        <c:axId val="1390036824"/>
        <c:axId val="1390033544"/>
      </c:barChart>
      <c:catAx>
        <c:axId val="13900368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de-DE"/>
          </a:p>
        </c:txPr>
        <c:crossAx val="1390033544"/>
        <c:crosses val="autoZero"/>
        <c:auto val="1"/>
        <c:lblAlgn val="ctr"/>
        <c:lblOffset val="100"/>
        <c:noMultiLvlLbl val="0"/>
      </c:catAx>
      <c:valAx>
        <c:axId val="1390033544"/>
        <c:scaling>
          <c:orientation val="minMax"/>
          <c:max val="100"/>
        </c:scaling>
        <c:delete val="0"/>
        <c:axPos val="l"/>
        <c:title>
          <c:tx>
            <c:rich>
              <a:bodyPr rot="-5400000" spcFirstLastPara="1" vertOverflow="ellipsis" vert="horz" wrap="square" anchor="ctr" anchorCtr="1"/>
              <a:lstStyle/>
              <a:p>
                <a:pPr>
                  <a:defRPr sz="1100" b="1" i="0" u="none" strike="noStrike" kern="1200" baseline="0">
                    <a:solidFill>
                      <a:schemeClr val="tx1"/>
                    </a:solidFill>
                    <a:latin typeface="+mn-lt"/>
                    <a:ea typeface="+mn-ea"/>
                    <a:cs typeface="+mn-cs"/>
                  </a:defRPr>
                </a:pPr>
                <a:r>
                  <a:rPr lang="en-GB" sz="1100" b="1" dirty="0"/>
                  <a:t>Proportion patients receiving  LLT (%)*</a:t>
                </a:r>
              </a:p>
            </c:rich>
          </c:tx>
          <c:layout>
            <c:manualLayout>
              <c:xMode val="edge"/>
              <c:yMode val="edge"/>
              <c:x val="2.5450689289501591E-2"/>
              <c:y val="5.3553025530525669E-2"/>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de-DE"/>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1390036824"/>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mn-lt"/>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10178128075402"/>
          <c:y val="2.9943314459670255E-2"/>
          <c:w val="0.848982201834237"/>
          <c:h val="0.85198614090020697"/>
        </c:manualLayout>
      </c:layout>
      <c:barChart>
        <c:barDir val="col"/>
        <c:grouping val="clustered"/>
        <c:varyColors val="0"/>
        <c:ser>
          <c:idx val="0"/>
          <c:order val="0"/>
          <c:tx>
            <c:strRef>
              <c:f>Sheet1!$B$1</c:f>
              <c:strCache>
                <c:ptCount val="1"/>
                <c:pt idx="0">
                  <c:v>Column2</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2016 LDL-C goal (&lt;1.8 mmol/L)</c:v>
                </c:pt>
                <c:pt idx="1">
                  <c:v>2019 LDL-C goal (&lt;1.4 mmol/L)</c:v>
                </c:pt>
              </c:strCache>
            </c:strRef>
          </c:cat>
          <c:val>
            <c:numRef>
              <c:f>Sheet1!$B$2:$B$3</c:f>
              <c:numCache>
                <c:formatCode>General</c:formatCode>
                <c:ptCount val="2"/>
                <c:pt idx="0">
                  <c:v>54</c:v>
                </c:pt>
                <c:pt idx="1">
                  <c:v>33</c:v>
                </c:pt>
              </c:numCache>
            </c:numRef>
          </c:val>
          <c:extLst>
            <c:ext xmlns:c16="http://schemas.microsoft.com/office/drawing/2014/chart" uri="{C3380CC4-5D6E-409C-BE32-E72D297353CC}">
              <c16:uniqueId val="{00000000-E130-454F-BC8E-4A23591B215F}"/>
            </c:ext>
          </c:extLst>
        </c:ser>
        <c:dLbls>
          <c:showLegendKey val="0"/>
          <c:showVal val="0"/>
          <c:showCatName val="0"/>
          <c:showSerName val="0"/>
          <c:showPercent val="0"/>
          <c:showBubbleSize val="0"/>
        </c:dLbls>
        <c:gapWidth val="219"/>
        <c:overlap val="-27"/>
        <c:axId val="1029404776"/>
        <c:axId val="1029403136"/>
      </c:barChart>
      <c:catAx>
        <c:axId val="102940477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029403136"/>
        <c:crosses val="autoZero"/>
        <c:auto val="1"/>
        <c:lblAlgn val="ctr"/>
        <c:lblOffset val="100"/>
        <c:noMultiLvlLbl val="0"/>
      </c:catAx>
      <c:valAx>
        <c:axId val="1029403136"/>
        <c:scaling>
          <c:orientation val="minMax"/>
          <c:max val="100"/>
        </c:scaling>
        <c:delete val="0"/>
        <c:axPos val="l"/>
        <c:title>
          <c:tx>
            <c:rich>
              <a:bodyPr rot="-5400000" spcFirstLastPara="1" vertOverflow="ellipsis" vert="horz" wrap="square" anchor="ctr" anchorCtr="1"/>
              <a:lstStyle/>
              <a:p>
                <a:pPr>
                  <a:defRPr sz="1100" b="1" i="0" u="none" strike="noStrike" kern="1200" baseline="0">
                    <a:solidFill>
                      <a:schemeClr val="tx1"/>
                    </a:solidFill>
                    <a:latin typeface="+mn-lt"/>
                    <a:ea typeface="+mn-ea"/>
                    <a:cs typeface="+mn-cs"/>
                  </a:defRPr>
                </a:pPr>
                <a:r>
                  <a:rPr lang="en-GB" sz="1100" b="1" dirty="0">
                    <a:solidFill>
                      <a:schemeClr val="tx1"/>
                    </a:solidFill>
                  </a:rPr>
                  <a:t>Patients achieving their risk-based LDL-C goal (%)</a:t>
                </a:r>
              </a:p>
            </c:rich>
          </c:tx>
          <c:layout>
            <c:manualLayout>
              <c:xMode val="edge"/>
              <c:yMode val="edge"/>
              <c:x val="0"/>
              <c:y val="4.5190593174638263E-2"/>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de-DE"/>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1029404776"/>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55315486416494"/>
          <c:y val="2.2712314777710203E-2"/>
          <c:w val="0.26062455171707138"/>
          <c:h val="0.87903856342769626"/>
        </c:manualLayout>
      </c:layout>
      <c:barChart>
        <c:barDir val="bar"/>
        <c:grouping val="percentStacked"/>
        <c:varyColors val="0"/>
        <c:ser>
          <c:idx val="0"/>
          <c:order val="0"/>
          <c:tx>
            <c:strRef>
              <c:f>Sheet1!$B$1</c:f>
              <c:strCache>
                <c:ptCount val="1"/>
                <c:pt idx="0">
                  <c:v>Low-intensity statin monotherapy</c:v>
                </c:pt>
              </c:strCache>
            </c:strRef>
          </c:tx>
          <c:spPr>
            <a:solidFill>
              <a:schemeClr val="accent1"/>
            </a:solidFill>
            <a:ln>
              <a:noFill/>
            </a:ln>
            <a:effectLst/>
          </c:spPr>
          <c:invertIfNegative val="0"/>
          <c:dLbls>
            <c:dLbl>
              <c:idx val="0"/>
              <c:layout>
                <c:manualLayout>
                  <c:x val="9.7673953481039813E-3"/>
                  <c:y val="-7.5082480037468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C6C-4B94-816A-9B7E823BD624}"/>
                </c:ext>
              </c:extLst>
            </c:dLbl>
            <c:dLbl>
              <c:idx val="1"/>
              <c:layout>
                <c:manualLayout>
                  <c:x val="1.2512512512512513E-2"/>
                  <c:y val="-9.77252530111409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6C-4B94-816A-9B7E823BD624}"/>
                </c:ext>
              </c:extLst>
            </c:dLbl>
            <c:dLbl>
              <c:idx val="2"/>
              <c:layout>
                <c:manualLayout>
                  <c:x val="1.0948448448448448E-2"/>
                  <c:y val="-8.79663479141877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6C-4B94-816A-9B7E823BD624}"/>
                </c:ext>
              </c:extLst>
            </c:dLbl>
            <c:dLbl>
              <c:idx val="3"/>
              <c:layout>
                <c:manualLayout>
                  <c:x val="1.4076638153901904E-2"/>
                  <c:y val="-9.1625937325545165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3.1124874874874871E-2"/>
                      <c:h val="3.2936304702216999E-2"/>
                    </c:manualLayout>
                  </c15:layout>
                </c:ext>
                <c:ext xmlns:c16="http://schemas.microsoft.com/office/drawing/2014/chart" uri="{C3380CC4-5D6E-409C-BE32-E72D297353CC}">
                  <c16:uniqueId val="{00000003-DC6C-4B94-816A-9B7E823BD624}"/>
                </c:ext>
              </c:extLst>
            </c:dLbl>
            <c:dLbl>
              <c:idx val="4"/>
              <c:layout>
                <c:manualLayout>
                  <c:x val="1.0948448448448448E-2"/>
                  <c:y val="-7.05044393412969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6C-4B94-816A-9B7E823BD62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high risk</c:v>
                </c:pt>
                <c:pt idx="1">
                  <c:v>High risk</c:v>
                </c:pt>
                <c:pt idx="2">
                  <c:v>Moderate risk</c:v>
                </c:pt>
                <c:pt idx="3">
                  <c:v>Low risk</c:v>
                </c:pt>
                <c:pt idx="4">
                  <c:v>Overall</c:v>
                </c:pt>
              </c:strCache>
            </c:strRef>
          </c:cat>
          <c:val>
            <c:numRef>
              <c:f>Sheet1!$B$2:$B$6</c:f>
              <c:numCache>
                <c:formatCode>0.0</c:formatCode>
                <c:ptCount val="5"/>
                <c:pt idx="0">
                  <c:v>2.4</c:v>
                </c:pt>
                <c:pt idx="1">
                  <c:v>5.0999999999999996</c:v>
                </c:pt>
                <c:pt idx="2">
                  <c:v>5</c:v>
                </c:pt>
                <c:pt idx="3">
                  <c:v>3.5</c:v>
                </c:pt>
                <c:pt idx="4" formatCode="General">
                  <c:v>3.6</c:v>
                </c:pt>
              </c:numCache>
            </c:numRef>
          </c:val>
          <c:extLst>
            <c:ext xmlns:c16="http://schemas.microsoft.com/office/drawing/2014/chart" uri="{C3380CC4-5D6E-409C-BE32-E72D297353CC}">
              <c16:uniqueId val="{00000005-DC6C-4B94-816A-9B7E823BD624}"/>
            </c:ext>
          </c:extLst>
        </c:ser>
        <c:ser>
          <c:idx val="1"/>
          <c:order val="1"/>
          <c:tx>
            <c:strRef>
              <c:f>Sheet1!$C$1</c:f>
              <c:strCache>
                <c:ptCount val="1"/>
                <c:pt idx="0">
                  <c:v>Moderate-intensity statin monotherapy</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high risk</c:v>
                </c:pt>
                <c:pt idx="1">
                  <c:v>High risk</c:v>
                </c:pt>
                <c:pt idx="2">
                  <c:v>Moderate risk</c:v>
                </c:pt>
                <c:pt idx="3">
                  <c:v>Low risk</c:v>
                </c:pt>
                <c:pt idx="4">
                  <c:v>Overall</c:v>
                </c:pt>
              </c:strCache>
            </c:strRef>
          </c:cat>
          <c:val>
            <c:numRef>
              <c:f>Sheet1!$C$2:$C$6</c:f>
              <c:numCache>
                <c:formatCode>0.0</c:formatCode>
                <c:ptCount val="5"/>
                <c:pt idx="0">
                  <c:v>44.5</c:v>
                </c:pt>
                <c:pt idx="1">
                  <c:v>63.6</c:v>
                </c:pt>
                <c:pt idx="2">
                  <c:v>60.2</c:v>
                </c:pt>
                <c:pt idx="3">
                  <c:v>41.9</c:v>
                </c:pt>
                <c:pt idx="4" formatCode="General">
                  <c:v>51.8</c:v>
                </c:pt>
              </c:numCache>
            </c:numRef>
          </c:val>
          <c:extLst>
            <c:ext xmlns:c16="http://schemas.microsoft.com/office/drawing/2014/chart" uri="{C3380CC4-5D6E-409C-BE32-E72D297353CC}">
              <c16:uniqueId val="{00000006-DC6C-4B94-816A-9B7E823BD624}"/>
            </c:ext>
          </c:extLst>
        </c:ser>
        <c:ser>
          <c:idx val="2"/>
          <c:order val="2"/>
          <c:tx>
            <c:strRef>
              <c:f>Sheet1!$D$1</c:f>
              <c:strCache>
                <c:ptCount val="1"/>
                <c:pt idx="0">
                  <c:v>High-intensity statin monotherapy</c:v>
                </c:pt>
              </c:strCache>
            </c:strRef>
          </c:tx>
          <c:spPr>
            <a:solidFill>
              <a:srgbClr val="40492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high risk</c:v>
                </c:pt>
                <c:pt idx="1">
                  <c:v>High risk</c:v>
                </c:pt>
                <c:pt idx="2">
                  <c:v>Moderate risk</c:v>
                </c:pt>
                <c:pt idx="3">
                  <c:v>Low risk</c:v>
                </c:pt>
                <c:pt idx="4">
                  <c:v>Overall</c:v>
                </c:pt>
              </c:strCache>
            </c:strRef>
          </c:cat>
          <c:val>
            <c:numRef>
              <c:f>Sheet1!$D$2:$D$6</c:f>
              <c:numCache>
                <c:formatCode>0.0</c:formatCode>
                <c:ptCount val="5"/>
                <c:pt idx="0">
                  <c:v>36.700000000000003</c:v>
                </c:pt>
                <c:pt idx="1">
                  <c:v>18.899999999999999</c:v>
                </c:pt>
                <c:pt idx="2">
                  <c:v>16.899999999999999</c:v>
                </c:pt>
                <c:pt idx="3">
                  <c:v>19.8</c:v>
                </c:pt>
                <c:pt idx="4" formatCode="General">
                  <c:v>27.6</c:v>
                </c:pt>
              </c:numCache>
            </c:numRef>
          </c:val>
          <c:extLst>
            <c:ext xmlns:c16="http://schemas.microsoft.com/office/drawing/2014/chart" uri="{C3380CC4-5D6E-409C-BE32-E72D297353CC}">
              <c16:uniqueId val="{00000007-DC6C-4B94-816A-9B7E823BD624}"/>
            </c:ext>
          </c:extLst>
        </c:ser>
        <c:ser>
          <c:idx val="3"/>
          <c:order val="3"/>
          <c:tx>
            <c:strRef>
              <c:f>Sheet1!$E$1</c:f>
              <c:strCache>
                <c:ptCount val="1"/>
                <c:pt idx="0">
                  <c:v>Ezetimibe combination</c:v>
                </c:pt>
              </c:strCache>
            </c:strRef>
          </c:tx>
          <c:spPr>
            <a:solidFill>
              <a:srgbClr val="7030A0"/>
            </a:solidFill>
            <a:ln>
              <a:noFill/>
            </a:ln>
            <a:effectLst/>
          </c:spPr>
          <c:invertIfNegative val="0"/>
          <c:dLbls>
            <c:dLbl>
              <c:idx val="0"/>
              <c:layout>
                <c:manualLayout>
                  <c:x val="-9.3843843843843845E-3"/>
                  <c:y val="-8.5064873383036713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C6C-4B94-816A-9B7E823BD624}"/>
                </c:ext>
              </c:extLst>
            </c:dLbl>
            <c:dLbl>
              <c:idx val="1"/>
              <c:layout>
                <c:manualLayout>
                  <c:x val="-2.8153153153153154E-2"/>
                  <c:y val="-8.5390419598340372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DC6C-4B94-816A-9B7E823BD624}"/>
                </c:ext>
              </c:extLst>
            </c:dLbl>
            <c:dLbl>
              <c:idx val="2"/>
              <c:layout>
                <c:manualLayout>
                  <c:x val="-2.1896896896896955E-2"/>
                  <c:y val="-8.051096704986382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DC6C-4B94-816A-9B7E823BD62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high risk</c:v>
                </c:pt>
                <c:pt idx="1">
                  <c:v>High risk</c:v>
                </c:pt>
                <c:pt idx="2">
                  <c:v>Moderate risk</c:v>
                </c:pt>
                <c:pt idx="3">
                  <c:v>Low risk</c:v>
                </c:pt>
                <c:pt idx="4">
                  <c:v>Overall</c:v>
                </c:pt>
              </c:strCache>
            </c:strRef>
          </c:cat>
          <c:val>
            <c:numRef>
              <c:f>Sheet1!$E$2:$E$6</c:f>
              <c:numCache>
                <c:formatCode>0.0</c:formatCode>
                <c:ptCount val="5"/>
                <c:pt idx="0">
                  <c:v>9</c:v>
                </c:pt>
                <c:pt idx="1">
                  <c:v>4</c:v>
                </c:pt>
                <c:pt idx="2">
                  <c:v>9.8000000000000007</c:v>
                </c:pt>
                <c:pt idx="3">
                  <c:v>26.7</c:v>
                </c:pt>
                <c:pt idx="4" formatCode="General">
                  <c:v>9.1999999999999993</c:v>
                </c:pt>
              </c:numCache>
            </c:numRef>
          </c:val>
          <c:extLst>
            <c:ext xmlns:c16="http://schemas.microsoft.com/office/drawing/2014/chart" uri="{C3380CC4-5D6E-409C-BE32-E72D297353CC}">
              <c16:uniqueId val="{00000009-DC6C-4B94-816A-9B7E823BD624}"/>
            </c:ext>
          </c:extLst>
        </c:ser>
        <c:ser>
          <c:idx val="4"/>
          <c:order val="4"/>
          <c:tx>
            <c:strRef>
              <c:f>Sheet1!$F$1</c:f>
              <c:strCache>
                <c:ptCount val="1"/>
                <c:pt idx="0">
                  <c:v>PCSK9i combination</c:v>
                </c:pt>
              </c:strCache>
            </c:strRef>
          </c:tx>
          <c:spPr>
            <a:solidFill>
              <a:schemeClr val="accent4"/>
            </a:solidFill>
            <a:ln>
              <a:noFill/>
            </a:ln>
            <a:effectLst/>
          </c:spPr>
          <c:invertIfNegative val="0"/>
          <c:dLbls>
            <c:dLbl>
              <c:idx val="0"/>
              <c:layout>
                <c:manualLayout>
                  <c:x val="1.9153011278994958E-3"/>
                  <c:y val="-7.15277777777777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C6C-4B94-816A-9B7E823BD624}"/>
                </c:ext>
              </c:extLst>
            </c:dLbl>
            <c:dLbl>
              <c:idx val="1"/>
              <c:layout>
                <c:manualLayout>
                  <c:x val="5.0752031559118177E-3"/>
                  <c:y val="-8.7397718798302354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3.5402528512764736E-2"/>
                      <c:h val="4.0624921348989651E-2"/>
                    </c:manualLayout>
                  </c15:layout>
                </c:ext>
                <c:ext xmlns:c16="http://schemas.microsoft.com/office/drawing/2014/chart" uri="{C3380CC4-5D6E-409C-BE32-E72D297353CC}">
                  <c16:uniqueId val="{0000000B-DC6C-4B94-816A-9B7E823BD624}"/>
                </c:ext>
              </c:extLst>
            </c:dLbl>
            <c:dLbl>
              <c:idx val="2"/>
              <c:layout>
                <c:manualLayout>
                  <c:x val="-5.4901111741662923E-3"/>
                  <c:y val="-8.0623476200102781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4.4073000520967964E-2"/>
                      <c:h val="4.9249999999999995E-2"/>
                    </c:manualLayout>
                  </c15:layout>
                </c:ext>
                <c:ext xmlns:c16="http://schemas.microsoft.com/office/drawing/2014/chart" uri="{C3380CC4-5D6E-409C-BE32-E72D297353CC}">
                  <c16:uniqueId val="{0000000C-DC6C-4B94-816A-9B7E823BD624}"/>
                </c:ext>
              </c:extLst>
            </c:dLbl>
            <c:dLbl>
              <c:idx val="3"/>
              <c:layout>
                <c:manualLayout>
                  <c:x val="-4.3091812284726813E-3"/>
                  <c:y val="-8.16385309168495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C6C-4B94-816A-9B7E823BD624}"/>
                </c:ext>
              </c:extLst>
            </c:dLbl>
            <c:dLbl>
              <c:idx val="4"/>
              <c:layout>
                <c:manualLayout>
                  <c:x val="1.9471139325353437E-3"/>
                  <c:y val="-7.18749999999999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C6C-4B94-816A-9B7E823BD62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high risk</c:v>
                </c:pt>
                <c:pt idx="1">
                  <c:v>High risk</c:v>
                </c:pt>
                <c:pt idx="2">
                  <c:v>Moderate risk</c:v>
                </c:pt>
                <c:pt idx="3">
                  <c:v>Low risk</c:v>
                </c:pt>
                <c:pt idx="4">
                  <c:v>Overall</c:v>
                </c:pt>
              </c:strCache>
            </c:strRef>
          </c:cat>
          <c:val>
            <c:numRef>
              <c:f>Sheet1!$F$2:$F$6</c:f>
              <c:numCache>
                <c:formatCode>0.0</c:formatCode>
                <c:ptCount val="5"/>
                <c:pt idx="0">
                  <c:v>1.2</c:v>
                </c:pt>
                <c:pt idx="1">
                  <c:v>0.5</c:v>
                </c:pt>
                <c:pt idx="2">
                  <c:v>1.6</c:v>
                </c:pt>
                <c:pt idx="3">
                  <c:v>1.7</c:v>
                </c:pt>
                <c:pt idx="4" formatCode="General">
                  <c:v>1.2</c:v>
                </c:pt>
              </c:numCache>
            </c:numRef>
          </c:val>
          <c:extLst>
            <c:ext xmlns:c16="http://schemas.microsoft.com/office/drawing/2014/chart" uri="{C3380CC4-5D6E-409C-BE32-E72D297353CC}">
              <c16:uniqueId val="{0000000F-DC6C-4B94-816A-9B7E823BD624}"/>
            </c:ext>
          </c:extLst>
        </c:ser>
        <c:ser>
          <c:idx val="5"/>
          <c:order val="5"/>
          <c:tx>
            <c:strRef>
              <c:f>Sheet1!$G$1</c:f>
              <c:strCache>
                <c:ptCount val="1"/>
                <c:pt idx="0">
                  <c:v>Other LLT</c:v>
                </c:pt>
              </c:strCache>
            </c:strRef>
          </c:tx>
          <c:spPr>
            <a:solidFill>
              <a:schemeClr val="accent2"/>
            </a:solidFill>
            <a:ln>
              <a:noFill/>
            </a:ln>
            <a:effectLst/>
          </c:spPr>
          <c:invertIfNegative val="0"/>
          <c:dLbls>
            <c:dLbl>
              <c:idx val="0"/>
              <c:layout>
                <c:manualLayout>
                  <c:x val="1.4332122476807459E-2"/>
                  <c:y val="-9.31747594050743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C6C-4B94-816A-9B7E823BD624}"/>
                </c:ext>
              </c:extLst>
            </c:dLbl>
            <c:dLbl>
              <c:idx val="1"/>
              <c:layout>
                <c:manualLayout>
                  <c:x val="2.1354523815153736E-2"/>
                  <c:y val="-8.62120502499087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C6C-4B94-816A-9B7E823BD624}"/>
                </c:ext>
              </c:extLst>
            </c:dLbl>
            <c:dLbl>
              <c:idx val="2"/>
              <c:layout>
                <c:manualLayout>
                  <c:x val="1.6279382236567275E-2"/>
                  <c:y val="-8.3237697344079445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3.1124874874874871E-2"/>
                      <c:h val="3.2936304702216999E-2"/>
                    </c:manualLayout>
                  </c15:layout>
                </c:ext>
                <c:ext xmlns:c16="http://schemas.microsoft.com/office/drawing/2014/chart" uri="{C3380CC4-5D6E-409C-BE32-E72D297353CC}">
                  <c16:uniqueId val="{00000012-DC6C-4B94-816A-9B7E823BD624}"/>
                </c:ext>
              </c:extLst>
            </c:dLbl>
            <c:dLbl>
              <c:idx val="3"/>
              <c:layout>
                <c:manualLayout>
                  <c:x val="1.7460250604935643E-2"/>
                  <c:y val="-7.889287142719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C6C-4B94-816A-9B7E823BD624}"/>
                </c:ext>
              </c:extLst>
            </c:dLbl>
            <c:dLbl>
              <c:idx val="4"/>
              <c:layout>
                <c:manualLayout>
                  <c:x val="2.7227769107690366E-2"/>
                  <c:y val="-6.39831550847725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DC6C-4B94-816A-9B7E823BD62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high risk</c:v>
                </c:pt>
                <c:pt idx="1">
                  <c:v>High risk</c:v>
                </c:pt>
                <c:pt idx="2">
                  <c:v>Moderate risk</c:v>
                </c:pt>
                <c:pt idx="3">
                  <c:v>Low risk</c:v>
                </c:pt>
                <c:pt idx="4">
                  <c:v>Overall</c:v>
                </c:pt>
              </c:strCache>
            </c:strRef>
          </c:cat>
          <c:val>
            <c:numRef>
              <c:f>Sheet1!$G$2:$G$6</c:f>
              <c:numCache>
                <c:formatCode>0.0</c:formatCode>
                <c:ptCount val="5"/>
                <c:pt idx="0">
                  <c:v>6.2</c:v>
                </c:pt>
                <c:pt idx="1">
                  <c:v>7.9</c:v>
                </c:pt>
                <c:pt idx="2">
                  <c:v>6.5</c:v>
                </c:pt>
                <c:pt idx="3">
                  <c:v>6.4</c:v>
                </c:pt>
                <c:pt idx="4" formatCode="General">
                  <c:v>6.6</c:v>
                </c:pt>
              </c:numCache>
            </c:numRef>
          </c:val>
          <c:extLst>
            <c:ext xmlns:c16="http://schemas.microsoft.com/office/drawing/2014/chart" uri="{C3380CC4-5D6E-409C-BE32-E72D297353CC}">
              <c16:uniqueId val="{00000015-DC6C-4B94-816A-9B7E823BD624}"/>
            </c:ext>
          </c:extLst>
        </c:ser>
        <c:dLbls>
          <c:showLegendKey val="0"/>
          <c:showVal val="1"/>
          <c:showCatName val="0"/>
          <c:showSerName val="0"/>
          <c:showPercent val="0"/>
          <c:showBubbleSize val="0"/>
        </c:dLbls>
        <c:gapWidth val="150"/>
        <c:overlap val="100"/>
        <c:axId val="651150544"/>
        <c:axId val="651151200"/>
      </c:barChart>
      <c:catAx>
        <c:axId val="651150544"/>
        <c:scaling>
          <c:orientation val="minMax"/>
        </c:scaling>
        <c:delete val="0"/>
        <c:axPos val="l"/>
        <c:numFmt formatCode="General" sourceLinked="1"/>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651151200"/>
        <c:crosses val="autoZero"/>
        <c:auto val="1"/>
        <c:lblAlgn val="ctr"/>
        <c:lblOffset val="100"/>
        <c:noMultiLvlLbl val="0"/>
      </c:catAx>
      <c:valAx>
        <c:axId val="651151200"/>
        <c:scaling>
          <c:orientation val="minMax"/>
        </c:scaling>
        <c:delete val="0"/>
        <c:axPos val="b"/>
        <c:numFmt formatCode="0%" sourceLinked="0"/>
        <c:majorTickMark val="out"/>
        <c:minorTickMark val="none"/>
        <c:tickLblPos val="none"/>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651150544"/>
        <c:crosses val="autoZero"/>
        <c:crossBetween val="between"/>
        <c:majorUnit val="0.2"/>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83976515534417"/>
          <c:y val="2.5833790679575153E-3"/>
          <c:w val="0.26455650189210983"/>
          <c:h val="0.93095816929133857"/>
        </c:manualLayout>
      </c:layout>
      <c:barChart>
        <c:barDir val="bar"/>
        <c:grouping val="clustered"/>
        <c:varyColors val="0"/>
        <c:ser>
          <c:idx val="0"/>
          <c:order val="0"/>
          <c:tx>
            <c:strRef>
              <c:f>Sheet1!$B$1</c:f>
              <c:strCache>
                <c:ptCount val="1"/>
                <c:pt idx="0">
                  <c:v>Other LLT 2019</c:v>
                </c:pt>
              </c:strCache>
            </c:strRef>
          </c:tx>
          <c:spPr>
            <a:pattFill prst="ltDnDiag">
              <a:fgClr>
                <a:schemeClr val="accent2"/>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Sheet1!$B$2:$B$6</c:f>
              <c:numCache>
                <c:formatCode>General</c:formatCode>
                <c:ptCount val="5"/>
                <c:pt idx="0">
                  <c:v>8</c:v>
                </c:pt>
                <c:pt idx="1">
                  <c:v>13</c:v>
                </c:pt>
                <c:pt idx="2">
                  <c:v>24</c:v>
                </c:pt>
                <c:pt idx="4">
                  <c:v>14</c:v>
                </c:pt>
              </c:numCache>
            </c:numRef>
          </c:val>
          <c:extLst>
            <c:ext xmlns:c16="http://schemas.microsoft.com/office/drawing/2014/chart" uri="{C3380CC4-5D6E-409C-BE32-E72D297353CC}">
              <c16:uniqueId val="{00000000-37AB-4D3D-ADEE-217100BF7F6E}"/>
            </c:ext>
          </c:extLst>
        </c:ser>
        <c:ser>
          <c:idx val="1"/>
          <c:order val="1"/>
          <c:tx>
            <c:strRef>
              <c:f>Sheet1!$C$1</c:f>
              <c:strCache>
                <c:ptCount val="1"/>
                <c:pt idx="0">
                  <c:v>Other LLT 2016</c:v>
                </c:pt>
              </c:strCache>
            </c:strRef>
          </c:tx>
          <c:spPr>
            <a:solidFill>
              <a:schemeClr val="accent2"/>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Sheet1!$C$2:$C$6</c:f>
              <c:numCache>
                <c:formatCode>General</c:formatCode>
                <c:ptCount val="5"/>
                <c:pt idx="0">
                  <c:v>14</c:v>
                </c:pt>
                <c:pt idx="1">
                  <c:v>40</c:v>
                </c:pt>
                <c:pt idx="2">
                  <c:v>43</c:v>
                </c:pt>
                <c:pt idx="3">
                  <c:v>36</c:v>
                </c:pt>
                <c:pt idx="4">
                  <c:v>28</c:v>
                </c:pt>
              </c:numCache>
            </c:numRef>
          </c:val>
          <c:extLst>
            <c:ext xmlns:c16="http://schemas.microsoft.com/office/drawing/2014/chart" uri="{C3380CC4-5D6E-409C-BE32-E72D297353CC}">
              <c16:uniqueId val="{00000001-37AB-4D3D-ADEE-217100BF7F6E}"/>
            </c:ext>
          </c:extLst>
        </c:ser>
        <c:ser>
          <c:idx val="2"/>
          <c:order val="2"/>
          <c:tx>
            <c:strRef>
              <c:f>Sheet1!$D$1</c:f>
              <c:strCache>
                <c:ptCount val="1"/>
                <c:pt idx="0">
                  <c:v>PCSK9i combination 2019</c:v>
                </c:pt>
              </c:strCache>
            </c:strRef>
          </c:tx>
          <c:spPr>
            <a:pattFill prst="ltDnDiag">
              <a:fgClr>
                <a:schemeClr val="accent4"/>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Sheet1!$D$2:$D$6</c:f>
              <c:numCache>
                <c:formatCode>General</c:formatCode>
                <c:ptCount val="5"/>
                <c:pt idx="0">
                  <c:v>58</c:v>
                </c:pt>
                <c:pt idx="1">
                  <c:v>33</c:v>
                </c:pt>
                <c:pt idx="2">
                  <c:v>58</c:v>
                </c:pt>
                <c:pt idx="4">
                  <c:v>57</c:v>
                </c:pt>
              </c:numCache>
            </c:numRef>
          </c:val>
          <c:extLst>
            <c:ext xmlns:c16="http://schemas.microsoft.com/office/drawing/2014/chart" uri="{C3380CC4-5D6E-409C-BE32-E72D297353CC}">
              <c16:uniqueId val="{00000002-37AB-4D3D-ADEE-217100BF7F6E}"/>
            </c:ext>
          </c:extLst>
        </c:ser>
        <c:ser>
          <c:idx val="3"/>
          <c:order val="3"/>
          <c:tx>
            <c:strRef>
              <c:f>Sheet1!$E$1</c:f>
              <c:strCache>
                <c:ptCount val="1"/>
                <c:pt idx="0">
                  <c:v>PCSK9i combination 2016</c:v>
                </c:pt>
              </c:strCache>
            </c:strRef>
          </c:tx>
          <c:spPr>
            <a:solidFill>
              <a:schemeClr val="accent4"/>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Sheet1!$E$2:$E$6</c:f>
              <c:numCache>
                <c:formatCode>General</c:formatCode>
                <c:ptCount val="5"/>
                <c:pt idx="0">
                  <c:v>67</c:v>
                </c:pt>
                <c:pt idx="1">
                  <c:v>100</c:v>
                </c:pt>
                <c:pt idx="2">
                  <c:v>68</c:v>
                </c:pt>
                <c:pt idx="3">
                  <c:v>67</c:v>
                </c:pt>
                <c:pt idx="4">
                  <c:v>69</c:v>
                </c:pt>
              </c:numCache>
            </c:numRef>
          </c:val>
          <c:extLst>
            <c:ext xmlns:c16="http://schemas.microsoft.com/office/drawing/2014/chart" uri="{C3380CC4-5D6E-409C-BE32-E72D297353CC}">
              <c16:uniqueId val="{00000003-37AB-4D3D-ADEE-217100BF7F6E}"/>
            </c:ext>
          </c:extLst>
        </c:ser>
        <c:ser>
          <c:idx val="4"/>
          <c:order val="4"/>
          <c:tx>
            <c:strRef>
              <c:f>Sheet1!$F$1</c:f>
              <c:strCache>
                <c:ptCount val="1"/>
                <c:pt idx="0">
                  <c:v>Ezetimibe combination 2019</c:v>
                </c:pt>
              </c:strCache>
            </c:strRef>
          </c:tx>
          <c:spPr>
            <a:pattFill prst="ltDnDiag">
              <a:fgClr>
                <a:srgbClr val="7030A0"/>
              </a:fgClr>
              <a:bgClr>
                <a:schemeClr val="bg1"/>
              </a:bgClr>
            </a:patt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4-37AB-4D3D-ADEE-217100BF7F6E}"/>
                </c:ext>
              </c:extLst>
            </c:dLbl>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Sheet1!$F$2:$F$6</c:f>
              <c:numCache>
                <c:formatCode>General</c:formatCode>
                <c:ptCount val="5"/>
                <c:pt idx="0">
                  <c:v>20</c:v>
                </c:pt>
                <c:pt idx="1">
                  <c:v>21</c:v>
                </c:pt>
                <c:pt idx="2">
                  <c:v>60</c:v>
                </c:pt>
                <c:pt idx="3">
                  <c:v>0</c:v>
                </c:pt>
                <c:pt idx="4">
                  <c:v>37</c:v>
                </c:pt>
              </c:numCache>
            </c:numRef>
          </c:val>
          <c:extLst>
            <c:ext xmlns:c16="http://schemas.microsoft.com/office/drawing/2014/chart" uri="{C3380CC4-5D6E-409C-BE32-E72D297353CC}">
              <c16:uniqueId val="{00000005-37AB-4D3D-ADEE-217100BF7F6E}"/>
            </c:ext>
          </c:extLst>
        </c:ser>
        <c:ser>
          <c:idx val="5"/>
          <c:order val="5"/>
          <c:tx>
            <c:strRef>
              <c:f>Sheet1!$G$1</c:f>
              <c:strCache>
                <c:ptCount val="1"/>
                <c:pt idx="0">
                  <c:v>Ezetimibe combination 2016</c:v>
                </c:pt>
              </c:strCache>
            </c:strRef>
          </c:tx>
          <c:spPr>
            <a:solidFill>
              <a:srgbClr val="7030A0"/>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Sheet1!$G$2:$G$6</c:f>
              <c:numCache>
                <c:formatCode>General</c:formatCode>
                <c:ptCount val="5"/>
                <c:pt idx="0">
                  <c:v>53</c:v>
                </c:pt>
                <c:pt idx="1">
                  <c:v>58</c:v>
                </c:pt>
                <c:pt idx="2">
                  <c:v>68</c:v>
                </c:pt>
                <c:pt idx="3">
                  <c:v>54</c:v>
                </c:pt>
                <c:pt idx="4">
                  <c:v>58</c:v>
                </c:pt>
              </c:numCache>
            </c:numRef>
          </c:val>
          <c:extLst>
            <c:ext xmlns:c16="http://schemas.microsoft.com/office/drawing/2014/chart" uri="{C3380CC4-5D6E-409C-BE32-E72D297353CC}">
              <c16:uniqueId val="{00000006-37AB-4D3D-ADEE-217100BF7F6E}"/>
            </c:ext>
          </c:extLst>
        </c:ser>
        <c:ser>
          <c:idx val="6"/>
          <c:order val="6"/>
          <c:tx>
            <c:strRef>
              <c:f>Sheet1!$H$1</c:f>
              <c:strCache>
                <c:ptCount val="1"/>
                <c:pt idx="0">
                  <c:v>High-intensity statin monotherapy 2019</c:v>
                </c:pt>
              </c:strCache>
            </c:strRef>
          </c:tx>
          <c:spPr>
            <a:pattFill prst="ltDnDiag">
              <a:fgClr>
                <a:srgbClr val="433333"/>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Sheet1!$H$2:$H$6</c:f>
              <c:numCache>
                <c:formatCode>General</c:formatCode>
                <c:ptCount val="5"/>
                <c:pt idx="0">
                  <c:v>22</c:v>
                </c:pt>
                <c:pt idx="1">
                  <c:v>29</c:v>
                </c:pt>
                <c:pt idx="2">
                  <c:v>58</c:v>
                </c:pt>
                <c:pt idx="4">
                  <c:v>30</c:v>
                </c:pt>
              </c:numCache>
            </c:numRef>
          </c:val>
          <c:extLst>
            <c:ext xmlns:c16="http://schemas.microsoft.com/office/drawing/2014/chart" uri="{C3380CC4-5D6E-409C-BE32-E72D297353CC}">
              <c16:uniqueId val="{00000007-37AB-4D3D-ADEE-217100BF7F6E}"/>
            </c:ext>
          </c:extLst>
        </c:ser>
        <c:ser>
          <c:idx val="7"/>
          <c:order val="7"/>
          <c:tx>
            <c:strRef>
              <c:f>Sheet1!$I$1</c:f>
              <c:strCache>
                <c:ptCount val="1"/>
                <c:pt idx="0">
                  <c:v>High-intensity statin monotherapy 2016</c:v>
                </c:pt>
              </c:strCache>
            </c:strRef>
          </c:tx>
          <c:spPr>
            <a:solidFill>
              <a:srgbClr val="433333"/>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Sheet1!$I$2:$I$6</c:f>
              <c:numCache>
                <c:formatCode>General</c:formatCode>
                <c:ptCount val="5"/>
                <c:pt idx="0">
                  <c:v>45</c:v>
                </c:pt>
                <c:pt idx="1">
                  <c:v>63</c:v>
                </c:pt>
                <c:pt idx="2">
                  <c:v>75</c:v>
                </c:pt>
                <c:pt idx="3">
                  <c:v>68</c:v>
                </c:pt>
                <c:pt idx="4">
                  <c:v>53</c:v>
                </c:pt>
              </c:numCache>
            </c:numRef>
          </c:val>
          <c:extLst>
            <c:ext xmlns:c16="http://schemas.microsoft.com/office/drawing/2014/chart" uri="{C3380CC4-5D6E-409C-BE32-E72D297353CC}">
              <c16:uniqueId val="{00000008-37AB-4D3D-ADEE-217100BF7F6E}"/>
            </c:ext>
          </c:extLst>
        </c:ser>
        <c:ser>
          <c:idx val="8"/>
          <c:order val="8"/>
          <c:tx>
            <c:strRef>
              <c:f>Sheet1!$J$1</c:f>
              <c:strCache>
                <c:ptCount val="1"/>
                <c:pt idx="0">
                  <c:v>Moderate-intensity statin monotherapy 2019</c:v>
                </c:pt>
              </c:strCache>
            </c:strRef>
          </c:tx>
          <c:spPr>
            <a:pattFill prst="ltDnDiag">
              <a:fgClr>
                <a:schemeClr val="accent6"/>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Sheet1!$J$2:$J$6</c:f>
              <c:numCache>
                <c:formatCode>General</c:formatCode>
                <c:ptCount val="5"/>
                <c:pt idx="0">
                  <c:v>16</c:v>
                </c:pt>
                <c:pt idx="1">
                  <c:v>27</c:v>
                </c:pt>
                <c:pt idx="2">
                  <c:v>66</c:v>
                </c:pt>
                <c:pt idx="4">
                  <c:v>37</c:v>
                </c:pt>
              </c:numCache>
            </c:numRef>
          </c:val>
          <c:extLst>
            <c:ext xmlns:c16="http://schemas.microsoft.com/office/drawing/2014/chart" uri="{C3380CC4-5D6E-409C-BE32-E72D297353CC}">
              <c16:uniqueId val="{00000009-37AB-4D3D-ADEE-217100BF7F6E}"/>
            </c:ext>
          </c:extLst>
        </c:ser>
        <c:ser>
          <c:idx val="9"/>
          <c:order val="9"/>
          <c:tx>
            <c:strRef>
              <c:f>Sheet1!$K$1</c:f>
              <c:strCache>
                <c:ptCount val="1"/>
                <c:pt idx="0">
                  <c:v>Moderate-intensity statin monotherapy 2016</c:v>
                </c:pt>
              </c:strCache>
            </c:strRef>
          </c:tx>
          <c:spPr>
            <a:solidFill>
              <a:schemeClr val="accent6"/>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Sheet1!$K$2:$K$6</c:f>
              <c:numCache>
                <c:formatCode>General</c:formatCode>
                <c:ptCount val="5"/>
                <c:pt idx="0">
                  <c:v>34</c:v>
                </c:pt>
                <c:pt idx="1">
                  <c:v>67</c:v>
                </c:pt>
                <c:pt idx="2">
                  <c:v>81</c:v>
                </c:pt>
                <c:pt idx="3">
                  <c:v>72</c:v>
                </c:pt>
                <c:pt idx="4">
                  <c:v>57</c:v>
                </c:pt>
              </c:numCache>
            </c:numRef>
          </c:val>
          <c:extLst>
            <c:ext xmlns:c16="http://schemas.microsoft.com/office/drawing/2014/chart" uri="{C3380CC4-5D6E-409C-BE32-E72D297353CC}">
              <c16:uniqueId val="{0000000A-37AB-4D3D-ADEE-217100BF7F6E}"/>
            </c:ext>
          </c:extLst>
        </c:ser>
        <c:ser>
          <c:idx val="10"/>
          <c:order val="10"/>
          <c:tx>
            <c:strRef>
              <c:f>Sheet1!$L$1</c:f>
              <c:strCache>
                <c:ptCount val="1"/>
                <c:pt idx="0">
                  <c:v>Low-intensity statin monotherapy 2019</c:v>
                </c:pt>
              </c:strCache>
            </c:strRef>
          </c:tx>
          <c:spPr>
            <a:pattFill prst="ltDnDiag">
              <a:fgClr>
                <a:schemeClr val="accent1"/>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Sheet1!$L$2:$L$6</c:f>
              <c:numCache>
                <c:formatCode>General</c:formatCode>
                <c:ptCount val="5"/>
                <c:pt idx="0">
                  <c:v>14</c:v>
                </c:pt>
                <c:pt idx="1">
                  <c:v>7</c:v>
                </c:pt>
                <c:pt idx="2">
                  <c:v>49</c:v>
                </c:pt>
                <c:pt idx="4">
                  <c:v>28</c:v>
                </c:pt>
              </c:numCache>
            </c:numRef>
          </c:val>
          <c:extLst>
            <c:ext xmlns:c16="http://schemas.microsoft.com/office/drawing/2014/chart" uri="{C3380CC4-5D6E-409C-BE32-E72D297353CC}">
              <c16:uniqueId val="{0000000B-37AB-4D3D-ADEE-217100BF7F6E}"/>
            </c:ext>
          </c:extLst>
        </c:ser>
        <c:ser>
          <c:idx val="11"/>
          <c:order val="11"/>
          <c:tx>
            <c:strRef>
              <c:f>Sheet1!$M$1</c:f>
              <c:strCache>
                <c:ptCount val="1"/>
                <c:pt idx="0">
                  <c:v>Low-intensity statin monotherapy 2016</c:v>
                </c:pt>
              </c:strCache>
            </c:strRef>
          </c:tx>
          <c:spPr>
            <a:solidFill>
              <a:schemeClr val="accent1"/>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Sheet1!$M$2:$M$6</c:f>
              <c:numCache>
                <c:formatCode>General</c:formatCode>
                <c:ptCount val="5"/>
                <c:pt idx="0">
                  <c:v>20</c:v>
                </c:pt>
                <c:pt idx="1">
                  <c:v>47</c:v>
                </c:pt>
                <c:pt idx="2">
                  <c:v>67</c:v>
                </c:pt>
                <c:pt idx="3">
                  <c:v>50</c:v>
                </c:pt>
                <c:pt idx="4">
                  <c:v>46</c:v>
                </c:pt>
              </c:numCache>
            </c:numRef>
          </c:val>
          <c:extLst>
            <c:ext xmlns:c16="http://schemas.microsoft.com/office/drawing/2014/chart" uri="{C3380CC4-5D6E-409C-BE32-E72D297353CC}">
              <c16:uniqueId val="{0000000C-37AB-4D3D-ADEE-217100BF7F6E}"/>
            </c:ext>
          </c:extLst>
        </c:ser>
        <c:ser>
          <c:idx val="12"/>
          <c:order val="12"/>
          <c:tx>
            <c:strRef>
              <c:f>Sheet1!$N$1</c:f>
              <c:strCache>
                <c:ptCount val="1"/>
                <c:pt idx="0">
                  <c:v>Overall 2019</c:v>
                </c:pt>
              </c:strCache>
            </c:strRef>
          </c:tx>
          <c:spPr>
            <a:pattFill prst="ltDnDiag">
              <a:fgClr>
                <a:srgbClr val="92D050"/>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Sheet1!$N$2:$N$6</c:f>
              <c:numCache>
                <c:formatCode>General</c:formatCode>
                <c:ptCount val="5"/>
                <c:pt idx="0">
                  <c:v>18</c:v>
                </c:pt>
                <c:pt idx="1">
                  <c:v>25</c:v>
                </c:pt>
                <c:pt idx="2">
                  <c:v>60</c:v>
                </c:pt>
                <c:pt idx="4">
                  <c:v>33</c:v>
                </c:pt>
              </c:numCache>
            </c:numRef>
          </c:val>
          <c:extLst>
            <c:ext xmlns:c16="http://schemas.microsoft.com/office/drawing/2014/chart" uri="{C3380CC4-5D6E-409C-BE32-E72D297353CC}">
              <c16:uniqueId val="{0000000D-37AB-4D3D-ADEE-217100BF7F6E}"/>
            </c:ext>
          </c:extLst>
        </c:ser>
        <c:ser>
          <c:idx val="13"/>
          <c:order val="13"/>
          <c:tx>
            <c:strRef>
              <c:f>Sheet1!$O$1</c:f>
              <c:strCache>
                <c:ptCount val="1"/>
                <c:pt idx="0">
                  <c:v>Overall 2016</c:v>
                </c:pt>
              </c:strCache>
            </c:strRef>
          </c:tx>
          <c:spPr>
            <a:solidFill>
              <a:srgbClr val="92D050"/>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Overall (n = 2128)</c:v>
                </c:pt>
                <c:pt idx="1">
                  <c:v>Overall (n = 593)</c:v>
                </c:pt>
                <c:pt idx="2">
                  <c:v>Overall (n = 1219)</c:v>
                </c:pt>
                <c:pt idx="3">
                  <c:v>Overall (n =172)</c:v>
                </c:pt>
                <c:pt idx="4">
                  <c:v>Overall (n = 4112</c:v>
                </c:pt>
              </c:strCache>
            </c:strRef>
          </c:cat>
          <c:val>
            <c:numRef>
              <c:f>Sheet1!$O$2:$O$6</c:f>
              <c:numCache>
                <c:formatCode>General</c:formatCode>
                <c:ptCount val="5"/>
                <c:pt idx="0">
                  <c:v>39</c:v>
                </c:pt>
                <c:pt idx="1">
                  <c:v>63</c:v>
                </c:pt>
                <c:pt idx="2">
                  <c:v>75</c:v>
                </c:pt>
                <c:pt idx="3">
                  <c:v>63</c:v>
                </c:pt>
                <c:pt idx="4">
                  <c:v>54</c:v>
                </c:pt>
              </c:numCache>
            </c:numRef>
          </c:val>
          <c:extLst>
            <c:ext xmlns:c16="http://schemas.microsoft.com/office/drawing/2014/chart" uri="{C3380CC4-5D6E-409C-BE32-E72D297353CC}">
              <c16:uniqueId val="{0000000E-37AB-4D3D-ADEE-217100BF7F6E}"/>
            </c:ext>
          </c:extLst>
        </c:ser>
        <c:dLbls>
          <c:dLblPos val="outEnd"/>
          <c:showLegendKey val="0"/>
          <c:showVal val="1"/>
          <c:showCatName val="0"/>
          <c:showSerName val="0"/>
          <c:showPercent val="0"/>
          <c:showBubbleSize val="0"/>
        </c:dLbls>
        <c:gapWidth val="125"/>
        <c:overlap val="-23"/>
        <c:axId val="877714960"/>
        <c:axId val="877713976"/>
      </c:barChart>
      <c:catAx>
        <c:axId val="877714960"/>
        <c:scaling>
          <c:orientation val="minMax"/>
        </c:scaling>
        <c:delete val="0"/>
        <c:axPos val="l"/>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7713976"/>
        <c:crosses val="autoZero"/>
        <c:auto val="1"/>
        <c:lblAlgn val="ctr"/>
        <c:lblOffset val="100"/>
        <c:noMultiLvlLbl val="0"/>
      </c:catAx>
      <c:valAx>
        <c:axId val="877713976"/>
        <c:scaling>
          <c:orientation val="minMax"/>
          <c:max val="100"/>
        </c:scaling>
        <c:delete val="0"/>
        <c:axPos val="b"/>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87771496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55315486416494"/>
          <c:y val="2.2712314777710203E-2"/>
          <c:w val="0.20275418134670106"/>
          <c:h val="0.87903856342769626"/>
        </c:manualLayout>
      </c:layout>
      <c:barChart>
        <c:barDir val="bar"/>
        <c:grouping val="percentStacked"/>
        <c:varyColors val="0"/>
        <c:ser>
          <c:idx val="0"/>
          <c:order val="0"/>
          <c:tx>
            <c:strRef>
              <c:f>Sheet1!$B$1</c:f>
              <c:strCache>
                <c:ptCount val="1"/>
                <c:pt idx="0">
                  <c:v>Low-intensity statin monotherapy</c:v>
                </c:pt>
              </c:strCache>
            </c:strRef>
          </c:tx>
          <c:spPr>
            <a:solidFill>
              <a:schemeClr val="accent1"/>
            </a:solidFill>
            <a:ln>
              <a:noFill/>
            </a:ln>
            <a:effectLst/>
          </c:spPr>
          <c:invertIfNegative val="0"/>
          <c:dLbls>
            <c:dLbl>
              <c:idx val="0"/>
              <c:layout>
                <c:manualLayout>
                  <c:x val="1.0964746055449944E-2"/>
                  <c:y val="-8.5473242746152991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2.3826628352490418E-2"/>
                      <c:h val="4.325990579107785E-2"/>
                    </c:manualLayout>
                  </c15:layout>
                </c:ext>
                <c:ext xmlns:c16="http://schemas.microsoft.com/office/drawing/2014/chart" uri="{C3380CC4-5D6E-409C-BE32-E72D297353CC}">
                  <c16:uniqueId val="{00000000-DDD5-9A49-98F2-3A0AC7B3722C}"/>
                </c:ext>
              </c:extLst>
            </c:dLbl>
            <c:dLbl>
              <c:idx val="1"/>
              <c:layout>
                <c:manualLayout>
                  <c:x val="1.2512512512512513E-2"/>
                  <c:y val="-9.77252530111409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D5-9A49-98F2-3A0AC7B3722C}"/>
                </c:ext>
              </c:extLst>
            </c:dLbl>
            <c:dLbl>
              <c:idx val="2"/>
              <c:layout>
                <c:manualLayout>
                  <c:x val="1.0948448448448448E-2"/>
                  <c:y val="-8.79663479141877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D5-9A49-98F2-3A0AC7B3722C}"/>
                </c:ext>
              </c:extLst>
            </c:dLbl>
            <c:dLbl>
              <c:idx val="3"/>
              <c:layout>
                <c:manualLayout>
                  <c:x val="1.4076638153901904E-2"/>
                  <c:y val="-9.1625937325545165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3.1124874874874871E-2"/>
                      <c:h val="3.2936304702216999E-2"/>
                    </c:manualLayout>
                  </c15:layout>
                </c:ext>
                <c:ext xmlns:c16="http://schemas.microsoft.com/office/drawing/2014/chart" uri="{C3380CC4-5D6E-409C-BE32-E72D297353CC}">
                  <c16:uniqueId val="{00000003-DDD5-9A49-98F2-3A0AC7B3722C}"/>
                </c:ext>
              </c:extLst>
            </c:dLbl>
            <c:dLbl>
              <c:idx val="4"/>
              <c:layout>
                <c:manualLayout>
                  <c:x val="-3.5696676392097484E-17"/>
                  <c:y val="-6.56250000000000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D5-9A49-98F2-3A0AC7B3722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Very high risk</c:v>
                </c:pt>
                <c:pt idx="1">
                  <c:v>High risk</c:v>
                </c:pt>
                <c:pt idx="2">
                  <c:v>Moderate risk</c:v>
                </c:pt>
                <c:pt idx="3">
                  <c:v>Low risk</c:v>
                </c:pt>
              </c:strCache>
            </c:strRef>
          </c:cat>
          <c:val>
            <c:numRef>
              <c:f>Sheet1!$B$2:$B$5</c:f>
              <c:numCache>
                <c:formatCode>0.0</c:formatCode>
                <c:ptCount val="4"/>
                <c:pt idx="0">
                  <c:v>4.5</c:v>
                </c:pt>
                <c:pt idx="1">
                  <c:v>5.0999999999999996</c:v>
                </c:pt>
                <c:pt idx="2">
                  <c:v>5</c:v>
                </c:pt>
                <c:pt idx="3">
                  <c:v>3.5</c:v>
                </c:pt>
              </c:numCache>
            </c:numRef>
          </c:val>
          <c:extLst>
            <c:ext xmlns:c16="http://schemas.microsoft.com/office/drawing/2014/chart" uri="{C3380CC4-5D6E-409C-BE32-E72D297353CC}">
              <c16:uniqueId val="{00000005-DDD5-9A49-98F2-3A0AC7B3722C}"/>
            </c:ext>
          </c:extLst>
        </c:ser>
        <c:ser>
          <c:idx val="1"/>
          <c:order val="1"/>
          <c:tx>
            <c:strRef>
              <c:f>Sheet1!$C$1</c:f>
              <c:strCache>
                <c:ptCount val="1"/>
                <c:pt idx="0">
                  <c:v>Moderate-intensity statin monotherapy</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Very high risk</c:v>
                </c:pt>
                <c:pt idx="1">
                  <c:v>High risk</c:v>
                </c:pt>
                <c:pt idx="2">
                  <c:v>Moderate risk</c:v>
                </c:pt>
                <c:pt idx="3">
                  <c:v>Low risk</c:v>
                </c:pt>
              </c:strCache>
            </c:strRef>
          </c:cat>
          <c:val>
            <c:numRef>
              <c:f>Sheet1!$C$2:$C$5</c:f>
              <c:numCache>
                <c:formatCode>0.0</c:formatCode>
                <c:ptCount val="4"/>
                <c:pt idx="0">
                  <c:v>68.5</c:v>
                </c:pt>
                <c:pt idx="1">
                  <c:v>63.6</c:v>
                </c:pt>
                <c:pt idx="2">
                  <c:v>60.2</c:v>
                </c:pt>
                <c:pt idx="3">
                  <c:v>41.9</c:v>
                </c:pt>
              </c:numCache>
            </c:numRef>
          </c:val>
          <c:extLst>
            <c:ext xmlns:c16="http://schemas.microsoft.com/office/drawing/2014/chart" uri="{C3380CC4-5D6E-409C-BE32-E72D297353CC}">
              <c16:uniqueId val="{00000006-DDD5-9A49-98F2-3A0AC7B3722C}"/>
            </c:ext>
          </c:extLst>
        </c:ser>
        <c:ser>
          <c:idx val="2"/>
          <c:order val="2"/>
          <c:tx>
            <c:strRef>
              <c:f>Sheet1!$D$1</c:f>
              <c:strCache>
                <c:ptCount val="1"/>
                <c:pt idx="0">
                  <c:v>High-intensity statin monotherapy</c:v>
                </c:pt>
              </c:strCache>
            </c:strRef>
          </c:tx>
          <c:spPr>
            <a:solidFill>
              <a:srgbClr val="40492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Very high risk</c:v>
                </c:pt>
                <c:pt idx="1">
                  <c:v>High risk</c:v>
                </c:pt>
                <c:pt idx="2">
                  <c:v>Moderate risk</c:v>
                </c:pt>
                <c:pt idx="3">
                  <c:v>Low risk</c:v>
                </c:pt>
              </c:strCache>
            </c:strRef>
          </c:cat>
          <c:val>
            <c:numRef>
              <c:f>Sheet1!$D$2:$D$5</c:f>
              <c:numCache>
                <c:formatCode>0.0</c:formatCode>
                <c:ptCount val="4"/>
                <c:pt idx="0">
                  <c:v>20.2</c:v>
                </c:pt>
                <c:pt idx="1">
                  <c:v>18.899999999999999</c:v>
                </c:pt>
                <c:pt idx="2">
                  <c:v>16.899999999999999</c:v>
                </c:pt>
                <c:pt idx="3">
                  <c:v>19.8</c:v>
                </c:pt>
              </c:numCache>
            </c:numRef>
          </c:val>
          <c:extLst>
            <c:ext xmlns:c16="http://schemas.microsoft.com/office/drawing/2014/chart" uri="{C3380CC4-5D6E-409C-BE32-E72D297353CC}">
              <c16:uniqueId val="{00000007-DDD5-9A49-98F2-3A0AC7B3722C}"/>
            </c:ext>
          </c:extLst>
        </c:ser>
        <c:ser>
          <c:idx val="3"/>
          <c:order val="3"/>
          <c:tx>
            <c:strRef>
              <c:f>Sheet1!$E$1</c:f>
              <c:strCache>
                <c:ptCount val="1"/>
                <c:pt idx="0">
                  <c:v>Ezetimibe combination</c:v>
                </c:pt>
              </c:strCache>
            </c:strRef>
          </c:tx>
          <c:spPr>
            <a:solidFill>
              <a:srgbClr val="7030A0"/>
            </a:solidFill>
            <a:ln>
              <a:noFill/>
            </a:ln>
            <a:effectLst/>
          </c:spPr>
          <c:invertIfNegative val="0"/>
          <c:dLbls>
            <c:dLbl>
              <c:idx val="0"/>
              <c:layout>
                <c:manualLayout>
                  <c:x val="-9.3843843843843845E-3"/>
                  <c:y val="-8.5064873383036713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DD5-9A49-98F2-3A0AC7B3722C}"/>
                </c:ext>
              </c:extLst>
            </c:dLbl>
            <c:dLbl>
              <c:idx val="1"/>
              <c:layout>
                <c:manualLayout>
                  <c:x val="-2.8153153153153154E-2"/>
                  <c:y val="-8.5390419598340372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DD5-9A49-98F2-3A0AC7B3722C}"/>
                </c:ext>
              </c:extLst>
            </c:dLbl>
            <c:dLbl>
              <c:idx val="2"/>
              <c:layout>
                <c:manualLayout>
                  <c:x val="-2.1896896896896955E-2"/>
                  <c:y val="-8.051096704986382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DD5-9A49-98F2-3A0AC7B3722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Very high risk</c:v>
                </c:pt>
                <c:pt idx="1">
                  <c:v>High risk</c:v>
                </c:pt>
                <c:pt idx="2">
                  <c:v>Moderate risk</c:v>
                </c:pt>
                <c:pt idx="3">
                  <c:v>Low risk</c:v>
                </c:pt>
              </c:strCache>
            </c:strRef>
          </c:cat>
          <c:val>
            <c:numRef>
              <c:f>Sheet1!$E$2:$E$5</c:f>
              <c:numCache>
                <c:formatCode>0.0</c:formatCode>
                <c:ptCount val="4"/>
                <c:pt idx="0">
                  <c:v>2.2999999999999998</c:v>
                </c:pt>
                <c:pt idx="1">
                  <c:v>4</c:v>
                </c:pt>
                <c:pt idx="2">
                  <c:v>9.8000000000000007</c:v>
                </c:pt>
                <c:pt idx="3">
                  <c:v>26.7</c:v>
                </c:pt>
              </c:numCache>
            </c:numRef>
          </c:val>
          <c:extLst>
            <c:ext xmlns:c16="http://schemas.microsoft.com/office/drawing/2014/chart" uri="{C3380CC4-5D6E-409C-BE32-E72D297353CC}">
              <c16:uniqueId val="{0000000B-DDD5-9A49-98F2-3A0AC7B3722C}"/>
            </c:ext>
          </c:extLst>
        </c:ser>
        <c:ser>
          <c:idx val="4"/>
          <c:order val="4"/>
          <c:tx>
            <c:strRef>
              <c:f>Sheet1!$F$1</c:f>
              <c:strCache>
                <c:ptCount val="1"/>
                <c:pt idx="0">
                  <c:v>PCSK9i combination</c:v>
                </c:pt>
              </c:strCache>
            </c:strRef>
          </c:tx>
          <c:spPr>
            <a:solidFill>
              <a:schemeClr val="accent4"/>
            </a:solidFill>
            <a:ln>
              <a:noFill/>
            </a:ln>
            <a:effectLst/>
          </c:spPr>
          <c:invertIfNegative val="0"/>
          <c:dLbls>
            <c:dLbl>
              <c:idx val="0"/>
              <c:layout>
                <c:manualLayout>
                  <c:x val="9.735569662677147E-3"/>
                  <c:y val="-6.8750000000000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DD5-9A49-98F2-3A0AC7B3722C}"/>
                </c:ext>
              </c:extLst>
            </c:dLbl>
            <c:dLbl>
              <c:idx val="1"/>
              <c:layout>
                <c:manualLayout>
                  <c:x val="5.0752031559118177E-3"/>
                  <c:y val="-8.7397718798302354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3.5402528512764736E-2"/>
                      <c:h val="4.0624921348989651E-2"/>
                    </c:manualLayout>
                  </c15:layout>
                </c:ext>
                <c:ext xmlns:c16="http://schemas.microsoft.com/office/drawing/2014/chart" uri="{C3380CC4-5D6E-409C-BE32-E72D297353CC}">
                  <c16:uniqueId val="{0000000D-DDD5-9A49-98F2-3A0AC7B3722C}"/>
                </c:ext>
              </c:extLst>
            </c:dLbl>
            <c:dLbl>
              <c:idx val="2"/>
              <c:layout>
                <c:manualLayout>
                  <c:x val="-5.4901273116722922E-3"/>
                  <c:y val="-9.4477825558588219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4.4073000520967964E-2"/>
                      <c:h val="4.9249999999999995E-2"/>
                    </c:manualLayout>
                  </c15:layout>
                </c:ext>
                <c:ext xmlns:c16="http://schemas.microsoft.com/office/drawing/2014/chart" uri="{C3380CC4-5D6E-409C-BE32-E72D297353CC}">
                  <c16:uniqueId val="{0000000E-DDD5-9A49-98F2-3A0AC7B3722C}"/>
                </c:ext>
              </c:extLst>
            </c:dLbl>
            <c:dLbl>
              <c:idx val="3"/>
              <c:layout>
                <c:manualLayout>
                  <c:x val="-7.9011675264729839E-3"/>
                  <c:y val="-9.5492895058940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DD5-9A49-98F2-3A0AC7B3722C}"/>
                </c:ext>
              </c:extLst>
            </c:dLbl>
            <c:dLbl>
              <c:idx val="4"/>
              <c:layout>
                <c:manualLayout>
                  <c:x val="1.9471139325353437E-3"/>
                  <c:y val="-7.18749999999999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DD5-9A49-98F2-3A0AC7B3722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Very high risk</c:v>
                </c:pt>
                <c:pt idx="1">
                  <c:v>High risk</c:v>
                </c:pt>
                <c:pt idx="2">
                  <c:v>Moderate risk</c:v>
                </c:pt>
                <c:pt idx="3">
                  <c:v>Low risk</c:v>
                </c:pt>
              </c:strCache>
            </c:strRef>
          </c:cat>
          <c:val>
            <c:numRef>
              <c:f>Sheet1!$F$2:$F$5</c:f>
              <c:numCache>
                <c:formatCode>0.0</c:formatCode>
                <c:ptCount val="4"/>
                <c:pt idx="1">
                  <c:v>0.5</c:v>
                </c:pt>
                <c:pt idx="2">
                  <c:v>1.6</c:v>
                </c:pt>
                <c:pt idx="3">
                  <c:v>1.7</c:v>
                </c:pt>
              </c:numCache>
            </c:numRef>
          </c:val>
          <c:extLst>
            <c:ext xmlns:c16="http://schemas.microsoft.com/office/drawing/2014/chart" uri="{C3380CC4-5D6E-409C-BE32-E72D297353CC}">
              <c16:uniqueId val="{00000011-DDD5-9A49-98F2-3A0AC7B3722C}"/>
            </c:ext>
          </c:extLst>
        </c:ser>
        <c:ser>
          <c:idx val="5"/>
          <c:order val="5"/>
          <c:tx>
            <c:strRef>
              <c:f>Sheet1!$G$1</c:f>
              <c:strCache>
                <c:ptCount val="1"/>
                <c:pt idx="0">
                  <c:v>Other LLT</c:v>
                </c:pt>
              </c:strCache>
            </c:strRef>
          </c:tx>
          <c:spPr>
            <a:solidFill>
              <a:schemeClr val="accent2"/>
            </a:solidFill>
            <a:ln>
              <a:noFill/>
            </a:ln>
            <a:effectLst/>
          </c:spPr>
          <c:invertIfNegative val="0"/>
          <c:dLbls>
            <c:dLbl>
              <c:idx val="0"/>
              <c:layout>
                <c:manualLayout>
                  <c:x val="1.4332122476807459E-2"/>
                  <c:y val="-8.48413851344212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DDD5-9A49-98F2-3A0AC7B3722C}"/>
                </c:ext>
              </c:extLst>
            </c:dLbl>
            <c:dLbl>
              <c:idx val="1"/>
              <c:layout>
                <c:manualLayout>
                  <c:x val="1.9590026781782552E-2"/>
                  <c:y val="-8.62121817067131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DD5-9A49-98F2-3A0AC7B3722C}"/>
                </c:ext>
              </c:extLst>
            </c:dLbl>
            <c:dLbl>
              <c:idx val="2"/>
              <c:layout>
                <c:manualLayout>
                  <c:x val="1.6279382236567275E-2"/>
                  <c:y val="-8.3237697344079445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3.1124874874874871E-2"/>
                      <c:h val="3.2936304702216999E-2"/>
                    </c:manualLayout>
                  </c15:layout>
                </c:ext>
                <c:ext xmlns:c16="http://schemas.microsoft.com/office/drawing/2014/chart" uri="{C3380CC4-5D6E-409C-BE32-E72D297353CC}">
                  <c16:uniqueId val="{00000014-DDD5-9A49-98F2-3A0AC7B3722C}"/>
                </c:ext>
              </c:extLst>
            </c:dLbl>
            <c:dLbl>
              <c:idx val="3"/>
              <c:layout>
                <c:manualLayout>
                  <c:x val="1.7460250604935643E-2"/>
                  <c:y val="-7.889287142719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DD5-9A49-98F2-3A0AC7B3722C}"/>
                </c:ext>
              </c:extLst>
            </c:dLbl>
            <c:dLbl>
              <c:idx val="4"/>
              <c:layout>
                <c:manualLayout>
                  <c:x val="2.7227769107690366E-2"/>
                  <c:y val="-6.39831550847725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DDD5-9A49-98F2-3A0AC7B3722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Very high risk</c:v>
                </c:pt>
                <c:pt idx="1">
                  <c:v>High risk</c:v>
                </c:pt>
                <c:pt idx="2">
                  <c:v>Moderate risk</c:v>
                </c:pt>
                <c:pt idx="3">
                  <c:v>Low risk</c:v>
                </c:pt>
              </c:strCache>
            </c:strRef>
          </c:cat>
          <c:val>
            <c:numRef>
              <c:f>Sheet1!$G$2:$G$5</c:f>
              <c:numCache>
                <c:formatCode>0.0</c:formatCode>
                <c:ptCount val="4"/>
                <c:pt idx="0">
                  <c:v>4.5</c:v>
                </c:pt>
                <c:pt idx="1">
                  <c:v>7.9</c:v>
                </c:pt>
                <c:pt idx="2">
                  <c:v>6.5</c:v>
                </c:pt>
                <c:pt idx="3">
                  <c:v>6.4</c:v>
                </c:pt>
              </c:numCache>
            </c:numRef>
          </c:val>
          <c:extLst>
            <c:ext xmlns:c16="http://schemas.microsoft.com/office/drawing/2014/chart" uri="{C3380CC4-5D6E-409C-BE32-E72D297353CC}">
              <c16:uniqueId val="{00000017-DDD5-9A49-98F2-3A0AC7B3722C}"/>
            </c:ext>
          </c:extLst>
        </c:ser>
        <c:dLbls>
          <c:showLegendKey val="0"/>
          <c:showVal val="1"/>
          <c:showCatName val="0"/>
          <c:showSerName val="0"/>
          <c:showPercent val="0"/>
          <c:showBubbleSize val="0"/>
        </c:dLbls>
        <c:gapWidth val="150"/>
        <c:overlap val="100"/>
        <c:axId val="651150544"/>
        <c:axId val="651151200"/>
      </c:barChart>
      <c:catAx>
        <c:axId val="651150544"/>
        <c:scaling>
          <c:orientation val="minMax"/>
        </c:scaling>
        <c:delete val="0"/>
        <c:axPos val="l"/>
        <c:numFmt formatCode="General" sourceLinked="1"/>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651151200"/>
        <c:crosses val="autoZero"/>
        <c:auto val="1"/>
        <c:lblAlgn val="ctr"/>
        <c:lblOffset val="100"/>
        <c:noMultiLvlLbl val="0"/>
      </c:catAx>
      <c:valAx>
        <c:axId val="651151200"/>
        <c:scaling>
          <c:orientation val="minMax"/>
        </c:scaling>
        <c:delete val="0"/>
        <c:axPos val="b"/>
        <c:numFmt formatCode="0%" sourceLinked="0"/>
        <c:majorTickMark val="out"/>
        <c:minorTickMark val="none"/>
        <c:tickLblPos val="none"/>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651150544"/>
        <c:crosses val="autoZero"/>
        <c:crossBetween val="between"/>
        <c:majorUnit val="0.2"/>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74620700426358"/>
          <c:y val="2.5833790679575153E-3"/>
          <c:w val="0.19865005838772634"/>
          <c:h val="0.93095816929133857"/>
        </c:manualLayout>
      </c:layout>
      <c:barChart>
        <c:barDir val="bar"/>
        <c:grouping val="clustered"/>
        <c:varyColors val="0"/>
        <c:ser>
          <c:idx val="0"/>
          <c:order val="0"/>
          <c:tx>
            <c:strRef>
              <c:f>Sheet1!$B$1</c:f>
              <c:strCache>
                <c:ptCount val="1"/>
                <c:pt idx="0">
                  <c:v>Other LLT 2019</c:v>
                </c:pt>
              </c:strCache>
            </c:strRef>
          </c:tx>
          <c:spPr>
            <a:pattFill prst="ltDnDiag">
              <a:fgClr>
                <a:schemeClr val="accent2"/>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Sheet1!$B$2:$B$5</c:f>
              <c:numCache>
                <c:formatCode>General</c:formatCode>
                <c:ptCount val="4"/>
                <c:pt idx="0">
                  <c:v>0</c:v>
                </c:pt>
                <c:pt idx="1">
                  <c:v>13</c:v>
                </c:pt>
                <c:pt idx="2">
                  <c:v>24</c:v>
                </c:pt>
              </c:numCache>
            </c:numRef>
          </c:val>
          <c:extLst>
            <c:ext xmlns:c16="http://schemas.microsoft.com/office/drawing/2014/chart" uri="{C3380CC4-5D6E-409C-BE32-E72D297353CC}">
              <c16:uniqueId val="{00000000-57C0-334A-A359-3F752B2B7782}"/>
            </c:ext>
          </c:extLst>
        </c:ser>
        <c:ser>
          <c:idx val="1"/>
          <c:order val="1"/>
          <c:tx>
            <c:strRef>
              <c:f>Sheet1!$C$1</c:f>
              <c:strCache>
                <c:ptCount val="1"/>
                <c:pt idx="0">
                  <c:v>Other LLT 2016</c:v>
                </c:pt>
              </c:strCache>
            </c:strRef>
          </c:tx>
          <c:spPr>
            <a:solidFill>
              <a:schemeClr val="accent2"/>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Sheet1!$C$2:$C$5</c:f>
              <c:numCache>
                <c:formatCode>General</c:formatCode>
                <c:ptCount val="4"/>
                <c:pt idx="0">
                  <c:v>0</c:v>
                </c:pt>
                <c:pt idx="1">
                  <c:v>40</c:v>
                </c:pt>
                <c:pt idx="2">
                  <c:v>43</c:v>
                </c:pt>
                <c:pt idx="3">
                  <c:v>36</c:v>
                </c:pt>
              </c:numCache>
            </c:numRef>
          </c:val>
          <c:extLst>
            <c:ext xmlns:c16="http://schemas.microsoft.com/office/drawing/2014/chart" uri="{C3380CC4-5D6E-409C-BE32-E72D297353CC}">
              <c16:uniqueId val="{00000001-57C0-334A-A359-3F752B2B7782}"/>
            </c:ext>
          </c:extLst>
        </c:ser>
        <c:ser>
          <c:idx val="2"/>
          <c:order val="2"/>
          <c:tx>
            <c:strRef>
              <c:f>Sheet1!$D$1</c:f>
              <c:strCache>
                <c:ptCount val="1"/>
                <c:pt idx="0">
                  <c:v>PCSK9i combination 2019</c:v>
                </c:pt>
              </c:strCache>
            </c:strRef>
          </c:tx>
          <c:spPr>
            <a:pattFill prst="ltDnDiag">
              <a:fgClr>
                <a:schemeClr val="accent4"/>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Sheet1!$D$2:$D$5</c:f>
              <c:numCache>
                <c:formatCode>General</c:formatCode>
                <c:ptCount val="4"/>
                <c:pt idx="0">
                  <c:v>0</c:v>
                </c:pt>
                <c:pt idx="1">
                  <c:v>33</c:v>
                </c:pt>
                <c:pt idx="2">
                  <c:v>58</c:v>
                </c:pt>
              </c:numCache>
            </c:numRef>
          </c:val>
          <c:extLst>
            <c:ext xmlns:c16="http://schemas.microsoft.com/office/drawing/2014/chart" uri="{C3380CC4-5D6E-409C-BE32-E72D297353CC}">
              <c16:uniqueId val="{00000002-57C0-334A-A359-3F752B2B7782}"/>
            </c:ext>
          </c:extLst>
        </c:ser>
        <c:ser>
          <c:idx val="3"/>
          <c:order val="3"/>
          <c:tx>
            <c:strRef>
              <c:f>Sheet1!$E$1</c:f>
              <c:strCache>
                <c:ptCount val="1"/>
                <c:pt idx="0">
                  <c:v>PCSK9i combination 2016</c:v>
                </c:pt>
              </c:strCache>
            </c:strRef>
          </c:tx>
          <c:spPr>
            <a:solidFill>
              <a:schemeClr val="accent4"/>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Sheet1!$E$2:$E$5</c:f>
              <c:numCache>
                <c:formatCode>General</c:formatCode>
                <c:ptCount val="4"/>
                <c:pt idx="0">
                  <c:v>0</c:v>
                </c:pt>
                <c:pt idx="1">
                  <c:v>100</c:v>
                </c:pt>
                <c:pt idx="2">
                  <c:v>68</c:v>
                </c:pt>
                <c:pt idx="3">
                  <c:v>67</c:v>
                </c:pt>
              </c:numCache>
            </c:numRef>
          </c:val>
          <c:extLst>
            <c:ext xmlns:c16="http://schemas.microsoft.com/office/drawing/2014/chart" uri="{C3380CC4-5D6E-409C-BE32-E72D297353CC}">
              <c16:uniqueId val="{00000003-57C0-334A-A359-3F752B2B7782}"/>
            </c:ext>
          </c:extLst>
        </c:ser>
        <c:ser>
          <c:idx val="4"/>
          <c:order val="4"/>
          <c:tx>
            <c:strRef>
              <c:f>Sheet1!$F$1</c:f>
              <c:strCache>
                <c:ptCount val="1"/>
                <c:pt idx="0">
                  <c:v>Ezetimibe combination 2019</c:v>
                </c:pt>
              </c:strCache>
            </c:strRef>
          </c:tx>
          <c:spPr>
            <a:pattFill prst="ltDnDiag">
              <a:fgClr>
                <a:srgbClr val="7030A0"/>
              </a:fgClr>
              <a:bgClr>
                <a:schemeClr val="bg1"/>
              </a:bgClr>
            </a:patt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4-57C0-334A-A359-3F752B2B7782}"/>
                </c:ext>
              </c:extLst>
            </c:dLbl>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Sheet1!$F$2:$F$5</c:f>
              <c:numCache>
                <c:formatCode>General</c:formatCode>
                <c:ptCount val="4"/>
                <c:pt idx="1">
                  <c:v>21</c:v>
                </c:pt>
                <c:pt idx="2">
                  <c:v>60</c:v>
                </c:pt>
                <c:pt idx="3">
                  <c:v>0</c:v>
                </c:pt>
              </c:numCache>
            </c:numRef>
          </c:val>
          <c:extLst>
            <c:ext xmlns:c16="http://schemas.microsoft.com/office/drawing/2014/chart" uri="{C3380CC4-5D6E-409C-BE32-E72D297353CC}">
              <c16:uniqueId val="{00000005-57C0-334A-A359-3F752B2B7782}"/>
            </c:ext>
          </c:extLst>
        </c:ser>
        <c:ser>
          <c:idx val="5"/>
          <c:order val="5"/>
          <c:tx>
            <c:strRef>
              <c:f>Sheet1!$G$1</c:f>
              <c:strCache>
                <c:ptCount val="1"/>
                <c:pt idx="0">
                  <c:v>Ezetimibe combination 2016</c:v>
                </c:pt>
              </c:strCache>
            </c:strRef>
          </c:tx>
          <c:spPr>
            <a:solidFill>
              <a:srgbClr val="7030A0"/>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Sheet1!$G$2:$G$5</c:f>
              <c:numCache>
                <c:formatCode>General</c:formatCode>
                <c:ptCount val="4"/>
                <c:pt idx="1">
                  <c:v>58</c:v>
                </c:pt>
                <c:pt idx="2">
                  <c:v>68</c:v>
                </c:pt>
                <c:pt idx="3">
                  <c:v>54</c:v>
                </c:pt>
              </c:numCache>
            </c:numRef>
          </c:val>
          <c:extLst>
            <c:ext xmlns:c16="http://schemas.microsoft.com/office/drawing/2014/chart" uri="{C3380CC4-5D6E-409C-BE32-E72D297353CC}">
              <c16:uniqueId val="{00000006-57C0-334A-A359-3F752B2B7782}"/>
            </c:ext>
          </c:extLst>
        </c:ser>
        <c:ser>
          <c:idx val="6"/>
          <c:order val="6"/>
          <c:tx>
            <c:strRef>
              <c:f>Sheet1!$H$1</c:f>
              <c:strCache>
                <c:ptCount val="1"/>
                <c:pt idx="0">
                  <c:v>High-intensity statin monotherapy 2019</c:v>
                </c:pt>
              </c:strCache>
            </c:strRef>
          </c:tx>
          <c:spPr>
            <a:pattFill prst="ltDnDiag">
              <a:fgClr>
                <a:srgbClr val="433333"/>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Sheet1!$H$2:$H$5</c:f>
              <c:numCache>
                <c:formatCode>General</c:formatCode>
                <c:ptCount val="4"/>
                <c:pt idx="0">
                  <c:v>17</c:v>
                </c:pt>
                <c:pt idx="1">
                  <c:v>29</c:v>
                </c:pt>
                <c:pt idx="2">
                  <c:v>58</c:v>
                </c:pt>
              </c:numCache>
            </c:numRef>
          </c:val>
          <c:extLst>
            <c:ext xmlns:c16="http://schemas.microsoft.com/office/drawing/2014/chart" uri="{C3380CC4-5D6E-409C-BE32-E72D297353CC}">
              <c16:uniqueId val="{00000007-57C0-334A-A359-3F752B2B7782}"/>
            </c:ext>
          </c:extLst>
        </c:ser>
        <c:ser>
          <c:idx val="7"/>
          <c:order val="7"/>
          <c:tx>
            <c:strRef>
              <c:f>Sheet1!$I$1</c:f>
              <c:strCache>
                <c:ptCount val="1"/>
                <c:pt idx="0">
                  <c:v>High-intensity statin monotherapy 2016</c:v>
                </c:pt>
              </c:strCache>
            </c:strRef>
          </c:tx>
          <c:spPr>
            <a:solidFill>
              <a:srgbClr val="433333"/>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Sheet1!$I$2:$I$5</c:f>
              <c:numCache>
                <c:formatCode>General</c:formatCode>
                <c:ptCount val="4"/>
                <c:pt idx="0">
                  <c:v>22</c:v>
                </c:pt>
                <c:pt idx="1">
                  <c:v>63</c:v>
                </c:pt>
                <c:pt idx="2">
                  <c:v>75</c:v>
                </c:pt>
                <c:pt idx="3">
                  <c:v>68</c:v>
                </c:pt>
              </c:numCache>
            </c:numRef>
          </c:val>
          <c:extLst>
            <c:ext xmlns:c16="http://schemas.microsoft.com/office/drawing/2014/chart" uri="{C3380CC4-5D6E-409C-BE32-E72D297353CC}">
              <c16:uniqueId val="{00000008-57C0-334A-A359-3F752B2B7782}"/>
            </c:ext>
          </c:extLst>
        </c:ser>
        <c:ser>
          <c:idx val="8"/>
          <c:order val="8"/>
          <c:tx>
            <c:strRef>
              <c:f>Sheet1!$J$1</c:f>
              <c:strCache>
                <c:ptCount val="1"/>
                <c:pt idx="0">
                  <c:v>Moderate-intensity statin monotherapy 2019</c:v>
                </c:pt>
              </c:strCache>
            </c:strRef>
          </c:tx>
          <c:spPr>
            <a:pattFill prst="ltDnDiag">
              <a:fgClr>
                <a:schemeClr val="accent6"/>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Sheet1!$J$2:$J$5</c:f>
              <c:numCache>
                <c:formatCode>General</c:formatCode>
                <c:ptCount val="4"/>
                <c:pt idx="0">
                  <c:v>10</c:v>
                </c:pt>
                <c:pt idx="1">
                  <c:v>27</c:v>
                </c:pt>
                <c:pt idx="2">
                  <c:v>66</c:v>
                </c:pt>
              </c:numCache>
            </c:numRef>
          </c:val>
          <c:extLst>
            <c:ext xmlns:c16="http://schemas.microsoft.com/office/drawing/2014/chart" uri="{C3380CC4-5D6E-409C-BE32-E72D297353CC}">
              <c16:uniqueId val="{00000009-57C0-334A-A359-3F752B2B7782}"/>
            </c:ext>
          </c:extLst>
        </c:ser>
        <c:ser>
          <c:idx val="9"/>
          <c:order val="9"/>
          <c:tx>
            <c:strRef>
              <c:f>Sheet1!$K$1</c:f>
              <c:strCache>
                <c:ptCount val="1"/>
                <c:pt idx="0">
                  <c:v>Moderate-intensity statin monotherapy 2016</c:v>
                </c:pt>
              </c:strCache>
            </c:strRef>
          </c:tx>
          <c:spPr>
            <a:solidFill>
              <a:schemeClr val="accent6"/>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Sheet1!$K$2:$K$5</c:f>
              <c:numCache>
                <c:formatCode>General</c:formatCode>
                <c:ptCount val="4"/>
                <c:pt idx="0">
                  <c:v>23</c:v>
                </c:pt>
                <c:pt idx="1">
                  <c:v>67</c:v>
                </c:pt>
                <c:pt idx="2">
                  <c:v>81</c:v>
                </c:pt>
                <c:pt idx="3">
                  <c:v>72</c:v>
                </c:pt>
              </c:numCache>
            </c:numRef>
          </c:val>
          <c:extLst>
            <c:ext xmlns:c16="http://schemas.microsoft.com/office/drawing/2014/chart" uri="{C3380CC4-5D6E-409C-BE32-E72D297353CC}">
              <c16:uniqueId val="{0000000A-57C0-334A-A359-3F752B2B7782}"/>
            </c:ext>
          </c:extLst>
        </c:ser>
        <c:ser>
          <c:idx val="10"/>
          <c:order val="10"/>
          <c:tx>
            <c:strRef>
              <c:f>Sheet1!$L$1</c:f>
              <c:strCache>
                <c:ptCount val="1"/>
                <c:pt idx="0">
                  <c:v>Low-intensity statin monotherapy 2019</c:v>
                </c:pt>
              </c:strCache>
            </c:strRef>
          </c:tx>
          <c:spPr>
            <a:pattFill prst="ltDnDiag">
              <a:fgClr>
                <a:schemeClr val="accent1"/>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Sheet1!$L$2:$L$5</c:f>
              <c:numCache>
                <c:formatCode>General</c:formatCode>
                <c:ptCount val="4"/>
                <c:pt idx="0">
                  <c:v>25</c:v>
                </c:pt>
                <c:pt idx="1">
                  <c:v>7</c:v>
                </c:pt>
                <c:pt idx="2">
                  <c:v>49</c:v>
                </c:pt>
              </c:numCache>
            </c:numRef>
          </c:val>
          <c:extLst>
            <c:ext xmlns:c16="http://schemas.microsoft.com/office/drawing/2014/chart" uri="{C3380CC4-5D6E-409C-BE32-E72D297353CC}">
              <c16:uniqueId val="{0000000B-57C0-334A-A359-3F752B2B7782}"/>
            </c:ext>
          </c:extLst>
        </c:ser>
        <c:ser>
          <c:idx val="11"/>
          <c:order val="11"/>
          <c:tx>
            <c:strRef>
              <c:f>Sheet1!$M$1</c:f>
              <c:strCache>
                <c:ptCount val="1"/>
                <c:pt idx="0">
                  <c:v>Low-intensity statin monotherapy 2016</c:v>
                </c:pt>
              </c:strCache>
            </c:strRef>
          </c:tx>
          <c:spPr>
            <a:solidFill>
              <a:schemeClr val="accent1"/>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Sheet1!$M$2:$M$5</c:f>
              <c:numCache>
                <c:formatCode>General</c:formatCode>
                <c:ptCount val="4"/>
                <c:pt idx="0">
                  <c:v>25</c:v>
                </c:pt>
                <c:pt idx="1">
                  <c:v>47</c:v>
                </c:pt>
                <c:pt idx="2">
                  <c:v>67</c:v>
                </c:pt>
                <c:pt idx="3">
                  <c:v>50</c:v>
                </c:pt>
              </c:numCache>
            </c:numRef>
          </c:val>
          <c:extLst>
            <c:ext xmlns:c16="http://schemas.microsoft.com/office/drawing/2014/chart" uri="{C3380CC4-5D6E-409C-BE32-E72D297353CC}">
              <c16:uniqueId val="{0000000C-57C0-334A-A359-3F752B2B7782}"/>
            </c:ext>
          </c:extLst>
        </c:ser>
        <c:ser>
          <c:idx val="12"/>
          <c:order val="12"/>
          <c:tx>
            <c:strRef>
              <c:f>Sheet1!$N$1</c:f>
              <c:strCache>
                <c:ptCount val="1"/>
                <c:pt idx="0">
                  <c:v>Overall 2019</c:v>
                </c:pt>
              </c:strCache>
            </c:strRef>
          </c:tx>
          <c:spPr>
            <a:pattFill prst="ltDnDiag">
              <a:fgClr>
                <a:srgbClr val="92D050"/>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Sheet1!$N$2:$N$5</c:f>
              <c:numCache>
                <c:formatCode>General</c:formatCode>
                <c:ptCount val="4"/>
                <c:pt idx="0">
                  <c:v>11</c:v>
                </c:pt>
                <c:pt idx="1">
                  <c:v>25</c:v>
                </c:pt>
                <c:pt idx="2">
                  <c:v>60</c:v>
                </c:pt>
              </c:numCache>
            </c:numRef>
          </c:val>
          <c:extLst>
            <c:ext xmlns:c16="http://schemas.microsoft.com/office/drawing/2014/chart" uri="{C3380CC4-5D6E-409C-BE32-E72D297353CC}">
              <c16:uniqueId val="{0000000D-57C0-334A-A359-3F752B2B7782}"/>
            </c:ext>
          </c:extLst>
        </c:ser>
        <c:ser>
          <c:idx val="13"/>
          <c:order val="13"/>
          <c:tx>
            <c:strRef>
              <c:f>Sheet1!$O$1</c:f>
              <c:strCache>
                <c:ptCount val="1"/>
                <c:pt idx="0">
                  <c:v>Overall 2016</c:v>
                </c:pt>
              </c:strCache>
            </c:strRef>
          </c:tx>
          <c:spPr>
            <a:solidFill>
              <a:srgbClr val="92D050"/>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7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Overall (n = 89)</c:v>
                </c:pt>
                <c:pt idx="1">
                  <c:v>Overall (n = 593)</c:v>
                </c:pt>
                <c:pt idx="2">
                  <c:v>Overall (n = 1219)</c:v>
                </c:pt>
                <c:pt idx="3">
                  <c:v>Overall (n =172)</c:v>
                </c:pt>
              </c:strCache>
            </c:strRef>
          </c:cat>
          <c:val>
            <c:numRef>
              <c:f>Sheet1!$O$2:$O$5</c:f>
              <c:numCache>
                <c:formatCode>General</c:formatCode>
                <c:ptCount val="4"/>
                <c:pt idx="0">
                  <c:v>21</c:v>
                </c:pt>
                <c:pt idx="1">
                  <c:v>63</c:v>
                </c:pt>
                <c:pt idx="2">
                  <c:v>75</c:v>
                </c:pt>
                <c:pt idx="3">
                  <c:v>63</c:v>
                </c:pt>
              </c:numCache>
            </c:numRef>
          </c:val>
          <c:extLst>
            <c:ext xmlns:c16="http://schemas.microsoft.com/office/drawing/2014/chart" uri="{C3380CC4-5D6E-409C-BE32-E72D297353CC}">
              <c16:uniqueId val="{0000000E-57C0-334A-A359-3F752B2B7782}"/>
            </c:ext>
          </c:extLst>
        </c:ser>
        <c:dLbls>
          <c:dLblPos val="outEnd"/>
          <c:showLegendKey val="0"/>
          <c:showVal val="1"/>
          <c:showCatName val="0"/>
          <c:showSerName val="0"/>
          <c:showPercent val="0"/>
          <c:showBubbleSize val="0"/>
        </c:dLbls>
        <c:gapWidth val="125"/>
        <c:overlap val="-23"/>
        <c:axId val="877714960"/>
        <c:axId val="877713976"/>
      </c:barChart>
      <c:catAx>
        <c:axId val="877714960"/>
        <c:scaling>
          <c:orientation val="minMax"/>
        </c:scaling>
        <c:delete val="0"/>
        <c:axPos val="l"/>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7713976"/>
        <c:crosses val="autoZero"/>
        <c:auto val="1"/>
        <c:lblAlgn val="ctr"/>
        <c:lblOffset val="100"/>
        <c:noMultiLvlLbl val="0"/>
      </c:catAx>
      <c:valAx>
        <c:axId val="877713976"/>
        <c:scaling>
          <c:orientation val="minMax"/>
          <c:max val="100"/>
        </c:scaling>
        <c:delete val="0"/>
        <c:axPos val="b"/>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87771496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764350817766679"/>
          <c:y val="0"/>
          <c:w val="0.19865005838772634"/>
          <c:h val="0.93095816929133857"/>
        </c:manualLayout>
      </c:layout>
      <c:barChart>
        <c:barDir val="bar"/>
        <c:grouping val="clustered"/>
        <c:varyColors val="0"/>
        <c:ser>
          <c:idx val="0"/>
          <c:order val="0"/>
          <c:tx>
            <c:strRef>
              <c:f>Sheet1!$B$1</c:f>
              <c:strCache>
                <c:ptCount val="1"/>
                <c:pt idx="0">
                  <c:v>Other LLT 2019</c:v>
                </c:pt>
              </c:strCache>
            </c:strRef>
          </c:tx>
          <c:spPr>
            <a:pattFill prst="ltDnDiag">
              <a:fgClr>
                <a:schemeClr val="accent2"/>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Sheet1!$B$2</c:f>
              <c:numCache>
                <c:formatCode>General</c:formatCode>
                <c:ptCount val="1"/>
                <c:pt idx="0">
                  <c:v>8</c:v>
                </c:pt>
              </c:numCache>
            </c:numRef>
          </c:val>
          <c:extLst>
            <c:ext xmlns:c16="http://schemas.microsoft.com/office/drawing/2014/chart" uri="{C3380CC4-5D6E-409C-BE32-E72D297353CC}">
              <c16:uniqueId val="{00000000-3113-ED4E-ABF3-0AA71F8B3DDE}"/>
            </c:ext>
          </c:extLst>
        </c:ser>
        <c:ser>
          <c:idx val="1"/>
          <c:order val="1"/>
          <c:tx>
            <c:strRef>
              <c:f>Sheet1!$C$1</c:f>
              <c:strCache>
                <c:ptCount val="1"/>
                <c:pt idx="0">
                  <c:v>Other LLT 2016</c:v>
                </c:pt>
              </c:strCache>
            </c:strRef>
          </c:tx>
          <c:spPr>
            <a:solidFill>
              <a:schemeClr val="accent2"/>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Sheet1!$C$2</c:f>
              <c:numCache>
                <c:formatCode>General</c:formatCode>
                <c:ptCount val="1"/>
                <c:pt idx="0">
                  <c:v>15</c:v>
                </c:pt>
              </c:numCache>
            </c:numRef>
          </c:val>
          <c:extLst>
            <c:ext xmlns:c16="http://schemas.microsoft.com/office/drawing/2014/chart" uri="{C3380CC4-5D6E-409C-BE32-E72D297353CC}">
              <c16:uniqueId val="{00000001-3113-ED4E-ABF3-0AA71F8B3DDE}"/>
            </c:ext>
          </c:extLst>
        </c:ser>
        <c:ser>
          <c:idx val="2"/>
          <c:order val="2"/>
          <c:tx>
            <c:strRef>
              <c:f>Sheet1!$D$1</c:f>
              <c:strCache>
                <c:ptCount val="1"/>
                <c:pt idx="0">
                  <c:v>PCSK9i combination 2019</c:v>
                </c:pt>
              </c:strCache>
            </c:strRef>
          </c:tx>
          <c:spPr>
            <a:pattFill prst="ltDnDiag">
              <a:fgClr>
                <a:schemeClr val="accent4"/>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Sheet1!$D$2</c:f>
              <c:numCache>
                <c:formatCode>General</c:formatCode>
                <c:ptCount val="1"/>
                <c:pt idx="0">
                  <c:v>58</c:v>
                </c:pt>
              </c:numCache>
            </c:numRef>
          </c:val>
          <c:extLst>
            <c:ext xmlns:c16="http://schemas.microsoft.com/office/drawing/2014/chart" uri="{C3380CC4-5D6E-409C-BE32-E72D297353CC}">
              <c16:uniqueId val="{00000002-3113-ED4E-ABF3-0AA71F8B3DDE}"/>
            </c:ext>
          </c:extLst>
        </c:ser>
        <c:ser>
          <c:idx val="3"/>
          <c:order val="3"/>
          <c:tx>
            <c:strRef>
              <c:f>Sheet1!$E$1</c:f>
              <c:strCache>
                <c:ptCount val="1"/>
                <c:pt idx="0">
                  <c:v>PCSK9i combination 2016</c:v>
                </c:pt>
              </c:strCache>
            </c:strRef>
          </c:tx>
          <c:spPr>
            <a:solidFill>
              <a:schemeClr val="accent4"/>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Sheet1!$E$2</c:f>
              <c:numCache>
                <c:formatCode>General</c:formatCode>
                <c:ptCount val="1"/>
                <c:pt idx="0">
                  <c:v>67</c:v>
                </c:pt>
              </c:numCache>
            </c:numRef>
          </c:val>
          <c:extLst>
            <c:ext xmlns:c16="http://schemas.microsoft.com/office/drawing/2014/chart" uri="{C3380CC4-5D6E-409C-BE32-E72D297353CC}">
              <c16:uniqueId val="{00000003-3113-ED4E-ABF3-0AA71F8B3DDE}"/>
            </c:ext>
          </c:extLst>
        </c:ser>
        <c:ser>
          <c:idx val="4"/>
          <c:order val="4"/>
          <c:tx>
            <c:strRef>
              <c:f>Sheet1!$F$1</c:f>
              <c:strCache>
                <c:ptCount val="1"/>
                <c:pt idx="0">
                  <c:v>Ezetimibe combination 2019</c:v>
                </c:pt>
              </c:strCache>
            </c:strRef>
          </c:tx>
          <c:spPr>
            <a:pattFill prst="ltDnDiag">
              <a:fgClr>
                <a:srgbClr val="7030A0"/>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Sheet1!$F$2</c:f>
              <c:numCache>
                <c:formatCode>General</c:formatCode>
                <c:ptCount val="1"/>
                <c:pt idx="0">
                  <c:v>21</c:v>
                </c:pt>
              </c:numCache>
            </c:numRef>
          </c:val>
          <c:extLst>
            <c:ext xmlns:c16="http://schemas.microsoft.com/office/drawing/2014/chart" uri="{C3380CC4-5D6E-409C-BE32-E72D297353CC}">
              <c16:uniqueId val="{00000004-3113-ED4E-ABF3-0AA71F8B3DDE}"/>
            </c:ext>
          </c:extLst>
        </c:ser>
        <c:ser>
          <c:idx val="5"/>
          <c:order val="5"/>
          <c:tx>
            <c:strRef>
              <c:f>Sheet1!$G$1</c:f>
              <c:strCache>
                <c:ptCount val="1"/>
                <c:pt idx="0">
                  <c:v>Ezetimibe combination 2016</c:v>
                </c:pt>
              </c:strCache>
            </c:strRef>
          </c:tx>
          <c:spPr>
            <a:solidFill>
              <a:srgbClr val="7030A0"/>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Sheet1!$G$2</c:f>
              <c:numCache>
                <c:formatCode>General</c:formatCode>
                <c:ptCount val="1"/>
                <c:pt idx="0">
                  <c:v>54</c:v>
                </c:pt>
              </c:numCache>
            </c:numRef>
          </c:val>
          <c:extLst>
            <c:ext xmlns:c16="http://schemas.microsoft.com/office/drawing/2014/chart" uri="{C3380CC4-5D6E-409C-BE32-E72D297353CC}">
              <c16:uniqueId val="{00000005-3113-ED4E-ABF3-0AA71F8B3DDE}"/>
            </c:ext>
          </c:extLst>
        </c:ser>
        <c:ser>
          <c:idx val="6"/>
          <c:order val="6"/>
          <c:tx>
            <c:strRef>
              <c:f>Sheet1!$H$1</c:f>
              <c:strCache>
                <c:ptCount val="1"/>
                <c:pt idx="0">
                  <c:v>High-intensity statin monotherapy 2019</c:v>
                </c:pt>
              </c:strCache>
            </c:strRef>
          </c:tx>
          <c:spPr>
            <a:pattFill prst="ltDnDiag">
              <a:fgClr>
                <a:srgbClr val="433333"/>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Sheet1!$H$2</c:f>
              <c:numCache>
                <c:formatCode>General</c:formatCode>
                <c:ptCount val="1"/>
                <c:pt idx="0">
                  <c:v>22</c:v>
                </c:pt>
              </c:numCache>
            </c:numRef>
          </c:val>
          <c:extLst>
            <c:ext xmlns:c16="http://schemas.microsoft.com/office/drawing/2014/chart" uri="{C3380CC4-5D6E-409C-BE32-E72D297353CC}">
              <c16:uniqueId val="{00000006-3113-ED4E-ABF3-0AA71F8B3DDE}"/>
            </c:ext>
          </c:extLst>
        </c:ser>
        <c:ser>
          <c:idx val="7"/>
          <c:order val="7"/>
          <c:tx>
            <c:strRef>
              <c:f>Sheet1!$I$1</c:f>
              <c:strCache>
                <c:ptCount val="1"/>
                <c:pt idx="0">
                  <c:v>High-intensity statin monotherapy 2016</c:v>
                </c:pt>
              </c:strCache>
            </c:strRef>
          </c:tx>
          <c:spPr>
            <a:solidFill>
              <a:srgbClr val="433333"/>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Sheet1!$I$2</c:f>
              <c:numCache>
                <c:formatCode>General</c:formatCode>
                <c:ptCount val="1"/>
                <c:pt idx="0">
                  <c:v>45</c:v>
                </c:pt>
              </c:numCache>
            </c:numRef>
          </c:val>
          <c:extLst>
            <c:ext xmlns:c16="http://schemas.microsoft.com/office/drawing/2014/chart" uri="{C3380CC4-5D6E-409C-BE32-E72D297353CC}">
              <c16:uniqueId val="{00000007-3113-ED4E-ABF3-0AA71F8B3DDE}"/>
            </c:ext>
          </c:extLst>
        </c:ser>
        <c:ser>
          <c:idx val="8"/>
          <c:order val="8"/>
          <c:tx>
            <c:strRef>
              <c:f>Sheet1!$J$1</c:f>
              <c:strCache>
                <c:ptCount val="1"/>
                <c:pt idx="0">
                  <c:v>Moderate-intensity statin monotherapy 2019</c:v>
                </c:pt>
              </c:strCache>
            </c:strRef>
          </c:tx>
          <c:spPr>
            <a:pattFill prst="ltDnDiag">
              <a:fgClr>
                <a:schemeClr val="accent6"/>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Sheet1!$J$2</c:f>
              <c:numCache>
                <c:formatCode>General</c:formatCode>
                <c:ptCount val="1"/>
                <c:pt idx="0">
                  <c:v>16</c:v>
                </c:pt>
              </c:numCache>
            </c:numRef>
          </c:val>
          <c:extLst>
            <c:ext xmlns:c16="http://schemas.microsoft.com/office/drawing/2014/chart" uri="{C3380CC4-5D6E-409C-BE32-E72D297353CC}">
              <c16:uniqueId val="{00000008-3113-ED4E-ABF3-0AA71F8B3DDE}"/>
            </c:ext>
          </c:extLst>
        </c:ser>
        <c:ser>
          <c:idx val="9"/>
          <c:order val="9"/>
          <c:tx>
            <c:strRef>
              <c:f>Sheet1!$K$1</c:f>
              <c:strCache>
                <c:ptCount val="1"/>
                <c:pt idx="0">
                  <c:v>Moderate-intensity statin monotherapy 2016</c:v>
                </c:pt>
              </c:strCache>
            </c:strRef>
          </c:tx>
          <c:spPr>
            <a:solidFill>
              <a:schemeClr val="accent6"/>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Sheet1!$K$2</c:f>
              <c:numCache>
                <c:formatCode>General</c:formatCode>
                <c:ptCount val="1"/>
                <c:pt idx="0">
                  <c:v>35</c:v>
                </c:pt>
              </c:numCache>
            </c:numRef>
          </c:val>
          <c:extLst>
            <c:ext xmlns:c16="http://schemas.microsoft.com/office/drawing/2014/chart" uri="{C3380CC4-5D6E-409C-BE32-E72D297353CC}">
              <c16:uniqueId val="{00000009-3113-ED4E-ABF3-0AA71F8B3DDE}"/>
            </c:ext>
          </c:extLst>
        </c:ser>
        <c:ser>
          <c:idx val="10"/>
          <c:order val="10"/>
          <c:tx>
            <c:strRef>
              <c:f>Sheet1!$L$1</c:f>
              <c:strCache>
                <c:ptCount val="1"/>
                <c:pt idx="0">
                  <c:v>Low-intensity statin monotherapy 2019</c:v>
                </c:pt>
              </c:strCache>
            </c:strRef>
          </c:tx>
          <c:spPr>
            <a:pattFill prst="ltDnDiag">
              <a:fgClr>
                <a:schemeClr val="accent1"/>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Sheet1!$L$2</c:f>
              <c:numCache>
                <c:formatCode>General</c:formatCode>
                <c:ptCount val="1"/>
                <c:pt idx="0">
                  <c:v>13</c:v>
                </c:pt>
              </c:numCache>
            </c:numRef>
          </c:val>
          <c:extLst>
            <c:ext xmlns:c16="http://schemas.microsoft.com/office/drawing/2014/chart" uri="{C3380CC4-5D6E-409C-BE32-E72D297353CC}">
              <c16:uniqueId val="{0000000A-3113-ED4E-ABF3-0AA71F8B3DDE}"/>
            </c:ext>
          </c:extLst>
        </c:ser>
        <c:ser>
          <c:idx val="11"/>
          <c:order val="11"/>
          <c:tx>
            <c:strRef>
              <c:f>Sheet1!$M$1</c:f>
              <c:strCache>
                <c:ptCount val="1"/>
                <c:pt idx="0">
                  <c:v>Low-intensity statin monotherapy 2016</c:v>
                </c:pt>
              </c:strCache>
            </c:strRef>
          </c:tx>
          <c:spPr>
            <a:solidFill>
              <a:schemeClr val="accent1"/>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Sheet1!$M$2</c:f>
              <c:numCache>
                <c:formatCode>General</c:formatCode>
                <c:ptCount val="1"/>
                <c:pt idx="0">
                  <c:v>19</c:v>
                </c:pt>
              </c:numCache>
            </c:numRef>
          </c:val>
          <c:extLst>
            <c:ext xmlns:c16="http://schemas.microsoft.com/office/drawing/2014/chart" uri="{C3380CC4-5D6E-409C-BE32-E72D297353CC}">
              <c16:uniqueId val="{0000000B-3113-ED4E-ABF3-0AA71F8B3DDE}"/>
            </c:ext>
          </c:extLst>
        </c:ser>
        <c:ser>
          <c:idx val="12"/>
          <c:order val="12"/>
          <c:tx>
            <c:strRef>
              <c:f>Sheet1!$N$1</c:f>
              <c:strCache>
                <c:ptCount val="1"/>
                <c:pt idx="0">
                  <c:v>Overall 2019</c:v>
                </c:pt>
              </c:strCache>
            </c:strRef>
          </c:tx>
          <c:spPr>
            <a:pattFill prst="ltDnDiag">
              <a:fgClr>
                <a:srgbClr val="92D050"/>
              </a:fgClr>
              <a:bgClr>
                <a:schemeClr val="bg1"/>
              </a:bgClr>
            </a:patt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Sheet1!$N$2</c:f>
              <c:numCache>
                <c:formatCode>General</c:formatCode>
                <c:ptCount val="1"/>
                <c:pt idx="0">
                  <c:v>18</c:v>
                </c:pt>
              </c:numCache>
            </c:numRef>
          </c:val>
          <c:extLst>
            <c:ext xmlns:c16="http://schemas.microsoft.com/office/drawing/2014/chart" uri="{C3380CC4-5D6E-409C-BE32-E72D297353CC}">
              <c16:uniqueId val="{0000000C-3113-ED4E-ABF3-0AA71F8B3DDE}"/>
            </c:ext>
          </c:extLst>
        </c:ser>
        <c:ser>
          <c:idx val="13"/>
          <c:order val="13"/>
          <c:tx>
            <c:strRef>
              <c:f>Sheet1!$O$1</c:f>
              <c:strCache>
                <c:ptCount val="1"/>
                <c:pt idx="0">
                  <c:v>Overall 2016</c:v>
                </c:pt>
              </c:strCache>
            </c:strRef>
          </c:tx>
          <c:spPr>
            <a:solidFill>
              <a:srgbClr val="92D050"/>
            </a:solidFill>
            <a:ln>
              <a:noFill/>
            </a:ln>
            <a:effectLst/>
          </c:spPr>
          <c:invertIfNegative val="0"/>
          <c:dLbls>
            <c:spPr>
              <a:noFill/>
              <a:ln>
                <a:noFill/>
              </a:ln>
              <a:effectLst/>
            </c:spPr>
            <c:txPr>
              <a:bodyPr rot="0" spcFirstLastPara="1" vertOverflow="ellipsis" horzOverflow="clip" vert="horz" wrap="square" lIns="0" tIns="0" rIns="0" bIns="0" anchor="ctr" anchorCtr="1">
                <a:spAutoFit/>
              </a:bodyPr>
              <a:lstStyle/>
              <a:p>
                <a:pPr>
                  <a:defRPr sz="10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(n = 1219)</c:v>
                </c:pt>
              </c:strCache>
            </c:strRef>
          </c:cat>
          <c:val>
            <c:numRef>
              <c:f>Sheet1!$O$2</c:f>
              <c:numCache>
                <c:formatCode>General</c:formatCode>
                <c:ptCount val="1"/>
                <c:pt idx="0">
                  <c:v>39</c:v>
                </c:pt>
              </c:numCache>
            </c:numRef>
          </c:val>
          <c:extLst>
            <c:ext xmlns:c16="http://schemas.microsoft.com/office/drawing/2014/chart" uri="{C3380CC4-5D6E-409C-BE32-E72D297353CC}">
              <c16:uniqueId val="{0000000E-3113-ED4E-ABF3-0AA71F8B3DDE}"/>
            </c:ext>
          </c:extLst>
        </c:ser>
        <c:dLbls>
          <c:dLblPos val="outEnd"/>
          <c:showLegendKey val="0"/>
          <c:showVal val="1"/>
          <c:showCatName val="0"/>
          <c:showSerName val="0"/>
          <c:showPercent val="0"/>
          <c:showBubbleSize val="0"/>
        </c:dLbls>
        <c:gapWidth val="125"/>
        <c:overlap val="-23"/>
        <c:axId val="877714960"/>
        <c:axId val="877713976"/>
      </c:barChart>
      <c:catAx>
        <c:axId val="877714960"/>
        <c:scaling>
          <c:orientation val="minMax"/>
        </c:scaling>
        <c:delete val="0"/>
        <c:axPos val="l"/>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877713976"/>
        <c:crosses val="autoZero"/>
        <c:auto val="1"/>
        <c:lblAlgn val="ctr"/>
        <c:lblOffset val="100"/>
        <c:noMultiLvlLbl val="0"/>
      </c:catAx>
      <c:valAx>
        <c:axId val="877713976"/>
        <c:scaling>
          <c:orientation val="minMax"/>
          <c:max val="100"/>
        </c:scaling>
        <c:delete val="0"/>
        <c:axPos val="b"/>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87771496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2" Type="http://schemas.openxmlformats.org/officeDocument/2006/relationships/tags" Target="../tags/tag3.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3BFA4B1-5262-402E-948E-0D87E2155E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FB32559-5CAB-4896-8151-5FF5DDED8DD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8640A8-F6EB-4B88-8CE6-4F411F4760D2}" type="datetimeFigureOut">
              <a:rPr lang="en-US" smtClean="0"/>
              <a:t>7/3/2025</a:t>
            </a:fld>
            <a:endParaRPr lang="en-US"/>
          </a:p>
        </p:txBody>
      </p:sp>
      <p:sp>
        <p:nvSpPr>
          <p:cNvPr id="4" name="Footer Placeholder 3">
            <a:extLst>
              <a:ext uri="{FF2B5EF4-FFF2-40B4-BE49-F238E27FC236}">
                <a16:creationId xmlns:a16="http://schemas.microsoft.com/office/drawing/2014/main" id="{44B57C13-8872-464E-89FC-BDB9E1AE56AA}"/>
              </a:ext>
            </a:extLst>
          </p:cNvPr>
          <p:cNvSpPr>
            <a:spLocks noGrp="1"/>
          </p:cNvSpPr>
          <p:nvPr>
            <p:ph type="ftr" sz="quarter" idx="2"/>
            <p:custDataLst>
              <p:tags r:id="rId2"/>
            </p:custDataLst>
          </p:nvPr>
        </p:nvSpPr>
        <p:spPr>
          <a:xfrm>
            <a:off x="0" y="8685213"/>
            <a:ext cx="6858000" cy="458787"/>
          </a:xfrm>
          <a:prstGeom prst="rect">
            <a:avLst/>
          </a:prstGeom>
        </p:spPr>
        <p:txBody>
          <a:bodyPr vert="horz" lIns="91440" tIns="45720" rIns="91440" bIns="45720" rtlCol="0" anchor="b"/>
          <a:lstStyle>
            <a:lvl1pPr algn="l">
              <a:defRPr sz="1200"/>
            </a:lvl1pPr>
          </a:lstStyle>
          <a:p>
            <a:r>
              <a:rPr lang="en-US" sz="800">
                <a:solidFill>
                  <a:srgbClr val="7F7F7F"/>
                </a:solidFill>
                <a:latin typeface="Arial" panose="020B0604020202020204" pitchFamily="34" charset="0"/>
              </a:rPr>
              <a:t>Amgen Proprietary - For Internal Use Only</a:t>
            </a:r>
          </a:p>
        </p:txBody>
      </p:sp>
      <p:sp>
        <p:nvSpPr>
          <p:cNvPr id="5" name="Slide Number Placeholder 4">
            <a:extLst>
              <a:ext uri="{FF2B5EF4-FFF2-40B4-BE49-F238E27FC236}">
                <a16:creationId xmlns:a16="http://schemas.microsoft.com/office/drawing/2014/main" id="{F57B29CC-1EA6-4097-A822-5322D5C3D03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4994CC-F486-4B4D-95BC-38B151A16072}" type="slidenum">
              <a:rPr lang="en-US" smtClean="0"/>
              <a:t>‹#›</a:t>
            </a:fld>
            <a:endParaRPr lang="en-US"/>
          </a:p>
        </p:txBody>
      </p:sp>
    </p:spTree>
    <p:extLst>
      <p:ext uri="{BB962C8B-B14F-4D97-AF65-F5344CB8AC3E}">
        <p14:creationId xmlns:p14="http://schemas.microsoft.com/office/powerpoint/2010/main" val="74785132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764059-D6F7-4D27-B5B2-E46A0C8C8BD3}" type="datetimeFigureOut">
              <a:rPr lang="en-US" smtClean="0"/>
              <a:t>7/3/2025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custDataLst>
              <p:tags r:id="rId2"/>
            </p:custDataLst>
          </p:nvPr>
        </p:nvSpPr>
        <p:spPr>
          <a:xfrm>
            <a:off x="0" y="8685213"/>
            <a:ext cx="6858000" cy="458787"/>
          </a:xfrm>
          <a:prstGeom prst="rect">
            <a:avLst/>
          </a:prstGeom>
        </p:spPr>
        <p:txBody>
          <a:bodyPr vert="horz" lIns="91440" tIns="45720" rIns="91440" bIns="45720" rtlCol="0" anchor="b"/>
          <a:lstStyle>
            <a:lvl1pPr algn="l">
              <a:defRPr lang="en-US" sz="800" b="0" i="0" u="none">
                <a:solidFill>
                  <a:srgbClr val="7F7F7F"/>
                </a:solidFill>
                <a:latin typeface="Arial" panose="020B0604020202020204" pitchFamily="34" charset="0"/>
              </a:defRPr>
            </a:lvl1pPr>
          </a:lstStyle>
          <a:p>
            <a:r>
              <a:rPr lang="en-US"/>
              <a:t>Amgen Proprietary - For Internal Use Only</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C09A44-1789-4C25-9724-0A6E3BC7F637}" type="slidenum">
              <a:rPr lang="en-US" smtClean="0"/>
              <a:t>‹#›</a:t>
            </a:fld>
            <a:endParaRPr lang="en-US"/>
          </a:p>
        </p:txBody>
      </p:sp>
    </p:spTree>
    <p:extLst>
      <p:ext uri="{BB962C8B-B14F-4D97-AF65-F5344CB8AC3E}">
        <p14:creationId xmlns:p14="http://schemas.microsoft.com/office/powerpoint/2010/main" val="2911635505"/>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22.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notesMaster" Target="../notesMasters/notesMaster1.xml"/><Relationship Id="rId1" Type="http://schemas.openxmlformats.org/officeDocument/2006/relationships/tags" Target="../tags/tag23.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24.xml"/></Relationships>
</file>

<file path=ppt/notesSlides/_rels/notesSlide24.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25.xml"/></Relationships>
</file>

<file path=ppt/notesSlides/_rels/notesSlide25.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ags" Target="../tags/tag26.xml"/></Relationships>
</file>

<file path=ppt/notesSlides/_rels/notesSlide26.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notesMaster" Target="../notesMasters/notesMaster1.xml"/><Relationship Id="rId1" Type="http://schemas.openxmlformats.org/officeDocument/2006/relationships/tags" Target="../tags/tag27.xml"/></Relationships>
</file>

<file path=ppt/notesSlides/_rels/notesSlide27.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notesMaster" Target="../notesMasters/notesMaster1.xml"/><Relationship Id="rId1" Type="http://schemas.openxmlformats.org/officeDocument/2006/relationships/tags" Target="../tags/tag28.xml"/></Relationships>
</file>

<file path=ppt/notesSlides/_rels/notesSlide28.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notesMaster" Target="../notesMasters/notesMaster1.xml"/><Relationship Id="rId1" Type="http://schemas.openxmlformats.org/officeDocument/2006/relationships/tags" Target="../tags/tag29.xml"/></Relationships>
</file>

<file path=ppt/notesSlides/_rels/notesSlide29.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notesMaster" Target="../notesMasters/notesMaster1.xml"/><Relationship Id="rId1" Type="http://schemas.openxmlformats.org/officeDocument/2006/relationships/tags" Target="../tags/tag30.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30.xml.rels><?xml version="1.0" encoding="UTF-8" standalone="yes"?>
<Relationships xmlns="http://schemas.openxmlformats.org/package/2006/relationships"><Relationship Id="rId3" Type="http://schemas.openxmlformats.org/officeDocument/2006/relationships/slide" Target="../slides/slide30.xml"/><Relationship Id="rId2" Type="http://schemas.openxmlformats.org/officeDocument/2006/relationships/notesMaster" Target="../notesMasters/notesMaster1.xml"/><Relationship Id="rId1" Type="http://schemas.openxmlformats.org/officeDocument/2006/relationships/tags" Target="../tags/tag31.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notesMaster" Target="../notesMasters/notesMaster1.xml"/><Relationship Id="rId1" Type="http://schemas.openxmlformats.org/officeDocument/2006/relationships/tags" Target="../tags/tag32.xml"/></Relationships>
</file>

<file path=ppt/notesSlides/_rels/notesSlide32.xml.rels><?xml version="1.0" encoding="UTF-8" standalone="yes"?>
<Relationships xmlns="http://schemas.openxmlformats.org/package/2006/relationships"><Relationship Id="rId3" Type="http://schemas.openxmlformats.org/officeDocument/2006/relationships/slide" Target="../slides/slide32.xml"/><Relationship Id="rId2" Type="http://schemas.openxmlformats.org/officeDocument/2006/relationships/notesMaster" Target="../notesMasters/notesMaster1.xml"/><Relationship Id="rId1" Type="http://schemas.openxmlformats.org/officeDocument/2006/relationships/tags" Target="../tags/tag33.xml"/></Relationships>
</file>

<file path=ppt/notesSlides/_rels/notesSlide33.xml.rels><?xml version="1.0" encoding="UTF-8" standalone="yes"?>
<Relationships xmlns="http://schemas.openxmlformats.org/package/2006/relationships"><Relationship Id="rId3" Type="http://schemas.openxmlformats.org/officeDocument/2006/relationships/slide" Target="../slides/slide33.xml"/><Relationship Id="rId2" Type="http://schemas.openxmlformats.org/officeDocument/2006/relationships/notesMaster" Target="../notesMasters/notesMaster1.xml"/><Relationship Id="rId1" Type="http://schemas.openxmlformats.org/officeDocument/2006/relationships/tags" Target="../tags/tag34.xml"/></Relationships>
</file>

<file path=ppt/notesSlides/_rels/notesSlide34.xml.rels><?xml version="1.0" encoding="UTF-8" standalone="yes"?>
<Relationships xmlns="http://schemas.openxmlformats.org/package/2006/relationships"><Relationship Id="rId3" Type="http://schemas.openxmlformats.org/officeDocument/2006/relationships/slide" Target="../slides/slide34.xml"/><Relationship Id="rId2" Type="http://schemas.openxmlformats.org/officeDocument/2006/relationships/notesMaster" Target="../notesMasters/notesMaster1.xml"/><Relationship Id="rId1" Type="http://schemas.openxmlformats.org/officeDocument/2006/relationships/tags" Target="../tags/tag35.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6464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10</a:t>
            </a:fld>
            <a:endParaRPr lang="en-US"/>
          </a:p>
        </p:txBody>
      </p:sp>
    </p:spTree>
    <p:extLst>
      <p:ext uri="{BB962C8B-B14F-4D97-AF65-F5344CB8AC3E}">
        <p14:creationId xmlns:p14="http://schemas.microsoft.com/office/powerpoint/2010/main" val="3613467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11</a:t>
            </a:fld>
            <a:endParaRPr lang="en-US"/>
          </a:p>
        </p:txBody>
      </p:sp>
    </p:spTree>
    <p:extLst>
      <p:ext uri="{BB962C8B-B14F-4D97-AF65-F5344CB8AC3E}">
        <p14:creationId xmlns:p14="http://schemas.microsoft.com/office/powerpoint/2010/main" val="2787057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12</a:t>
            </a:fld>
            <a:endParaRPr lang="en-US"/>
          </a:p>
        </p:txBody>
      </p:sp>
    </p:spTree>
    <p:extLst>
      <p:ext uri="{BB962C8B-B14F-4D97-AF65-F5344CB8AC3E}">
        <p14:creationId xmlns:p14="http://schemas.microsoft.com/office/powerpoint/2010/main" val="811425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13</a:t>
            </a:fld>
            <a:endParaRPr lang="en-US"/>
          </a:p>
        </p:txBody>
      </p:sp>
    </p:spTree>
    <p:extLst>
      <p:ext uri="{BB962C8B-B14F-4D97-AF65-F5344CB8AC3E}">
        <p14:creationId xmlns:p14="http://schemas.microsoft.com/office/powerpoint/2010/main" val="3419699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14</a:t>
            </a:fld>
            <a:endParaRPr lang="en-US"/>
          </a:p>
        </p:txBody>
      </p:sp>
    </p:spTree>
    <p:extLst>
      <p:ext uri="{BB962C8B-B14F-4D97-AF65-F5344CB8AC3E}">
        <p14:creationId xmlns:p14="http://schemas.microsoft.com/office/powerpoint/2010/main" val="876562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15</a:t>
            </a:fld>
            <a:endParaRPr lang="en-US"/>
          </a:p>
        </p:txBody>
      </p:sp>
    </p:spTree>
    <p:extLst>
      <p:ext uri="{BB962C8B-B14F-4D97-AF65-F5344CB8AC3E}">
        <p14:creationId xmlns:p14="http://schemas.microsoft.com/office/powerpoint/2010/main" val="1252267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16</a:t>
            </a:fld>
            <a:endParaRPr lang="en-US"/>
          </a:p>
        </p:txBody>
      </p:sp>
    </p:spTree>
    <p:extLst>
      <p:ext uri="{BB962C8B-B14F-4D97-AF65-F5344CB8AC3E}">
        <p14:creationId xmlns:p14="http://schemas.microsoft.com/office/powerpoint/2010/main" val="131580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17</a:t>
            </a:fld>
            <a:endParaRPr lang="en-US"/>
          </a:p>
        </p:txBody>
      </p:sp>
    </p:spTree>
    <p:extLst>
      <p:ext uri="{BB962C8B-B14F-4D97-AF65-F5344CB8AC3E}">
        <p14:creationId xmlns:p14="http://schemas.microsoft.com/office/powerpoint/2010/main" val="2831338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18</a:t>
            </a:fld>
            <a:endParaRPr lang="en-US"/>
          </a:p>
        </p:txBody>
      </p:sp>
    </p:spTree>
    <p:extLst>
      <p:ext uri="{BB962C8B-B14F-4D97-AF65-F5344CB8AC3E}">
        <p14:creationId xmlns:p14="http://schemas.microsoft.com/office/powerpoint/2010/main" val="2500231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8938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a:t>
            </a:fld>
            <a:endParaRPr lang="en-US"/>
          </a:p>
        </p:txBody>
      </p:sp>
    </p:spTree>
    <p:extLst>
      <p:ext uri="{BB962C8B-B14F-4D97-AF65-F5344CB8AC3E}">
        <p14:creationId xmlns:p14="http://schemas.microsoft.com/office/powerpoint/2010/main" val="352579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20</a:t>
            </a:fld>
            <a:endParaRPr lang="en-US"/>
          </a:p>
        </p:txBody>
      </p:sp>
    </p:spTree>
    <p:extLst>
      <p:ext uri="{BB962C8B-B14F-4D97-AF65-F5344CB8AC3E}">
        <p14:creationId xmlns:p14="http://schemas.microsoft.com/office/powerpoint/2010/main" val="30204440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21</a:t>
            </a:fld>
            <a:endParaRPr lang="en-US"/>
          </a:p>
        </p:txBody>
      </p:sp>
    </p:spTree>
    <p:extLst>
      <p:ext uri="{BB962C8B-B14F-4D97-AF65-F5344CB8AC3E}">
        <p14:creationId xmlns:p14="http://schemas.microsoft.com/office/powerpoint/2010/main" val="32245259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22</a:t>
            </a:fld>
            <a:endParaRPr lang="en-US"/>
          </a:p>
        </p:txBody>
      </p:sp>
    </p:spTree>
    <p:extLst>
      <p:ext uri="{BB962C8B-B14F-4D97-AF65-F5344CB8AC3E}">
        <p14:creationId xmlns:p14="http://schemas.microsoft.com/office/powerpoint/2010/main" val="1489178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23</a:t>
            </a:fld>
            <a:endParaRPr lang="en-US"/>
          </a:p>
        </p:txBody>
      </p:sp>
    </p:spTree>
    <p:extLst>
      <p:ext uri="{BB962C8B-B14F-4D97-AF65-F5344CB8AC3E}">
        <p14:creationId xmlns:p14="http://schemas.microsoft.com/office/powerpoint/2010/main" val="717311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24</a:t>
            </a:fld>
            <a:endParaRPr lang="en-US"/>
          </a:p>
        </p:txBody>
      </p:sp>
    </p:spTree>
    <p:extLst>
      <p:ext uri="{BB962C8B-B14F-4D97-AF65-F5344CB8AC3E}">
        <p14:creationId xmlns:p14="http://schemas.microsoft.com/office/powerpoint/2010/main" val="4219494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25</a:t>
            </a:fld>
            <a:endParaRPr lang="en-US"/>
          </a:p>
        </p:txBody>
      </p:sp>
    </p:spTree>
    <p:extLst>
      <p:ext uri="{BB962C8B-B14F-4D97-AF65-F5344CB8AC3E}">
        <p14:creationId xmlns:p14="http://schemas.microsoft.com/office/powerpoint/2010/main" val="38454186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26</a:t>
            </a:fld>
            <a:endParaRPr lang="en-US"/>
          </a:p>
        </p:txBody>
      </p:sp>
    </p:spTree>
    <p:extLst>
      <p:ext uri="{BB962C8B-B14F-4D97-AF65-F5344CB8AC3E}">
        <p14:creationId xmlns:p14="http://schemas.microsoft.com/office/powerpoint/2010/main" val="7277633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27</a:t>
            </a:fld>
            <a:endParaRPr lang="en-US"/>
          </a:p>
        </p:txBody>
      </p:sp>
    </p:spTree>
    <p:extLst>
      <p:ext uri="{BB962C8B-B14F-4D97-AF65-F5344CB8AC3E}">
        <p14:creationId xmlns:p14="http://schemas.microsoft.com/office/powerpoint/2010/main" val="3670244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28</a:t>
            </a:fld>
            <a:endParaRPr lang="en-US"/>
          </a:p>
        </p:txBody>
      </p:sp>
    </p:spTree>
    <p:extLst>
      <p:ext uri="{BB962C8B-B14F-4D97-AF65-F5344CB8AC3E}">
        <p14:creationId xmlns:p14="http://schemas.microsoft.com/office/powerpoint/2010/main" val="28398384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29</a:t>
            </a:fld>
            <a:endParaRPr lang="en-US"/>
          </a:p>
        </p:txBody>
      </p:sp>
    </p:spTree>
    <p:extLst>
      <p:ext uri="{BB962C8B-B14F-4D97-AF65-F5344CB8AC3E}">
        <p14:creationId xmlns:p14="http://schemas.microsoft.com/office/powerpoint/2010/main" val="2419319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3</a:t>
            </a:fld>
            <a:endParaRPr lang="en-US"/>
          </a:p>
        </p:txBody>
      </p:sp>
    </p:spTree>
    <p:extLst>
      <p:ext uri="{BB962C8B-B14F-4D97-AF65-F5344CB8AC3E}">
        <p14:creationId xmlns:p14="http://schemas.microsoft.com/office/powerpoint/2010/main" val="662479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30</a:t>
            </a:fld>
            <a:endParaRPr lang="en-US"/>
          </a:p>
        </p:txBody>
      </p:sp>
    </p:spTree>
    <p:extLst>
      <p:ext uri="{BB962C8B-B14F-4D97-AF65-F5344CB8AC3E}">
        <p14:creationId xmlns:p14="http://schemas.microsoft.com/office/powerpoint/2010/main" val="32995845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31</a:t>
            </a:fld>
            <a:endParaRPr lang="en-US"/>
          </a:p>
        </p:txBody>
      </p:sp>
    </p:spTree>
    <p:extLst>
      <p:ext uri="{BB962C8B-B14F-4D97-AF65-F5344CB8AC3E}">
        <p14:creationId xmlns:p14="http://schemas.microsoft.com/office/powerpoint/2010/main" val="22833701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32</a:t>
            </a:fld>
            <a:endParaRPr lang="en-US"/>
          </a:p>
        </p:txBody>
      </p:sp>
    </p:spTree>
    <p:extLst>
      <p:ext uri="{BB962C8B-B14F-4D97-AF65-F5344CB8AC3E}">
        <p14:creationId xmlns:p14="http://schemas.microsoft.com/office/powerpoint/2010/main" val="41647868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33</a:t>
            </a:fld>
            <a:endParaRPr lang="en-US"/>
          </a:p>
        </p:txBody>
      </p:sp>
    </p:spTree>
    <p:extLst>
      <p:ext uri="{BB962C8B-B14F-4D97-AF65-F5344CB8AC3E}">
        <p14:creationId xmlns:p14="http://schemas.microsoft.com/office/powerpoint/2010/main" val="24116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34</a:t>
            </a:fld>
            <a:endParaRPr lang="en-US"/>
          </a:p>
        </p:txBody>
      </p:sp>
    </p:spTree>
    <p:extLst>
      <p:ext uri="{BB962C8B-B14F-4D97-AF65-F5344CB8AC3E}">
        <p14:creationId xmlns:p14="http://schemas.microsoft.com/office/powerpoint/2010/main" val="1091746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4</a:t>
            </a:fld>
            <a:endParaRPr lang="en-US"/>
          </a:p>
        </p:txBody>
      </p:sp>
    </p:spTree>
    <p:extLst>
      <p:ext uri="{BB962C8B-B14F-4D97-AF65-F5344CB8AC3E}">
        <p14:creationId xmlns:p14="http://schemas.microsoft.com/office/powerpoint/2010/main" val="2199479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5</a:t>
            </a:fld>
            <a:endParaRPr lang="en-US"/>
          </a:p>
        </p:txBody>
      </p:sp>
    </p:spTree>
    <p:extLst>
      <p:ext uri="{BB962C8B-B14F-4D97-AF65-F5344CB8AC3E}">
        <p14:creationId xmlns:p14="http://schemas.microsoft.com/office/powerpoint/2010/main" val="2324977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6</a:t>
            </a:fld>
            <a:endParaRPr lang="en-US"/>
          </a:p>
        </p:txBody>
      </p:sp>
    </p:spTree>
    <p:extLst>
      <p:ext uri="{BB962C8B-B14F-4D97-AF65-F5344CB8AC3E}">
        <p14:creationId xmlns:p14="http://schemas.microsoft.com/office/powerpoint/2010/main" val="3408954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7</a:t>
            </a:fld>
            <a:endParaRPr lang="en-US"/>
          </a:p>
        </p:txBody>
      </p:sp>
    </p:spTree>
    <p:extLst>
      <p:ext uri="{BB962C8B-B14F-4D97-AF65-F5344CB8AC3E}">
        <p14:creationId xmlns:p14="http://schemas.microsoft.com/office/powerpoint/2010/main" val="3186122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8</a:t>
            </a:fld>
            <a:endParaRPr lang="en-US"/>
          </a:p>
        </p:txBody>
      </p:sp>
    </p:spTree>
    <p:extLst>
      <p:ext uri="{BB962C8B-B14F-4D97-AF65-F5344CB8AC3E}">
        <p14:creationId xmlns:p14="http://schemas.microsoft.com/office/powerpoint/2010/main" val="2394544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custDataLst>
              <p:tags r:id="rId1"/>
            </p:custDataLst>
          </p:nvPr>
        </p:nvSpPr>
        <p:spPr/>
        <p:txBody>
          <a:bodyPr/>
          <a:lstStyle/>
          <a:p>
            <a:r>
              <a:rPr lang="en-US"/>
              <a:t>Amgen Proprietary - For Internal Use Only</a:t>
            </a:r>
          </a:p>
        </p:txBody>
      </p:sp>
      <p:sp>
        <p:nvSpPr>
          <p:cNvPr id="6" name="Slide Number Placeholder 5"/>
          <p:cNvSpPr>
            <a:spLocks noGrp="1"/>
          </p:cNvSpPr>
          <p:nvPr>
            <p:ph type="sldNum" sz="quarter" idx="5"/>
          </p:nvPr>
        </p:nvSpPr>
        <p:spPr/>
        <p:txBody>
          <a:bodyPr/>
          <a:lstStyle/>
          <a:p>
            <a:fld id="{16C09A44-1789-4C25-9724-0A6E3BC7F637}" type="slidenum">
              <a:rPr lang="en-US" smtClean="0"/>
              <a:t>9</a:t>
            </a:fld>
            <a:endParaRPr lang="en-US"/>
          </a:p>
        </p:txBody>
      </p:sp>
    </p:spTree>
    <p:extLst>
      <p:ext uri="{BB962C8B-B14F-4D97-AF65-F5344CB8AC3E}">
        <p14:creationId xmlns:p14="http://schemas.microsoft.com/office/powerpoint/2010/main" val="32546390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62517" y="2240280"/>
            <a:ext cx="10846731" cy="1709928"/>
          </a:xfrm>
          <a:noFill/>
          <a:ln w="9525" algn="ctr">
            <a:noFill/>
            <a:miter lim="800000"/>
            <a:headEnd/>
            <a:tailEnd/>
          </a:ln>
        </p:spPr>
        <p:txBody>
          <a:bodyPr anchor="ctr"/>
          <a:lstStyle>
            <a:lvl1pPr marL="0" indent="0" algn="l" rtl="0" eaLnBrk="1" fontAlgn="base" hangingPunct="1">
              <a:lnSpc>
                <a:spcPct val="100000"/>
              </a:lnSpc>
              <a:spcBef>
                <a:spcPct val="0"/>
              </a:spcBef>
              <a:spcAft>
                <a:spcPct val="0"/>
              </a:spcAft>
              <a:defRPr lang="en-US" sz="3800" b="1" i="0" dirty="0" smtClean="0">
                <a:solidFill>
                  <a:schemeClr val="accent1"/>
                </a:solidFill>
                <a:latin typeface="+mj-lt"/>
                <a:ea typeface="+mj-ea"/>
                <a:cs typeface="+mj-cs"/>
              </a:defRPr>
            </a:lvl1pPr>
          </a:lstStyle>
          <a:p>
            <a:r>
              <a:rPr lang="en-US" dirty="0"/>
              <a:t>Click to edit Master title style</a:t>
            </a:r>
          </a:p>
        </p:txBody>
      </p:sp>
      <p:sp>
        <p:nvSpPr>
          <p:cNvPr id="3" name="Subtitle 2"/>
          <p:cNvSpPr>
            <a:spLocks noGrp="1"/>
          </p:cNvSpPr>
          <p:nvPr>
            <p:ph type="subTitle" idx="1"/>
          </p:nvPr>
        </p:nvSpPr>
        <p:spPr>
          <a:xfrm>
            <a:off x="662517" y="4572001"/>
            <a:ext cx="10846731" cy="1240293"/>
          </a:xfrm>
          <a:noFill/>
          <a:ln w="9525" algn="ctr">
            <a:noFill/>
            <a:miter lim="800000"/>
            <a:headEnd/>
            <a:tailEnd/>
          </a:ln>
        </p:spPr>
        <p:txBody>
          <a:bodyPr/>
          <a:lstStyle>
            <a:lvl1pPr marL="0" indent="0" algn="l" rtl="0" eaLnBrk="1" fontAlgn="base" hangingPunct="1">
              <a:lnSpc>
                <a:spcPts val="2800"/>
              </a:lnSpc>
              <a:spcBef>
                <a:spcPts val="1200"/>
              </a:spcBef>
              <a:spcAft>
                <a:spcPts val="0"/>
              </a:spcAft>
              <a:buClr>
                <a:schemeClr val="accent6"/>
              </a:buClr>
              <a:buNone/>
              <a:defRPr lang="en-US" sz="2000" b="0" baseline="0" smtClean="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1">
            <a:extLst>
              <a:ext uri="{FF2B5EF4-FFF2-40B4-BE49-F238E27FC236}">
                <a16:creationId xmlns:a16="http://schemas.microsoft.com/office/drawing/2014/main" id="{58D67FCA-9BCB-2B47-90A6-BD67C785C428}"/>
              </a:ext>
            </a:extLst>
          </p:cNvPr>
          <p:cNvSpPr/>
          <p:nvPr userDrawn="1"/>
        </p:nvSpPr>
        <p:spPr bwMode="auto">
          <a:xfrm>
            <a:off x="-1" y="1917700"/>
            <a:ext cx="11887200" cy="46038"/>
          </a:xfrm>
          <a:prstGeom prst="rect">
            <a:avLst/>
          </a:prstGeom>
          <a:gradFill>
            <a:gsLst>
              <a:gs pos="0">
                <a:schemeClr val="bg1"/>
              </a:gs>
              <a:gs pos="50000">
                <a:srgbClr val="007CC3"/>
              </a:gs>
            </a:gsLst>
            <a:lin ang="10800000" scaled="0"/>
          </a:gradFill>
          <a:ln w="19050" cap="flat" cmpd="sng" algn="ctr">
            <a:noFill/>
            <a:prstDash val="solid"/>
            <a:round/>
            <a:headEnd type="none" w="med" len="med"/>
            <a:tailEnd type="none" w="med" len="med"/>
          </a:ln>
          <a:effectLst/>
        </p:spPr>
        <p:txBody>
          <a:bodyPr wrap="none" anchor="b">
            <a:noAutofit/>
          </a:bodyPr>
          <a:lstStyle/>
          <a:p>
            <a:pPr>
              <a:spcBef>
                <a:spcPct val="50000"/>
              </a:spcBef>
              <a:defRPr/>
            </a:pPr>
            <a:endParaRPr lang="en-US" sz="1200" dirty="0">
              <a:solidFill>
                <a:srgbClr val="000000"/>
              </a:solidFill>
            </a:endParaRPr>
          </a:p>
        </p:txBody>
      </p:sp>
      <p:sp>
        <p:nvSpPr>
          <p:cNvPr id="13" name="Rectangle 12">
            <a:extLst>
              <a:ext uri="{FF2B5EF4-FFF2-40B4-BE49-F238E27FC236}">
                <a16:creationId xmlns:a16="http://schemas.microsoft.com/office/drawing/2014/main" id="{F66CF8D9-BDB6-7E4B-AD6A-5996C598A1C4}"/>
              </a:ext>
            </a:extLst>
          </p:cNvPr>
          <p:cNvSpPr/>
          <p:nvPr userDrawn="1"/>
        </p:nvSpPr>
        <p:spPr bwMode="auto">
          <a:xfrm>
            <a:off x="-1" y="4249738"/>
            <a:ext cx="11887200" cy="46037"/>
          </a:xfrm>
          <a:prstGeom prst="rect">
            <a:avLst/>
          </a:prstGeom>
          <a:gradFill>
            <a:gsLst>
              <a:gs pos="0">
                <a:schemeClr val="bg1"/>
              </a:gs>
              <a:gs pos="50000">
                <a:srgbClr val="007CC3"/>
              </a:gs>
            </a:gsLst>
            <a:lin ang="10800000" scaled="0"/>
          </a:gradFill>
          <a:ln w="19050" cap="flat" cmpd="sng" algn="ctr">
            <a:noFill/>
            <a:prstDash val="solid"/>
            <a:round/>
            <a:headEnd type="none" w="med" len="med"/>
            <a:tailEnd type="none" w="med" len="med"/>
          </a:ln>
          <a:effectLst/>
        </p:spPr>
        <p:txBody>
          <a:bodyPr wrap="none" anchor="b">
            <a:noAutofit/>
          </a:bodyPr>
          <a:lstStyle/>
          <a:p>
            <a:pPr>
              <a:spcBef>
                <a:spcPct val="50000"/>
              </a:spcBef>
              <a:defRPr/>
            </a:pPr>
            <a:endParaRPr lang="en-US" sz="1200" dirty="0">
              <a:solidFill>
                <a:srgbClr val="000000"/>
              </a:solidFill>
            </a:endParaRPr>
          </a:p>
        </p:txBody>
      </p:sp>
      <p:pic>
        <p:nvPicPr>
          <p:cNvPr id="16" name="Picture 15" descr="AmgenCardiovascularLogo.png">
            <a:extLst>
              <a:ext uri="{FF2B5EF4-FFF2-40B4-BE49-F238E27FC236}">
                <a16:creationId xmlns:a16="http://schemas.microsoft.com/office/drawing/2014/main" id="{7CFEFCE8-3A78-214D-ADD4-FDE3CFDF8EFF}"/>
              </a:ext>
            </a:extLst>
          </p:cNvPr>
          <p:cNvPicPr>
            <a:picLocks noChangeAspect="1"/>
          </p:cNvPicPr>
          <p:nvPr userDrawn="1"/>
        </p:nvPicPr>
        <p:blipFill>
          <a:blip r:embed="rId2" cstate="print"/>
          <a:stretch>
            <a:fillRect/>
          </a:stretch>
        </p:blipFill>
        <p:spPr>
          <a:xfrm>
            <a:off x="10409997" y="6138320"/>
            <a:ext cx="1551873" cy="533456"/>
          </a:xfrm>
          <a:prstGeom prst="rect">
            <a:avLst/>
          </a:prstGeom>
        </p:spPr>
      </p:pic>
    </p:spTree>
    <p:extLst>
      <p:ext uri="{BB962C8B-B14F-4D97-AF65-F5344CB8AC3E}">
        <p14:creationId xmlns:p14="http://schemas.microsoft.com/office/powerpoint/2010/main" val="244522289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Tree>
    <p:extLst>
      <p:ext uri="{BB962C8B-B14F-4D97-AF65-F5344CB8AC3E}">
        <p14:creationId xmlns:p14="http://schemas.microsoft.com/office/powerpoint/2010/main" val="303144273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Content">
    <p:spTree>
      <p:nvGrpSpPr>
        <p:cNvPr id="1" name=""/>
        <p:cNvGrpSpPr/>
        <p:nvPr/>
      </p:nvGrpSpPr>
      <p:grpSpPr>
        <a:xfrm>
          <a:off x="0" y="0"/>
          <a:ext cx="0" cy="0"/>
          <a:chOff x="0" y="0"/>
          <a:chExt cx="0" cy="0"/>
        </a:xfrm>
      </p:grpSpPr>
      <p:sp>
        <p:nvSpPr>
          <p:cNvPr id="2" name="Title 1"/>
          <p:cNvSpPr>
            <a:spLocks noGrp="1"/>
          </p:cNvSpPr>
          <p:nvPr>
            <p:ph type="title"/>
          </p:nvPr>
        </p:nvSpPr>
        <p:spPr>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1" fontAlgn="base" hangingPunct="1">
              <a:lnSpc>
                <a:spcPct val="100000"/>
              </a:lnSpc>
              <a:spcBef>
                <a:spcPct val="0"/>
              </a:spcBef>
              <a:spcAft>
                <a:spcPct val="0"/>
              </a:spcAft>
              <a:defRPr lang="en-US" sz="3200" b="1" smtClean="0">
                <a:solidFill>
                  <a:schemeClr val="tx1"/>
                </a:solidFill>
                <a:latin typeface="+mj-lt"/>
                <a:ea typeface="+mj-ea"/>
                <a:cs typeface="+mj-cs"/>
              </a:defRPr>
            </a:lvl1pPr>
          </a:lstStyle>
          <a:p>
            <a:r>
              <a:rPr lang="en-US"/>
              <a:t>Click to edit Master title style</a:t>
            </a:r>
            <a:endParaRPr lang="en-US" dirty="0"/>
          </a:p>
        </p:txBody>
      </p:sp>
      <p:sp>
        <p:nvSpPr>
          <p:cNvPr id="3" name="Content Placeholder 2"/>
          <p:cNvSpPr>
            <a:spLocks noGrp="1"/>
          </p:cNvSpPr>
          <p:nvPr>
            <p:ph idx="1"/>
          </p:nvPr>
        </p:nvSpPr>
        <p:spPr>
          <a:xfrm>
            <a:off x="682752" y="1280160"/>
            <a:ext cx="10826496" cy="43792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3784007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62518" y="114300"/>
            <a:ext cx="11275481" cy="968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0" rIns="0" bIns="0" numCol="1" anchor="b"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673029" y="1382713"/>
            <a:ext cx="10845800" cy="17209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0" rIns="0" bIns="0" numCol="1" anchor="t" anchorCtr="0" compatLnSpc="1">
            <a:prstTxWarp prst="textNoShape">
              <a:avLst/>
            </a:prstTxWarp>
            <a:noAutofit/>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1" name="Rectangle 10">
            <a:extLst>
              <a:ext uri="{FF2B5EF4-FFF2-40B4-BE49-F238E27FC236}">
                <a16:creationId xmlns:a16="http://schemas.microsoft.com/office/drawing/2014/main" id="{02FCC6C1-EFEE-3545-8E07-4DCF66801B5D}"/>
              </a:ext>
            </a:extLst>
          </p:cNvPr>
          <p:cNvSpPr>
            <a:spLocks noGrp="1" noChangeArrowheads="1"/>
          </p:cNvSpPr>
          <p:nvPr userDrawn="1"/>
        </p:nvSpPr>
        <p:spPr bwMode="gray">
          <a:xfrm>
            <a:off x="9571630" y="5828855"/>
            <a:ext cx="2540000" cy="365125"/>
          </a:xfrm>
          <a:prstGeom prst="rect">
            <a:avLst/>
          </a:prstGeom>
          <a:noFill/>
          <a:ln w="9525" algn="ctr">
            <a:noFill/>
            <a:miter lim="800000"/>
            <a:headEnd/>
            <a:tailEnd/>
          </a:ln>
          <a:effectLst/>
        </p:spPr>
        <p:txBody>
          <a:bodyPr anchor="b"/>
          <a:lstStyle>
            <a:defPPr>
              <a:defRPr lang="en-US"/>
            </a:defPPr>
            <a:lvl1pPr algn="ctr" rtl="0" fontAlgn="base">
              <a:spcBef>
                <a:spcPct val="0"/>
              </a:spcBef>
              <a:spcAft>
                <a:spcPct val="0"/>
              </a:spcAft>
              <a:defRPr sz="2400" b="1" kern="1200">
                <a:solidFill>
                  <a:schemeClr val="tx1"/>
                </a:solidFill>
                <a:latin typeface="Arial" charset="0"/>
                <a:ea typeface="+mn-ea"/>
                <a:cs typeface="+mn-cs"/>
              </a:defRPr>
            </a:lvl1pPr>
            <a:lvl2pPr marL="457200" algn="ctr" rtl="0" fontAlgn="base">
              <a:spcBef>
                <a:spcPct val="0"/>
              </a:spcBef>
              <a:spcAft>
                <a:spcPct val="0"/>
              </a:spcAft>
              <a:defRPr sz="2400" b="1" kern="1200">
                <a:solidFill>
                  <a:schemeClr val="tx1"/>
                </a:solidFill>
                <a:latin typeface="Arial" charset="0"/>
                <a:ea typeface="+mn-ea"/>
                <a:cs typeface="+mn-cs"/>
              </a:defRPr>
            </a:lvl2pPr>
            <a:lvl3pPr marL="914400" algn="ctr" rtl="0" fontAlgn="base">
              <a:spcBef>
                <a:spcPct val="0"/>
              </a:spcBef>
              <a:spcAft>
                <a:spcPct val="0"/>
              </a:spcAft>
              <a:defRPr sz="2400" b="1" kern="1200">
                <a:solidFill>
                  <a:schemeClr val="tx1"/>
                </a:solidFill>
                <a:latin typeface="Arial" charset="0"/>
                <a:ea typeface="+mn-ea"/>
                <a:cs typeface="+mn-cs"/>
              </a:defRPr>
            </a:lvl3pPr>
            <a:lvl4pPr marL="1371600" algn="ctr" rtl="0" fontAlgn="base">
              <a:spcBef>
                <a:spcPct val="0"/>
              </a:spcBef>
              <a:spcAft>
                <a:spcPct val="0"/>
              </a:spcAft>
              <a:defRPr sz="2400" b="1" kern="1200">
                <a:solidFill>
                  <a:schemeClr val="tx1"/>
                </a:solidFill>
                <a:latin typeface="Arial" charset="0"/>
                <a:ea typeface="+mn-ea"/>
                <a:cs typeface="+mn-cs"/>
              </a:defRPr>
            </a:lvl4pPr>
            <a:lvl5pPr marL="1828800" algn="ctr"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a:lstStyle>
          <a:p>
            <a:pPr algn="r">
              <a:defRPr/>
            </a:pPr>
            <a:fld id="{5909AF01-7EFE-4A29-B021-8BA707099C41}" type="slidenum">
              <a:rPr lang="en-US" sz="1000" b="0">
                <a:solidFill>
                  <a:schemeClr val="tx2"/>
                </a:solidFill>
              </a:rPr>
              <a:pPr algn="r">
                <a:defRPr/>
              </a:pPr>
              <a:t>‹#›</a:t>
            </a:fld>
            <a:endParaRPr lang="en-US" sz="1000" b="0" dirty="0">
              <a:solidFill>
                <a:schemeClr val="tx2"/>
              </a:solidFill>
            </a:endParaRPr>
          </a:p>
        </p:txBody>
      </p:sp>
      <p:pic>
        <p:nvPicPr>
          <p:cNvPr id="12" name="Picture 11" descr="AmgenCardiovascularLogo.png">
            <a:extLst>
              <a:ext uri="{FF2B5EF4-FFF2-40B4-BE49-F238E27FC236}">
                <a16:creationId xmlns:a16="http://schemas.microsoft.com/office/drawing/2014/main" id="{73231E2F-21EB-DB4C-A41C-015F9BEDBBA9}"/>
              </a:ext>
            </a:extLst>
          </p:cNvPr>
          <p:cNvPicPr>
            <a:picLocks noChangeAspect="1"/>
          </p:cNvPicPr>
          <p:nvPr userDrawn="1"/>
        </p:nvPicPr>
        <p:blipFill>
          <a:blip r:embed="rId5" cstate="print"/>
          <a:stretch>
            <a:fillRect/>
          </a:stretch>
        </p:blipFill>
        <p:spPr>
          <a:xfrm>
            <a:off x="10534356" y="6239504"/>
            <a:ext cx="1551873" cy="533456"/>
          </a:xfrm>
          <a:prstGeom prst="rect">
            <a:avLst/>
          </a:prstGeom>
        </p:spPr>
      </p:pic>
      <p:sp>
        <p:nvSpPr>
          <p:cNvPr id="8" name="Rectangle 7">
            <a:extLst>
              <a:ext uri="{FF2B5EF4-FFF2-40B4-BE49-F238E27FC236}">
                <a16:creationId xmlns:a16="http://schemas.microsoft.com/office/drawing/2014/main" id="{38536072-D388-F64C-AAC2-719BA7BF4598}"/>
              </a:ext>
            </a:extLst>
          </p:cNvPr>
          <p:cNvSpPr/>
          <p:nvPr userDrawn="1"/>
        </p:nvSpPr>
        <p:spPr bwMode="auto">
          <a:xfrm>
            <a:off x="-1" y="1141413"/>
            <a:ext cx="11795760" cy="46037"/>
          </a:xfrm>
          <a:prstGeom prst="rect">
            <a:avLst/>
          </a:prstGeom>
          <a:gradFill>
            <a:gsLst>
              <a:gs pos="0">
                <a:schemeClr val="bg1"/>
              </a:gs>
              <a:gs pos="50000">
                <a:srgbClr val="007CC3"/>
              </a:gs>
            </a:gsLst>
            <a:lin ang="10800000" scaled="0"/>
          </a:gradFill>
          <a:ln w="19050" cap="flat" cmpd="sng" algn="ctr">
            <a:noFill/>
            <a:prstDash val="solid"/>
            <a:round/>
            <a:headEnd type="none" w="med" len="med"/>
            <a:tailEnd type="none" w="med" len="med"/>
          </a:ln>
          <a:effectLst/>
        </p:spPr>
        <p:txBody>
          <a:bodyPr anchor="b">
            <a:spAutoFit/>
          </a:bodyPr>
          <a:lstStyle/>
          <a:p>
            <a:pPr>
              <a:spcBef>
                <a:spcPct val="50000"/>
              </a:spcBef>
              <a:defRPr/>
            </a:pPr>
            <a:endParaRPr lang="en-US" sz="1200" dirty="0">
              <a:solidFill>
                <a:srgbClr val="000000"/>
              </a:solidFill>
            </a:endParaRPr>
          </a:p>
        </p:txBody>
      </p:sp>
    </p:spTree>
    <p:extLst>
      <p:ext uri="{BB962C8B-B14F-4D97-AF65-F5344CB8AC3E}">
        <p14:creationId xmlns:p14="http://schemas.microsoft.com/office/powerpoint/2010/main" val="2867970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ransition>
    <p:fade/>
  </p:transition>
  <p:hf hdr="0" ftr="0" dt="0"/>
  <p:txStyles>
    <p:titleStyle>
      <a:lvl1pPr algn="l" rtl="0" eaLnBrk="0" fontAlgn="base" hangingPunct="0">
        <a:lnSpc>
          <a:spcPct val="100000"/>
        </a:lnSpc>
        <a:spcBef>
          <a:spcPct val="0"/>
        </a:spcBef>
        <a:spcAft>
          <a:spcPct val="0"/>
        </a:spcAft>
        <a:defRPr lang="en-US" sz="3200" b="1" kern="1200">
          <a:solidFill>
            <a:schemeClr val="tx1"/>
          </a:solidFill>
          <a:latin typeface="+mj-lt"/>
          <a:ea typeface="+mj-ea"/>
          <a:cs typeface="+mj-cs"/>
        </a:defRPr>
      </a:lvl1pPr>
      <a:lvl2pPr algn="ctr" rtl="0" eaLnBrk="0" fontAlgn="base" hangingPunct="0">
        <a:spcBef>
          <a:spcPct val="0"/>
        </a:spcBef>
        <a:spcAft>
          <a:spcPct val="0"/>
        </a:spcAft>
        <a:defRPr sz="3200" b="1">
          <a:solidFill>
            <a:schemeClr val="tx1"/>
          </a:solidFill>
          <a:latin typeface="Arial" pitchFamily="34" charset="0"/>
        </a:defRPr>
      </a:lvl2pPr>
      <a:lvl3pPr algn="ctr" rtl="0" eaLnBrk="0" fontAlgn="base" hangingPunct="0">
        <a:spcBef>
          <a:spcPct val="0"/>
        </a:spcBef>
        <a:spcAft>
          <a:spcPct val="0"/>
        </a:spcAft>
        <a:defRPr sz="3200" b="1">
          <a:solidFill>
            <a:schemeClr val="tx1"/>
          </a:solidFill>
          <a:latin typeface="Arial" pitchFamily="34" charset="0"/>
        </a:defRPr>
      </a:lvl3pPr>
      <a:lvl4pPr algn="ctr" rtl="0" eaLnBrk="0" fontAlgn="base" hangingPunct="0">
        <a:spcBef>
          <a:spcPct val="0"/>
        </a:spcBef>
        <a:spcAft>
          <a:spcPct val="0"/>
        </a:spcAft>
        <a:defRPr sz="3200" b="1">
          <a:solidFill>
            <a:schemeClr val="tx1"/>
          </a:solidFill>
          <a:latin typeface="Arial" pitchFamily="34" charset="0"/>
        </a:defRPr>
      </a:lvl4pPr>
      <a:lvl5pPr algn="ctr" rtl="0" eaLnBrk="0" fontAlgn="base" hangingPunct="0">
        <a:spcBef>
          <a:spcPct val="0"/>
        </a:spcBef>
        <a:spcAft>
          <a:spcPct val="0"/>
        </a:spcAft>
        <a:defRPr sz="3200" b="1">
          <a:solidFill>
            <a:schemeClr val="tx1"/>
          </a:solidFill>
          <a:latin typeface="Arial" pitchFamily="34" charset="0"/>
        </a:defRPr>
      </a:lvl5pPr>
      <a:lvl6pPr marL="457200" algn="ctr" rtl="0" fontAlgn="base">
        <a:spcBef>
          <a:spcPct val="0"/>
        </a:spcBef>
        <a:spcAft>
          <a:spcPct val="0"/>
        </a:spcAft>
        <a:defRPr sz="3200" b="1">
          <a:solidFill>
            <a:schemeClr val="tx1"/>
          </a:solidFill>
          <a:latin typeface="Arial" pitchFamily="34" charset="0"/>
        </a:defRPr>
      </a:lvl6pPr>
      <a:lvl7pPr marL="914400" algn="ctr" rtl="0" fontAlgn="base">
        <a:spcBef>
          <a:spcPct val="0"/>
        </a:spcBef>
        <a:spcAft>
          <a:spcPct val="0"/>
        </a:spcAft>
        <a:defRPr sz="3200" b="1">
          <a:solidFill>
            <a:schemeClr val="tx1"/>
          </a:solidFill>
          <a:latin typeface="Arial" pitchFamily="34" charset="0"/>
        </a:defRPr>
      </a:lvl7pPr>
      <a:lvl8pPr marL="1371600" algn="ctr" rtl="0" fontAlgn="base">
        <a:spcBef>
          <a:spcPct val="0"/>
        </a:spcBef>
        <a:spcAft>
          <a:spcPct val="0"/>
        </a:spcAft>
        <a:defRPr sz="3200" b="1">
          <a:solidFill>
            <a:schemeClr val="tx1"/>
          </a:solidFill>
          <a:latin typeface="Arial" pitchFamily="34" charset="0"/>
        </a:defRPr>
      </a:lvl8pPr>
      <a:lvl9pPr marL="1828800" algn="ctr" rtl="0" fontAlgn="base">
        <a:spcBef>
          <a:spcPct val="0"/>
        </a:spcBef>
        <a:spcAft>
          <a:spcPct val="0"/>
        </a:spcAft>
        <a:defRPr sz="3200" b="1">
          <a:solidFill>
            <a:schemeClr val="tx1"/>
          </a:solidFill>
          <a:latin typeface="Arial" pitchFamily="34" charset="0"/>
        </a:defRPr>
      </a:lvl9pPr>
    </p:titleStyle>
    <p:bodyStyle>
      <a:lvl1pPr marL="228600" indent="-228600" algn="l" rtl="0" eaLnBrk="0" fontAlgn="base" hangingPunct="0">
        <a:lnSpc>
          <a:spcPct val="100000"/>
        </a:lnSpc>
        <a:spcBef>
          <a:spcPts val="0"/>
        </a:spcBef>
        <a:spcAft>
          <a:spcPts val="600"/>
        </a:spcAft>
        <a:buClr>
          <a:schemeClr val="accent1"/>
        </a:buClr>
        <a:buFont typeface="Arial" charset="0"/>
        <a:buChar char="•"/>
        <a:tabLst/>
        <a:defRPr lang="en-US" sz="2400" kern="1200">
          <a:solidFill>
            <a:schemeClr val="tx1"/>
          </a:solidFill>
          <a:latin typeface="+mn-lt"/>
          <a:ea typeface="+mn-ea"/>
          <a:cs typeface="+mn-cs"/>
        </a:defRPr>
      </a:lvl1pPr>
      <a:lvl2pPr marL="547688" indent="-319088" algn="l" rtl="0" eaLnBrk="0" fontAlgn="base" hangingPunct="0">
        <a:lnSpc>
          <a:spcPct val="100000"/>
        </a:lnSpc>
        <a:spcBef>
          <a:spcPts val="0"/>
        </a:spcBef>
        <a:spcAft>
          <a:spcPts val="600"/>
        </a:spcAft>
        <a:buClr>
          <a:schemeClr val="accent1"/>
        </a:buClr>
        <a:buFont typeface="Arial" charset="0"/>
        <a:buChar char="–"/>
        <a:tabLst/>
        <a:defRPr lang="en-US" sz="2200" kern="1200">
          <a:solidFill>
            <a:schemeClr val="tx1"/>
          </a:solidFill>
          <a:latin typeface="+mn-lt"/>
          <a:ea typeface="+mn-ea"/>
          <a:cs typeface="+mn-cs"/>
        </a:defRPr>
      </a:lvl2pPr>
      <a:lvl3pPr marL="801688" indent="-228600" algn="l" rtl="0" eaLnBrk="0" fontAlgn="base" hangingPunct="0">
        <a:lnSpc>
          <a:spcPct val="100000"/>
        </a:lnSpc>
        <a:spcBef>
          <a:spcPts val="0"/>
        </a:spcBef>
        <a:spcAft>
          <a:spcPts val="600"/>
        </a:spcAft>
        <a:buClr>
          <a:schemeClr val="accent1"/>
        </a:buClr>
        <a:buFont typeface="Arial" charset="0"/>
        <a:buChar char="•"/>
        <a:tabLst/>
        <a:defRPr lang="en-US" sz="2000" kern="1200">
          <a:solidFill>
            <a:schemeClr val="tx1"/>
          </a:solidFill>
          <a:latin typeface="+mn-lt"/>
          <a:ea typeface="+mn-ea"/>
          <a:cs typeface="+mn-cs"/>
        </a:defRPr>
      </a:lvl3pPr>
      <a:lvl4pPr marL="917575" indent="-230188" algn="l" rtl="0" eaLnBrk="0" fontAlgn="base" hangingPunct="0">
        <a:lnSpc>
          <a:spcPct val="100000"/>
        </a:lnSpc>
        <a:spcBef>
          <a:spcPts val="0"/>
        </a:spcBef>
        <a:spcAft>
          <a:spcPts val="600"/>
        </a:spcAft>
        <a:buClr>
          <a:schemeClr val="accent1"/>
        </a:buClr>
        <a:buFont typeface="Arial" charset="0"/>
        <a:buChar char="–"/>
        <a:tabLst/>
        <a:defRPr lang="en-US" kern="1200">
          <a:solidFill>
            <a:schemeClr val="tx1"/>
          </a:solidFill>
          <a:latin typeface="+mn-lt"/>
          <a:ea typeface="+mn-ea"/>
          <a:cs typeface="+mn-cs"/>
        </a:defRPr>
      </a:lvl4pPr>
      <a:lvl5pPr marL="1146175" indent="-228600" algn="l" rtl="0" eaLnBrk="0" fontAlgn="base" hangingPunct="0">
        <a:lnSpc>
          <a:spcPct val="100000"/>
        </a:lnSpc>
        <a:spcBef>
          <a:spcPts val="0"/>
        </a:spcBef>
        <a:spcAft>
          <a:spcPts val="600"/>
        </a:spcAft>
        <a:buClr>
          <a:schemeClr val="accent1"/>
        </a:buClr>
        <a:buFont typeface="Arial" charset="0"/>
        <a:buChar char="•"/>
        <a:tabLst/>
        <a:defRPr lang="en-US" sz="16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
          <p15:clr>
            <a:srgbClr val="F26B43"/>
          </p15:clr>
        </p15:guide>
        <p15:guide id="2" pos="7520">
          <p15:clr>
            <a:srgbClr val="F26B43"/>
          </p15:clr>
        </p15:guide>
        <p15:guide id="3" orient="horz" pos="4224">
          <p15:clr>
            <a:srgbClr val="F26B43"/>
          </p15:clr>
        </p15:guide>
        <p15:guide id="4" orient="horz" pos="864">
          <p15:clr>
            <a:srgbClr val="F26B43"/>
          </p15:clr>
        </p15:guide>
        <p15:guide id="5" pos="9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2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6E8B7A-BE55-4EAF-A780-082F7F76F88C}"/>
              </a:ext>
            </a:extLst>
          </p:cNvPr>
          <p:cNvSpPr>
            <a:spLocks noGrp="1"/>
          </p:cNvSpPr>
          <p:nvPr>
            <p:ph type="ctrTitle"/>
          </p:nvPr>
        </p:nvSpPr>
        <p:spPr/>
        <p:txBody>
          <a:bodyPr/>
          <a:lstStyle/>
          <a:p>
            <a:r>
              <a:rPr lang="en-IN" sz="3300" dirty="0"/>
              <a:t>EU-Wi</a:t>
            </a:r>
            <a:r>
              <a:rPr lang="en-IN" sz="3300" u="sng" dirty="0"/>
              <a:t>d</a:t>
            </a:r>
            <a:r>
              <a:rPr lang="en-IN" sz="3300" dirty="0"/>
              <a:t>e Cross-Section</a:t>
            </a:r>
            <a:r>
              <a:rPr lang="en-IN" sz="3300" u="sng" dirty="0"/>
              <a:t>a</a:t>
            </a:r>
            <a:r>
              <a:rPr lang="en-IN" sz="3300" dirty="0"/>
              <a:t>l Obser</a:t>
            </a:r>
            <a:r>
              <a:rPr lang="en-IN" sz="3300" u="sng" dirty="0"/>
              <a:t>v</a:t>
            </a:r>
            <a:r>
              <a:rPr lang="en-IN" sz="3300" dirty="0"/>
              <a:t>at</a:t>
            </a:r>
            <a:r>
              <a:rPr lang="en-IN" sz="3300" u="sng" dirty="0"/>
              <a:t>i</a:t>
            </a:r>
            <a:r>
              <a:rPr lang="en-IN" sz="3300" dirty="0"/>
              <a:t>o</a:t>
            </a:r>
            <a:r>
              <a:rPr lang="en-IN" sz="3300" u="sng" dirty="0"/>
              <a:t>n</a:t>
            </a:r>
            <a:r>
              <a:rPr lang="en-IN" sz="3300" dirty="0"/>
              <a:t>al Study of Lipid-Modifying Therapy Use in Se</a:t>
            </a:r>
            <a:r>
              <a:rPr lang="en-IN" sz="3300" u="sng" dirty="0"/>
              <a:t>c</a:t>
            </a:r>
            <a:r>
              <a:rPr lang="en-IN" sz="3300" dirty="0"/>
              <a:t>ondary and Pr</a:t>
            </a:r>
            <a:r>
              <a:rPr lang="en-IN" sz="3300" u="sng" dirty="0"/>
              <a:t>i</a:t>
            </a:r>
            <a:r>
              <a:rPr lang="en-IN" sz="3300" dirty="0"/>
              <a:t>mary Care – the DA VINCI Study </a:t>
            </a:r>
            <a:endParaRPr lang="en-US" sz="3300" dirty="0"/>
          </a:p>
        </p:txBody>
      </p:sp>
      <p:sp>
        <p:nvSpPr>
          <p:cNvPr id="4" name="Subtitle 3">
            <a:extLst>
              <a:ext uri="{FF2B5EF4-FFF2-40B4-BE49-F238E27FC236}">
                <a16:creationId xmlns:a16="http://schemas.microsoft.com/office/drawing/2014/main" id="{D0C738C0-FC70-4FA0-8328-C0AE6F0984C2}"/>
              </a:ext>
            </a:extLst>
          </p:cNvPr>
          <p:cNvSpPr>
            <a:spLocks noGrp="1"/>
          </p:cNvSpPr>
          <p:nvPr>
            <p:ph type="subTitle" idx="1"/>
          </p:nvPr>
        </p:nvSpPr>
        <p:spPr>
          <a:xfrm>
            <a:off x="662517" y="4415923"/>
            <a:ext cx="10846731" cy="1240293"/>
          </a:xfrm>
        </p:spPr>
        <p:txBody>
          <a:bodyPr/>
          <a:lstStyle/>
          <a:p>
            <a:pPr>
              <a:lnSpc>
                <a:spcPct val="100000"/>
              </a:lnSpc>
            </a:pPr>
            <a:r>
              <a:rPr lang="en-GB" sz="1400" b="1" dirty="0" err="1">
                <a:cs typeface="Calibri" panose="020F0502020204030204" pitchFamily="34" charset="0"/>
              </a:rPr>
              <a:t>Kausik</a:t>
            </a:r>
            <a:r>
              <a:rPr lang="en-GB" sz="1400" b="1" dirty="0">
                <a:cs typeface="Calibri" panose="020F0502020204030204" pitchFamily="34" charset="0"/>
              </a:rPr>
              <a:t> K Ray</a:t>
            </a:r>
            <a:r>
              <a:rPr lang="en-GB" sz="1400" b="1" baseline="30000" dirty="0">
                <a:cs typeface="Calibri" panose="020F0502020204030204" pitchFamily="34" charset="0"/>
              </a:rPr>
              <a:t>1</a:t>
            </a:r>
            <a:r>
              <a:rPr lang="en-GB" sz="1400" b="1" dirty="0">
                <a:cs typeface="Calibri" panose="020F0502020204030204" pitchFamily="34" charset="0"/>
              </a:rPr>
              <a:t>, Bart Molemans</a:t>
            </a:r>
            <a:r>
              <a:rPr lang="en-GB" sz="1400" b="1" baseline="30000" dirty="0">
                <a:cs typeface="Calibri" panose="020F0502020204030204" pitchFamily="34" charset="0"/>
              </a:rPr>
              <a:t>2</a:t>
            </a:r>
            <a:r>
              <a:rPr lang="en-GB" sz="1400" b="1" dirty="0">
                <a:cs typeface="Calibri" panose="020F0502020204030204" pitchFamily="34" charset="0"/>
              </a:rPr>
              <a:t>, W Marieke Schoonen</a:t>
            </a:r>
            <a:r>
              <a:rPr lang="en-GB" sz="1400" b="1" baseline="30000" dirty="0">
                <a:cs typeface="Calibri" panose="020F0502020204030204" pitchFamily="34" charset="0"/>
              </a:rPr>
              <a:t>3</a:t>
            </a:r>
            <a:r>
              <a:rPr lang="en-GB" sz="1400" b="1" dirty="0">
                <a:cs typeface="Calibri" panose="020F0502020204030204" pitchFamily="34" charset="0"/>
              </a:rPr>
              <a:t>, </a:t>
            </a:r>
            <a:r>
              <a:rPr lang="en-GB" sz="1400" b="1" dirty="0" err="1">
                <a:cs typeface="Calibri" panose="020F0502020204030204" pitchFamily="34" charset="0"/>
              </a:rPr>
              <a:t>Periklis</a:t>
            </a:r>
            <a:r>
              <a:rPr lang="en-GB" sz="1400" b="1" dirty="0">
                <a:cs typeface="Calibri" panose="020F0502020204030204" pitchFamily="34" charset="0"/>
              </a:rPr>
              <a:t> Giovas</a:t>
            </a:r>
            <a:r>
              <a:rPr lang="en-GB" sz="1400" b="1" baseline="30000" dirty="0">
                <a:cs typeface="Calibri" panose="020F0502020204030204" pitchFamily="34" charset="0"/>
              </a:rPr>
              <a:t>4</a:t>
            </a:r>
            <a:r>
              <a:rPr lang="en-GB" sz="1400" b="1" dirty="0">
                <a:cs typeface="Calibri" panose="020F0502020204030204" pitchFamily="34" charset="0"/>
              </a:rPr>
              <a:t>, Sarah Bray</a:t>
            </a:r>
            <a:r>
              <a:rPr lang="en-GB" sz="1400" b="1" baseline="30000" dirty="0">
                <a:cs typeface="Calibri" panose="020F0502020204030204" pitchFamily="34" charset="0"/>
              </a:rPr>
              <a:t>5</a:t>
            </a:r>
            <a:r>
              <a:rPr lang="en-GB" sz="1400" b="1" dirty="0">
                <a:cs typeface="Calibri" panose="020F0502020204030204" pitchFamily="34" charset="0"/>
              </a:rPr>
              <a:t>, Gaia Kiru</a:t>
            </a:r>
            <a:r>
              <a:rPr lang="en-GB" sz="1400" b="1" baseline="30000" dirty="0">
                <a:cs typeface="Calibri" panose="020F0502020204030204" pitchFamily="34" charset="0"/>
              </a:rPr>
              <a:t>6</a:t>
            </a:r>
            <a:r>
              <a:rPr lang="en-GB" sz="1400" b="1" dirty="0">
                <a:cs typeface="Calibri" panose="020F0502020204030204" pitchFamily="34" charset="0"/>
              </a:rPr>
              <a:t>, Jennifer Murphy</a:t>
            </a:r>
            <a:r>
              <a:rPr lang="en-GB" sz="1400" b="1" baseline="30000" dirty="0">
                <a:cs typeface="Calibri" panose="020F0502020204030204" pitchFamily="34" charset="0"/>
              </a:rPr>
              <a:t>6</a:t>
            </a:r>
            <a:r>
              <a:rPr lang="en-GB" sz="1400" b="1" dirty="0">
                <a:cs typeface="Calibri" panose="020F0502020204030204" pitchFamily="34" charset="0"/>
              </a:rPr>
              <a:t>, Maciej Banach</a:t>
            </a:r>
            <a:r>
              <a:rPr lang="en-GB" sz="1400" b="1" baseline="30000" dirty="0">
                <a:cs typeface="Calibri" panose="020F0502020204030204" pitchFamily="34" charset="0"/>
              </a:rPr>
              <a:t>7,8,9</a:t>
            </a:r>
            <a:r>
              <a:rPr lang="en-GB" sz="1400" b="1" dirty="0">
                <a:cs typeface="Calibri" panose="020F0502020204030204" pitchFamily="34" charset="0"/>
              </a:rPr>
              <a:t>, Stefano De Servi</a:t>
            </a:r>
            <a:r>
              <a:rPr lang="en-GB" sz="1400" b="1" baseline="30000" dirty="0">
                <a:cs typeface="Calibri" panose="020F0502020204030204" pitchFamily="34" charset="0"/>
              </a:rPr>
              <a:t>10</a:t>
            </a:r>
            <a:r>
              <a:rPr lang="en-GB" sz="1400" b="1" dirty="0">
                <a:cs typeface="Calibri" panose="020F0502020204030204" pitchFamily="34" charset="0"/>
              </a:rPr>
              <a:t>, Dan Gaita</a:t>
            </a:r>
            <a:r>
              <a:rPr lang="en-GB" sz="1400" b="1" baseline="30000" dirty="0">
                <a:cs typeface="Calibri" panose="020F0502020204030204" pitchFamily="34" charset="0"/>
              </a:rPr>
              <a:t>11</a:t>
            </a:r>
            <a:r>
              <a:rPr lang="en-GB" sz="1400" b="1" dirty="0">
                <a:cs typeface="Calibri" panose="020F0502020204030204" pitchFamily="34" charset="0"/>
              </a:rPr>
              <a:t>, </a:t>
            </a:r>
            <a:r>
              <a:rPr lang="en-GB" sz="1400" b="1" dirty="0" err="1">
                <a:cs typeface="Calibri" panose="020F0502020204030204" pitchFamily="34" charset="0"/>
              </a:rPr>
              <a:t>Ioanna</a:t>
            </a:r>
            <a:r>
              <a:rPr lang="en-GB" sz="1400" b="1" dirty="0">
                <a:cs typeface="Calibri" panose="020F0502020204030204" pitchFamily="34" charset="0"/>
              </a:rPr>
              <a:t> Gouni-Berthold</a:t>
            </a:r>
            <a:r>
              <a:rPr lang="en-GB" sz="1400" b="1" baseline="30000" dirty="0">
                <a:cs typeface="Calibri" panose="020F0502020204030204" pitchFamily="34" charset="0"/>
              </a:rPr>
              <a:t>12</a:t>
            </a:r>
            <a:r>
              <a:rPr lang="en-GB" sz="1400" b="1" dirty="0">
                <a:cs typeface="Calibri" panose="020F0502020204030204" pitchFamily="34" charset="0"/>
              </a:rPr>
              <a:t>, G </a:t>
            </a:r>
            <a:r>
              <a:rPr lang="en-GB" sz="1400" b="1" dirty="0" err="1">
                <a:cs typeface="Calibri" panose="020F0502020204030204" pitchFamily="34" charset="0"/>
              </a:rPr>
              <a:t>Kees</a:t>
            </a:r>
            <a:r>
              <a:rPr lang="en-GB" sz="1400" b="1" dirty="0">
                <a:cs typeface="Calibri" panose="020F0502020204030204" pitchFamily="34" charset="0"/>
              </a:rPr>
              <a:t> Hovingh</a:t>
            </a:r>
            <a:r>
              <a:rPr lang="en-GB" sz="1400" b="1" baseline="30000" dirty="0">
                <a:cs typeface="Calibri" panose="020F0502020204030204" pitchFamily="34" charset="0"/>
              </a:rPr>
              <a:t>13</a:t>
            </a:r>
            <a:r>
              <a:rPr lang="en-GB" sz="1400" b="1" dirty="0">
                <a:cs typeface="Calibri" panose="020F0502020204030204" pitchFamily="34" charset="0"/>
              </a:rPr>
              <a:t>, Jacek J Jozwiak</a:t>
            </a:r>
            <a:r>
              <a:rPr lang="en-GB" sz="1400" b="1" baseline="30000" dirty="0">
                <a:cs typeface="Calibri" panose="020F0502020204030204" pitchFamily="34" charset="0"/>
              </a:rPr>
              <a:t>14</a:t>
            </a:r>
            <a:r>
              <a:rPr lang="en-GB" sz="1400" b="1" dirty="0">
                <a:cs typeface="Calibri" panose="020F0502020204030204" pitchFamily="34" charset="0"/>
              </a:rPr>
              <a:t>, J </a:t>
            </a:r>
            <a:r>
              <a:rPr lang="en-GB" sz="1400" b="1" dirty="0" err="1">
                <a:cs typeface="Calibri" panose="020F0502020204030204" pitchFamily="34" charset="0"/>
              </a:rPr>
              <a:t>Wouter</a:t>
            </a:r>
            <a:r>
              <a:rPr lang="en-GB" sz="1400" b="1" dirty="0">
                <a:cs typeface="Calibri" panose="020F0502020204030204" pitchFamily="34" charset="0"/>
              </a:rPr>
              <a:t> Jukema</a:t>
            </a:r>
            <a:r>
              <a:rPr lang="en-GB" sz="1400" b="1" baseline="30000" dirty="0">
                <a:cs typeface="Calibri" panose="020F0502020204030204" pitchFamily="34" charset="0"/>
              </a:rPr>
              <a:t>15</a:t>
            </a:r>
            <a:r>
              <a:rPr lang="en-GB" sz="1400" b="1" dirty="0">
                <a:cs typeface="Calibri" panose="020F0502020204030204" pitchFamily="34" charset="0"/>
              </a:rPr>
              <a:t>, Robert Gabor Kiss</a:t>
            </a:r>
            <a:r>
              <a:rPr lang="en-GB" sz="1400" b="1" baseline="30000" dirty="0">
                <a:cs typeface="Calibri" panose="020F0502020204030204" pitchFamily="34" charset="0"/>
              </a:rPr>
              <a:t>16</a:t>
            </a:r>
            <a:r>
              <a:rPr lang="en-GB" sz="1400" b="1" dirty="0">
                <a:cs typeface="Calibri" panose="020F0502020204030204" pitchFamily="34" charset="0"/>
              </a:rPr>
              <a:t>, Serge Kownator</a:t>
            </a:r>
            <a:r>
              <a:rPr lang="en-GB" sz="1400" b="1" baseline="30000" dirty="0">
                <a:cs typeface="Calibri" panose="020F0502020204030204" pitchFamily="34" charset="0"/>
              </a:rPr>
              <a:t>17</a:t>
            </a:r>
            <a:r>
              <a:rPr lang="en-GB" sz="1400" b="1" dirty="0">
                <a:cs typeface="Calibri" panose="020F0502020204030204" pitchFamily="34" charset="0"/>
              </a:rPr>
              <a:t>, </a:t>
            </a:r>
            <a:r>
              <a:rPr lang="en-GB" sz="1400" b="1" dirty="0" err="1">
                <a:cs typeface="Calibri" panose="020F0502020204030204" pitchFamily="34" charset="0"/>
              </a:rPr>
              <a:t>Helle</a:t>
            </a:r>
            <a:r>
              <a:rPr lang="en-GB" sz="1400" b="1" dirty="0">
                <a:cs typeface="Calibri" panose="020F0502020204030204" pitchFamily="34" charset="0"/>
              </a:rPr>
              <a:t> K Iversen</a:t>
            </a:r>
            <a:r>
              <a:rPr lang="en-GB" sz="1400" b="1" baseline="30000" dirty="0">
                <a:cs typeface="Calibri" panose="020F0502020204030204" pitchFamily="34" charset="0"/>
              </a:rPr>
              <a:t>18,19</a:t>
            </a:r>
            <a:r>
              <a:rPr lang="en-GB" sz="1400" b="1" dirty="0">
                <a:cs typeface="Calibri" panose="020F0502020204030204" pitchFamily="34" charset="0"/>
              </a:rPr>
              <a:t>, Vincent Maher</a:t>
            </a:r>
            <a:r>
              <a:rPr lang="en-GB" sz="1400" b="1" baseline="30000" dirty="0">
                <a:cs typeface="Calibri" panose="020F0502020204030204" pitchFamily="34" charset="0"/>
              </a:rPr>
              <a:t>20</a:t>
            </a:r>
            <a:r>
              <a:rPr lang="en-GB" sz="1400" b="1" dirty="0">
                <a:cs typeface="Calibri" panose="020F0502020204030204" pitchFamily="34" charset="0"/>
              </a:rPr>
              <a:t>, Luis Masana</a:t>
            </a:r>
            <a:r>
              <a:rPr lang="en-GB" sz="1400" b="1" baseline="30000" dirty="0">
                <a:cs typeface="Calibri" panose="020F0502020204030204" pitchFamily="34" charset="0"/>
              </a:rPr>
              <a:t>21</a:t>
            </a:r>
            <a:r>
              <a:rPr lang="en-GB" sz="1400" b="1" dirty="0">
                <a:cs typeface="Calibri" panose="020F0502020204030204" pitchFamily="34" charset="0"/>
              </a:rPr>
              <a:t>, Alexander Parkhomenko</a:t>
            </a:r>
            <a:r>
              <a:rPr lang="en-GB" sz="1400" b="1" baseline="30000" dirty="0">
                <a:cs typeface="Calibri" panose="020F0502020204030204" pitchFamily="34" charset="0"/>
              </a:rPr>
              <a:t>22</a:t>
            </a:r>
            <a:r>
              <a:rPr lang="en-GB" sz="1400" b="1" dirty="0">
                <a:cs typeface="Calibri" panose="020F0502020204030204" pitchFamily="34" charset="0"/>
              </a:rPr>
              <a:t>, André Peeters</a:t>
            </a:r>
            <a:r>
              <a:rPr lang="en-GB" sz="1400" b="1" baseline="30000" dirty="0">
                <a:cs typeface="Calibri" panose="020F0502020204030204" pitchFamily="34" charset="0"/>
              </a:rPr>
              <a:t>23</a:t>
            </a:r>
            <a:r>
              <a:rPr lang="en-GB" sz="1400" b="1" dirty="0">
                <a:cs typeface="Calibri" panose="020F0502020204030204" pitchFamily="34" charset="0"/>
              </a:rPr>
              <a:t>, Piers Clifford</a:t>
            </a:r>
            <a:r>
              <a:rPr lang="en-GB" sz="1400" b="1" baseline="30000" dirty="0">
                <a:cs typeface="Calibri" panose="020F0502020204030204" pitchFamily="34" charset="0"/>
              </a:rPr>
              <a:t>24</a:t>
            </a:r>
            <a:r>
              <a:rPr lang="en-GB" sz="1400" b="1" dirty="0">
                <a:cs typeface="Calibri" panose="020F0502020204030204" pitchFamily="34" charset="0"/>
              </a:rPr>
              <a:t>, Katarina Raslova</a:t>
            </a:r>
            <a:r>
              <a:rPr lang="en-GB" sz="1400" b="1" baseline="30000" dirty="0">
                <a:cs typeface="Calibri" panose="020F0502020204030204" pitchFamily="34" charset="0"/>
              </a:rPr>
              <a:t>25</a:t>
            </a:r>
            <a:r>
              <a:rPr lang="en-GB" sz="1400" b="1" dirty="0">
                <a:cs typeface="Calibri" panose="020F0502020204030204" pitchFamily="34" charset="0"/>
              </a:rPr>
              <a:t>, Peter Siostrzonek</a:t>
            </a:r>
            <a:r>
              <a:rPr lang="en-GB" sz="1400" b="1" baseline="30000" dirty="0">
                <a:cs typeface="Calibri" panose="020F0502020204030204" pitchFamily="34" charset="0"/>
              </a:rPr>
              <a:t>26</a:t>
            </a:r>
            <a:r>
              <a:rPr lang="en-GB" sz="1400" b="1" dirty="0">
                <a:cs typeface="Calibri" panose="020F0502020204030204" pitchFamily="34" charset="0"/>
              </a:rPr>
              <a:t>, Stefano Romeo</a:t>
            </a:r>
            <a:r>
              <a:rPr lang="en-GB" sz="1400" b="1" baseline="30000" dirty="0">
                <a:cs typeface="Calibri" panose="020F0502020204030204" pitchFamily="34" charset="0"/>
              </a:rPr>
              <a:t>27,28,29</a:t>
            </a:r>
            <a:r>
              <a:rPr lang="en-GB" sz="1400" b="1" dirty="0">
                <a:cs typeface="Calibri" panose="020F0502020204030204" pitchFamily="34" charset="0"/>
              </a:rPr>
              <a:t>, </a:t>
            </a:r>
            <a:r>
              <a:rPr lang="en-GB" sz="1400" b="1" dirty="0" err="1">
                <a:cs typeface="Calibri" panose="020F0502020204030204" pitchFamily="34" charset="0"/>
              </a:rPr>
              <a:t>Dimitrios</a:t>
            </a:r>
            <a:r>
              <a:rPr lang="en-GB" sz="1400" b="1" dirty="0">
                <a:cs typeface="Calibri" panose="020F0502020204030204" pitchFamily="34" charset="0"/>
              </a:rPr>
              <a:t> Tousoulis</a:t>
            </a:r>
            <a:r>
              <a:rPr lang="en-GB" sz="1400" b="1" baseline="30000" dirty="0">
                <a:cs typeface="Calibri" panose="020F0502020204030204" pitchFamily="34" charset="0"/>
              </a:rPr>
              <a:t>30</a:t>
            </a:r>
            <a:r>
              <a:rPr lang="en-GB" sz="1400" b="1" dirty="0">
                <a:cs typeface="Calibri" panose="020F0502020204030204" pitchFamily="34" charset="0"/>
              </a:rPr>
              <a:t>, </a:t>
            </a:r>
            <a:r>
              <a:rPr lang="en-GB" sz="1400" b="1" dirty="0" err="1">
                <a:cs typeface="Calibri" panose="020F0502020204030204" pitchFamily="34" charset="0"/>
              </a:rPr>
              <a:t>Charalambos</a:t>
            </a:r>
            <a:r>
              <a:rPr lang="en-GB" sz="1400" b="1" dirty="0">
                <a:cs typeface="Calibri" panose="020F0502020204030204" pitchFamily="34" charset="0"/>
              </a:rPr>
              <a:t> Vlachopoulos</a:t>
            </a:r>
            <a:r>
              <a:rPr lang="en-GB" sz="1400" b="1" baseline="30000" dirty="0">
                <a:cs typeface="Calibri" panose="020F0502020204030204" pitchFamily="34" charset="0"/>
              </a:rPr>
              <a:t>30</a:t>
            </a:r>
            <a:r>
              <a:rPr lang="en-GB" sz="1400" b="1" dirty="0">
                <a:cs typeface="Calibri" panose="020F0502020204030204" pitchFamily="34" charset="0"/>
              </a:rPr>
              <a:t>, Michal Vrablik</a:t>
            </a:r>
            <a:r>
              <a:rPr lang="en-GB" sz="1400" b="1" baseline="30000" dirty="0">
                <a:cs typeface="Calibri" panose="020F0502020204030204" pitchFamily="34" charset="0"/>
              </a:rPr>
              <a:t>31</a:t>
            </a:r>
            <a:r>
              <a:rPr lang="en-GB" sz="1400" b="1" dirty="0">
                <a:cs typeface="Calibri" panose="020F0502020204030204" pitchFamily="34" charset="0"/>
              </a:rPr>
              <a:t> and </a:t>
            </a:r>
            <a:r>
              <a:rPr lang="en-GB" sz="1400" b="1" dirty="0" err="1">
                <a:cs typeface="Calibri" panose="020F0502020204030204" pitchFamily="34" charset="0"/>
              </a:rPr>
              <a:t>Alberico</a:t>
            </a:r>
            <a:r>
              <a:rPr lang="en-GB" sz="1400" b="1" dirty="0">
                <a:cs typeface="Calibri" panose="020F0502020204030204" pitchFamily="34" charset="0"/>
              </a:rPr>
              <a:t> L Catapano</a:t>
            </a:r>
            <a:r>
              <a:rPr lang="en-GB" sz="1400" b="1" baseline="30000" dirty="0">
                <a:cs typeface="Calibri" panose="020F0502020204030204" pitchFamily="34" charset="0"/>
              </a:rPr>
              <a:t>10,324,35</a:t>
            </a:r>
            <a:r>
              <a:rPr lang="en-GB" sz="1400" b="1" dirty="0">
                <a:cs typeface="Calibri" panose="020F0502020204030204" pitchFamily="34" charset="0"/>
              </a:rPr>
              <a:t>, Neil R Poulter</a:t>
            </a:r>
            <a:r>
              <a:rPr lang="en-GB" sz="1400" b="1" baseline="30000" dirty="0">
                <a:cs typeface="Calibri" panose="020F0502020204030204" pitchFamily="34" charset="0"/>
              </a:rPr>
              <a:t>6</a:t>
            </a:r>
            <a:r>
              <a:rPr lang="en-GB" sz="1400" b="1" dirty="0">
                <a:cs typeface="Calibri" panose="020F0502020204030204" pitchFamily="34" charset="0"/>
              </a:rPr>
              <a:t>; on behalf of the DA VINCI study*</a:t>
            </a:r>
            <a:endParaRPr lang="en-US" sz="1400" b="1" dirty="0"/>
          </a:p>
          <a:p>
            <a:pPr>
              <a:lnSpc>
                <a:spcPct val="100000"/>
              </a:lnSpc>
            </a:pPr>
            <a:endParaRPr lang="en-US" sz="1100" b="1" dirty="0"/>
          </a:p>
        </p:txBody>
      </p:sp>
      <p:sp>
        <p:nvSpPr>
          <p:cNvPr id="5" name="Subtitle 2">
            <a:extLst>
              <a:ext uri="{FF2B5EF4-FFF2-40B4-BE49-F238E27FC236}">
                <a16:creationId xmlns:a16="http://schemas.microsoft.com/office/drawing/2014/main" id="{37BF1158-D0D4-4893-9B42-C602FAEC64EB}"/>
              </a:ext>
            </a:extLst>
          </p:cNvPr>
          <p:cNvSpPr txBox="1">
            <a:spLocks/>
          </p:cNvSpPr>
          <p:nvPr/>
        </p:nvSpPr>
        <p:spPr>
          <a:xfrm>
            <a:off x="662517" y="5551713"/>
            <a:ext cx="10826496" cy="852407"/>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noAutofit/>
          </a:bodyPr>
          <a:lstStyle>
            <a:lvl1pPr marL="0" indent="0" algn="l" defTabSz="914400" rtl="0" eaLnBrk="1" fontAlgn="base" latinLnBrk="0" hangingPunct="1">
              <a:lnSpc>
                <a:spcPts val="2800"/>
              </a:lnSpc>
              <a:spcBef>
                <a:spcPts val="1200"/>
              </a:spcBef>
              <a:spcAft>
                <a:spcPts val="0"/>
              </a:spcAft>
              <a:buClr>
                <a:schemeClr val="accent6"/>
              </a:buClr>
              <a:buFont typeface="Arial" pitchFamily="34" charset="0"/>
              <a:buNone/>
              <a:defRPr lang="en-US" sz="2000" b="0" kern="1200" baseline="0" smtClean="0">
                <a:solidFill>
                  <a:schemeClr val="tx1"/>
                </a:solidFill>
                <a:latin typeface="+mn-lt"/>
                <a:ea typeface="+mn-ea"/>
                <a:cs typeface="+mn-cs"/>
              </a:defRPr>
            </a:lvl1pPr>
            <a:lvl2pPr marL="457200" indent="0" algn="ctr" defTabSz="914400" rtl="0" eaLnBrk="1" fontAlgn="base" latinLnBrk="0" hangingPunct="1">
              <a:lnSpc>
                <a:spcPct val="100000"/>
              </a:lnSpc>
              <a:spcBef>
                <a:spcPts val="600"/>
              </a:spcBef>
              <a:spcAft>
                <a:spcPct val="0"/>
              </a:spcAft>
              <a:buClr>
                <a:schemeClr val="accent1"/>
              </a:buClr>
              <a:buFont typeface="Arial" pitchFamily="34" charset="0"/>
              <a:buNone/>
              <a:defRPr lang="en-US" sz="2200" b="0" kern="1200">
                <a:solidFill>
                  <a:schemeClr val="tx1">
                    <a:tint val="75000"/>
                  </a:schemeClr>
                </a:solidFill>
                <a:latin typeface="+mn-lt"/>
                <a:ea typeface="+mn-ea"/>
                <a:cs typeface="+mn-cs"/>
              </a:defRPr>
            </a:lvl2pPr>
            <a:lvl3pPr marL="914400" indent="0" algn="ctr" defTabSz="914400" rtl="0" eaLnBrk="1" fontAlgn="base" latinLnBrk="0" hangingPunct="1">
              <a:lnSpc>
                <a:spcPct val="100000"/>
              </a:lnSpc>
              <a:spcBef>
                <a:spcPts val="600"/>
              </a:spcBef>
              <a:spcAft>
                <a:spcPct val="0"/>
              </a:spcAft>
              <a:buClr>
                <a:schemeClr val="accent1"/>
              </a:buClr>
              <a:buFont typeface="Arial" pitchFamily="34" charset="0"/>
              <a:buNone/>
              <a:defRPr lang="en-US" sz="2000" b="0" kern="1200">
                <a:solidFill>
                  <a:schemeClr val="tx1">
                    <a:tint val="75000"/>
                  </a:schemeClr>
                </a:solidFill>
                <a:latin typeface="+mn-lt"/>
                <a:ea typeface="+mn-ea"/>
                <a:cs typeface="+mn-cs"/>
              </a:defRPr>
            </a:lvl3pPr>
            <a:lvl4pPr marL="1371600" indent="0" algn="ctr" defTabSz="914400" rtl="0" eaLnBrk="1" fontAlgn="base" latinLnBrk="0" hangingPunct="1">
              <a:lnSpc>
                <a:spcPct val="100000"/>
              </a:lnSpc>
              <a:spcBef>
                <a:spcPts val="600"/>
              </a:spcBef>
              <a:spcAft>
                <a:spcPct val="0"/>
              </a:spcAft>
              <a:buClr>
                <a:schemeClr val="accent1"/>
              </a:buClr>
              <a:buFont typeface="Arial" pitchFamily="34" charset="0"/>
              <a:buNone/>
              <a:defRPr lang="en-US" sz="1800" b="0" kern="1200">
                <a:solidFill>
                  <a:schemeClr val="tx1">
                    <a:tint val="75000"/>
                  </a:schemeClr>
                </a:solidFill>
                <a:latin typeface="+mn-lt"/>
                <a:ea typeface="+mn-ea"/>
                <a:cs typeface="+mn-cs"/>
              </a:defRPr>
            </a:lvl4pPr>
            <a:lvl5pPr marL="1828800" indent="0" algn="ctr" defTabSz="914400" rtl="0" eaLnBrk="1" fontAlgn="base" latinLnBrk="0" hangingPunct="1">
              <a:lnSpc>
                <a:spcPct val="100000"/>
              </a:lnSpc>
              <a:spcBef>
                <a:spcPts val="600"/>
              </a:spcBef>
              <a:spcAft>
                <a:spcPct val="0"/>
              </a:spcAft>
              <a:buClr>
                <a:schemeClr val="accent1"/>
              </a:buClr>
              <a:buFont typeface="Arial" pitchFamily="34" charset="0"/>
              <a:buNone/>
              <a:defRPr lang="en-US" sz="1600" b="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ct val="100000"/>
              </a:lnSpc>
            </a:pPr>
            <a:r>
              <a:rPr lang="en-GB" sz="700" baseline="30000" dirty="0">
                <a:latin typeface="+mj-lt"/>
                <a:ea typeface="PMingLiU" panose="02020500000000000000" pitchFamily="18" charset="-120"/>
                <a:cs typeface="Calibri" panose="020F0502020204030204" pitchFamily="34" charset="0"/>
              </a:rPr>
              <a:t>1</a:t>
            </a:r>
            <a:r>
              <a:rPr lang="en-GB" sz="700" dirty="0">
                <a:latin typeface="+mj-lt"/>
                <a:ea typeface="PMingLiU" panose="02020500000000000000" pitchFamily="18" charset="-120"/>
                <a:cs typeface="Calibri" panose="020F0502020204030204" pitchFamily="34" charset="0"/>
              </a:rPr>
              <a:t>Imperial Centre for Cardiovascular Disease Prevention and Imperial Clinical Trials Unit, Imperial College London, London, UK</a:t>
            </a:r>
            <a:r>
              <a:rPr lang="en-US" sz="700" dirty="0">
                <a:latin typeface="+mj-lt"/>
                <a:ea typeface="PMingLiU" panose="02020500000000000000" pitchFamily="18" charset="-120"/>
                <a:cs typeface="Times New Roman" panose="02020603050405020304" pitchFamily="18" charset="0"/>
              </a:rPr>
              <a:t>. </a:t>
            </a:r>
            <a:r>
              <a:rPr lang="en-GB" sz="700" baseline="30000" dirty="0">
                <a:latin typeface="+mj-lt"/>
                <a:ea typeface="PMingLiU" panose="02020500000000000000" pitchFamily="18" charset="-120"/>
                <a:cs typeface="Calibri" panose="020F0502020204030204" pitchFamily="34" charset="0"/>
              </a:rPr>
              <a:t>2</a:t>
            </a:r>
            <a:r>
              <a:rPr lang="en-GB" sz="700" dirty="0">
                <a:latin typeface="+mj-lt"/>
                <a:ea typeface="PMingLiU" panose="02020500000000000000" pitchFamily="18" charset="-120"/>
                <a:cs typeface="Calibri" panose="020F0502020204030204" pitchFamily="34" charset="0"/>
              </a:rPr>
              <a:t>Amgen Inc, Thousand Oaks, CA, USA</a:t>
            </a:r>
            <a:r>
              <a:rPr lang="en-US" sz="700" dirty="0">
                <a:latin typeface="+mj-lt"/>
                <a:ea typeface="PMingLiU" panose="02020500000000000000" pitchFamily="18" charset="-120"/>
                <a:cs typeface="Times New Roman" panose="02020603050405020304" pitchFamily="18" charset="0"/>
              </a:rPr>
              <a:t>. </a:t>
            </a:r>
            <a:r>
              <a:rPr lang="en-GB" sz="700" baseline="30000" dirty="0">
                <a:latin typeface="+mj-lt"/>
                <a:cs typeface="Calibri" panose="020F0502020204030204" pitchFamily="34" charset="0"/>
              </a:rPr>
              <a:t>3</a:t>
            </a:r>
            <a:r>
              <a:rPr lang="en-GB" sz="700" dirty="0">
                <a:latin typeface="+mj-lt"/>
                <a:cs typeface="Calibri" panose="020F0502020204030204" pitchFamily="34" charset="0"/>
              </a:rPr>
              <a:t>Center for Observational Research (</a:t>
            </a:r>
            <a:r>
              <a:rPr lang="en-GB" sz="700" dirty="0" err="1">
                <a:latin typeface="+mj-lt"/>
                <a:cs typeface="Calibri" panose="020F0502020204030204" pitchFamily="34" charset="0"/>
              </a:rPr>
              <a:t>CfOR</a:t>
            </a:r>
            <a:r>
              <a:rPr lang="en-GB" sz="700" dirty="0">
                <a:latin typeface="+mj-lt"/>
                <a:cs typeface="Calibri" panose="020F0502020204030204" pitchFamily="34" charset="0"/>
              </a:rPr>
              <a:t>), Amgen Ltd, Uxbridge, UK</a:t>
            </a:r>
            <a:r>
              <a:rPr lang="en-US" sz="700" dirty="0">
                <a:latin typeface="+mj-lt"/>
              </a:rPr>
              <a:t>. </a:t>
            </a:r>
            <a:r>
              <a:rPr lang="en-GB" sz="700" baseline="30000" dirty="0">
                <a:latin typeface="+mj-lt"/>
                <a:cs typeface="Calibri" panose="020F0502020204030204" pitchFamily="34" charset="0"/>
              </a:rPr>
              <a:t>4</a:t>
            </a:r>
            <a:r>
              <a:rPr lang="en-GB" sz="700" dirty="0">
                <a:latin typeface="+mj-lt"/>
                <a:cs typeface="Calibri" panose="020F0502020204030204" pitchFamily="34" charset="0"/>
              </a:rPr>
              <a:t>Amgen Hellas, </a:t>
            </a:r>
            <a:r>
              <a:rPr lang="en-GB" sz="700" dirty="0" err="1">
                <a:latin typeface="+mj-lt"/>
                <a:cs typeface="Calibri" panose="020F0502020204030204" pitchFamily="34" charset="0"/>
              </a:rPr>
              <a:t>Maroussi</a:t>
            </a:r>
            <a:r>
              <a:rPr lang="en-GB" sz="700" dirty="0">
                <a:latin typeface="+mj-lt"/>
                <a:cs typeface="Calibri" panose="020F0502020204030204" pitchFamily="34" charset="0"/>
              </a:rPr>
              <a:t>, Athens, Greece</a:t>
            </a:r>
            <a:r>
              <a:rPr lang="en-US" sz="700" dirty="0">
                <a:latin typeface="+mj-lt"/>
                <a:cs typeface="Calibri" panose="020F0502020204030204" pitchFamily="34" charset="0"/>
              </a:rPr>
              <a:t>. </a:t>
            </a:r>
            <a:r>
              <a:rPr lang="en-GB" sz="700" baseline="30000" dirty="0">
                <a:latin typeface="+mj-lt"/>
                <a:cs typeface="Calibri" panose="020F0502020204030204" pitchFamily="34" charset="0"/>
              </a:rPr>
              <a:t>5</a:t>
            </a:r>
            <a:r>
              <a:rPr lang="en-GB" sz="700" dirty="0">
                <a:latin typeface="+mj-lt"/>
                <a:cs typeface="Calibri" panose="020F0502020204030204" pitchFamily="34" charset="0"/>
              </a:rPr>
              <a:t>Global Biostatistical Science, Amgen Ltd, Cambridge, UK</a:t>
            </a:r>
            <a:r>
              <a:rPr lang="en-US" sz="700" dirty="0">
                <a:latin typeface="+mj-lt"/>
              </a:rPr>
              <a:t>. </a:t>
            </a:r>
            <a:r>
              <a:rPr lang="en-GB" sz="700" baseline="30000" dirty="0">
                <a:latin typeface="+mj-lt"/>
                <a:cs typeface="Calibri" panose="020F0502020204030204" pitchFamily="34" charset="0"/>
              </a:rPr>
              <a:t>6</a:t>
            </a:r>
            <a:r>
              <a:rPr lang="en-GB" sz="700" dirty="0">
                <a:latin typeface="+mj-lt"/>
                <a:cs typeface="Calibri" panose="020F0502020204030204" pitchFamily="34" charset="0"/>
              </a:rPr>
              <a:t>Imperial Clinical Trials Unit, Imperial College London, London, UK</a:t>
            </a:r>
            <a:r>
              <a:rPr lang="en-US" sz="700" dirty="0">
                <a:latin typeface="+mj-lt"/>
              </a:rPr>
              <a:t>. </a:t>
            </a:r>
            <a:r>
              <a:rPr lang="en-GB" sz="700" baseline="30000" dirty="0">
                <a:latin typeface="+mj-lt"/>
                <a:cs typeface="Calibri" panose="020F0502020204030204" pitchFamily="34" charset="0"/>
              </a:rPr>
              <a:t>7</a:t>
            </a:r>
            <a:r>
              <a:rPr lang="en-GB" sz="700" dirty="0">
                <a:latin typeface="+mj-lt"/>
                <a:cs typeface="Calibri" panose="020F0502020204030204" pitchFamily="34" charset="0"/>
              </a:rPr>
              <a:t>Department of Hypertension, Chair of Nephrology and Hypertension, Medical University of Lodz, Lodz, Poland</a:t>
            </a:r>
            <a:r>
              <a:rPr lang="en-US" sz="700" dirty="0">
                <a:latin typeface="+mj-lt"/>
              </a:rPr>
              <a:t>. </a:t>
            </a:r>
            <a:r>
              <a:rPr lang="en-GB" sz="700" baseline="30000" dirty="0">
                <a:latin typeface="+mj-lt"/>
                <a:cs typeface="Calibri" panose="020F0502020204030204" pitchFamily="34" charset="0"/>
              </a:rPr>
              <a:t>8</a:t>
            </a:r>
            <a:r>
              <a:rPr lang="en-GB" sz="700" dirty="0">
                <a:latin typeface="+mj-lt"/>
                <a:cs typeface="Calibri" panose="020F0502020204030204" pitchFamily="34" charset="0"/>
              </a:rPr>
              <a:t>Polish Mother’s Memorial Hospital – Research Institute (PMMHRI), Lodz, Poland. </a:t>
            </a:r>
            <a:r>
              <a:rPr lang="en-GB" sz="700" baseline="30000" dirty="0">
                <a:cs typeface="Calibri" panose="020F0502020204030204" pitchFamily="34" charset="0"/>
              </a:rPr>
              <a:t>9</a:t>
            </a:r>
            <a:r>
              <a:rPr lang="en-GB" sz="700" dirty="0">
                <a:cs typeface="Calibri" panose="020F0502020204030204" pitchFamily="34" charset="0"/>
              </a:rPr>
              <a:t>Cardiovascular Research Centre, University of </a:t>
            </a:r>
            <a:r>
              <a:rPr lang="en-GB" sz="700" dirty="0" err="1">
                <a:cs typeface="Calibri" panose="020F0502020204030204" pitchFamily="34" charset="0"/>
              </a:rPr>
              <a:t>Zielona</a:t>
            </a:r>
            <a:r>
              <a:rPr lang="en-GB" sz="700" dirty="0">
                <a:cs typeface="Calibri" panose="020F0502020204030204" pitchFamily="34" charset="0"/>
              </a:rPr>
              <a:t> Góra, </a:t>
            </a:r>
            <a:r>
              <a:rPr lang="en-GB" sz="700" dirty="0" err="1">
                <a:cs typeface="Calibri" panose="020F0502020204030204" pitchFamily="34" charset="0"/>
              </a:rPr>
              <a:t>Zielona</a:t>
            </a:r>
            <a:r>
              <a:rPr lang="en-GB" sz="700" dirty="0">
                <a:cs typeface="Calibri" panose="020F0502020204030204" pitchFamily="34" charset="0"/>
              </a:rPr>
              <a:t> Góra, Poland</a:t>
            </a:r>
            <a:r>
              <a:rPr lang="en-US" sz="700" dirty="0"/>
              <a:t>. </a:t>
            </a:r>
            <a:r>
              <a:rPr lang="en-GB" sz="700" baseline="30000" dirty="0">
                <a:cs typeface="Calibri" panose="020F0502020204030204" pitchFamily="34" charset="0"/>
              </a:rPr>
              <a:t>10</a:t>
            </a:r>
            <a:r>
              <a:rPr lang="en-GB" sz="700" dirty="0">
                <a:cs typeface="Calibri" panose="020F0502020204030204" pitchFamily="34" charset="0"/>
              </a:rPr>
              <a:t>IRCCS </a:t>
            </a:r>
            <a:r>
              <a:rPr lang="en-GB" sz="700" dirty="0" err="1">
                <a:cs typeface="Calibri" panose="020F0502020204030204" pitchFamily="34" charset="0"/>
              </a:rPr>
              <a:t>MultiMedica</a:t>
            </a:r>
            <a:r>
              <a:rPr lang="en-GB" sz="700" dirty="0">
                <a:cs typeface="Calibri" panose="020F0502020204030204" pitchFamily="34" charset="0"/>
              </a:rPr>
              <a:t>, Sesto San Giovanni, Milan, Italy</a:t>
            </a:r>
            <a:r>
              <a:rPr lang="en-US" sz="700" dirty="0"/>
              <a:t>. </a:t>
            </a:r>
            <a:r>
              <a:rPr lang="en-GB" sz="700" baseline="30000" dirty="0">
                <a:cs typeface="Calibri" panose="020F0502020204030204" pitchFamily="34" charset="0"/>
              </a:rPr>
              <a:t>11</a:t>
            </a:r>
            <a:r>
              <a:rPr lang="en-GB" sz="700" dirty="0">
                <a:cs typeface="Calibri" panose="020F0502020204030204" pitchFamily="34" charset="0"/>
              </a:rPr>
              <a:t>Institutul de </a:t>
            </a:r>
            <a:r>
              <a:rPr lang="en-GB" sz="700" dirty="0" err="1">
                <a:cs typeface="Calibri" panose="020F0502020204030204" pitchFamily="34" charset="0"/>
              </a:rPr>
              <a:t>Boli</a:t>
            </a:r>
            <a:r>
              <a:rPr lang="en-GB" sz="700" dirty="0">
                <a:cs typeface="Calibri" panose="020F0502020204030204" pitchFamily="34" charset="0"/>
              </a:rPr>
              <a:t> </a:t>
            </a:r>
            <a:r>
              <a:rPr lang="en-GB" sz="700" dirty="0" err="1">
                <a:cs typeface="Calibri" panose="020F0502020204030204" pitchFamily="34" charset="0"/>
              </a:rPr>
              <a:t>Cardiovasculare</a:t>
            </a:r>
            <a:r>
              <a:rPr lang="en-GB" sz="700" dirty="0">
                <a:cs typeface="Calibri" panose="020F0502020204030204" pitchFamily="34" charset="0"/>
              </a:rPr>
              <a:t>, </a:t>
            </a:r>
            <a:r>
              <a:rPr lang="en-GB" sz="700" dirty="0" err="1">
                <a:cs typeface="Calibri" panose="020F0502020204030204" pitchFamily="34" charset="0"/>
              </a:rPr>
              <a:t>Fundatia</a:t>
            </a:r>
            <a:r>
              <a:rPr lang="en-GB" sz="700" dirty="0">
                <a:cs typeface="Calibri" panose="020F0502020204030204" pitchFamily="34" charset="0"/>
              </a:rPr>
              <a:t> </a:t>
            </a:r>
            <a:r>
              <a:rPr lang="en-GB" sz="700" dirty="0" err="1">
                <a:cs typeface="Calibri" panose="020F0502020204030204" pitchFamily="34" charset="0"/>
              </a:rPr>
              <a:t>Cardioprevent</a:t>
            </a:r>
            <a:r>
              <a:rPr lang="en-GB" sz="700" dirty="0">
                <a:cs typeface="Calibri" panose="020F0502020204030204" pitchFamily="34" charset="0"/>
              </a:rPr>
              <a:t>, </a:t>
            </a:r>
            <a:r>
              <a:rPr lang="en-GB" sz="700" dirty="0" err="1">
                <a:cs typeface="Calibri" panose="020F0502020204030204" pitchFamily="34" charset="0"/>
              </a:rPr>
              <a:t>Universitatea</a:t>
            </a:r>
            <a:r>
              <a:rPr lang="en-GB" sz="700" dirty="0">
                <a:cs typeface="Calibri" panose="020F0502020204030204" pitchFamily="34" charset="0"/>
              </a:rPr>
              <a:t> de </a:t>
            </a:r>
            <a:r>
              <a:rPr lang="en-GB" sz="700" dirty="0" err="1">
                <a:cs typeface="Calibri" panose="020F0502020204030204" pitchFamily="34" charset="0"/>
              </a:rPr>
              <a:t>Medicina</a:t>
            </a:r>
            <a:r>
              <a:rPr lang="en-GB" sz="700" dirty="0">
                <a:cs typeface="Calibri" panose="020F0502020204030204" pitchFamily="34" charset="0"/>
              </a:rPr>
              <a:t> </a:t>
            </a:r>
            <a:r>
              <a:rPr lang="en-GB" sz="700" dirty="0" err="1">
                <a:cs typeface="Calibri" panose="020F0502020204030204" pitchFamily="34" charset="0"/>
              </a:rPr>
              <a:t>si</a:t>
            </a:r>
            <a:r>
              <a:rPr lang="en-GB" sz="700" dirty="0">
                <a:cs typeface="Calibri" panose="020F0502020204030204" pitchFamily="34" charset="0"/>
              </a:rPr>
              <a:t> </a:t>
            </a:r>
            <a:r>
              <a:rPr lang="en-GB" sz="700" dirty="0" err="1">
                <a:cs typeface="Calibri" panose="020F0502020204030204" pitchFamily="34" charset="0"/>
              </a:rPr>
              <a:t>Farmacie</a:t>
            </a:r>
            <a:r>
              <a:rPr lang="en-GB" sz="700" dirty="0">
                <a:cs typeface="Calibri" panose="020F0502020204030204" pitchFamily="34" charset="0"/>
              </a:rPr>
              <a:t> Victor Babes din Timisoara, Romania</a:t>
            </a:r>
            <a:r>
              <a:rPr lang="en-US" sz="700" dirty="0"/>
              <a:t>. </a:t>
            </a:r>
            <a:r>
              <a:rPr lang="en-GB" sz="700" baseline="30000" dirty="0">
                <a:cs typeface="Calibri" panose="020F0502020204030204" pitchFamily="34" charset="0"/>
              </a:rPr>
              <a:t>12</a:t>
            </a:r>
            <a:r>
              <a:rPr lang="en-US" sz="700" dirty="0">
                <a:cs typeface="Calibri" panose="020F0502020204030204" pitchFamily="34" charset="0"/>
              </a:rPr>
              <a:t>Polyclinic for Endocrinology, Diabetes and Preventive Medicine, Cologne</a:t>
            </a:r>
            <a:r>
              <a:rPr lang="en-GB" sz="700" dirty="0">
                <a:cs typeface="Calibri" panose="020F0502020204030204" pitchFamily="34" charset="0"/>
              </a:rPr>
              <a:t>, Germany</a:t>
            </a:r>
            <a:r>
              <a:rPr lang="en-US" sz="700" dirty="0"/>
              <a:t>. </a:t>
            </a:r>
            <a:r>
              <a:rPr lang="en-GB" sz="700" baseline="30000" dirty="0">
                <a:cs typeface="Calibri" panose="020F0502020204030204" pitchFamily="34" charset="0"/>
              </a:rPr>
              <a:t>13</a:t>
            </a:r>
            <a:r>
              <a:rPr lang="en-GB" sz="700" dirty="0">
                <a:cs typeface="Calibri" panose="020F0502020204030204" pitchFamily="34" charset="0"/>
              </a:rPr>
              <a:t>University of Amsterdam Faculty of Medicine, Amsterdam, the Netherlands</a:t>
            </a:r>
            <a:r>
              <a:rPr lang="en-US" sz="700" dirty="0"/>
              <a:t>. </a:t>
            </a:r>
            <a:r>
              <a:rPr lang="en-GB" sz="700" baseline="30000" dirty="0">
                <a:cs typeface="Calibri" panose="020F0502020204030204" pitchFamily="34" charset="0"/>
              </a:rPr>
              <a:t>14</a:t>
            </a:r>
            <a:r>
              <a:rPr lang="en-GB" sz="700" dirty="0">
                <a:cs typeface="Calibri" panose="020F0502020204030204" pitchFamily="34" charset="0"/>
              </a:rPr>
              <a:t>Department of Family Medicine and Public Health, Faculty of Medicine, University of Opole, Opole, Poland</a:t>
            </a:r>
            <a:r>
              <a:rPr lang="en-US" sz="700" dirty="0"/>
              <a:t>. </a:t>
            </a:r>
            <a:r>
              <a:rPr lang="en-GB" sz="700" baseline="30000" dirty="0">
                <a:cs typeface="Calibri" panose="020F0502020204030204" pitchFamily="34" charset="0"/>
              </a:rPr>
              <a:t>15</a:t>
            </a:r>
            <a:r>
              <a:rPr lang="en-GB" sz="700" dirty="0">
                <a:cs typeface="Calibri" panose="020F0502020204030204" pitchFamily="34" charset="0"/>
              </a:rPr>
              <a:t>Leiden University Medical Center, Leiden, Netherlands</a:t>
            </a:r>
            <a:r>
              <a:rPr lang="en-US" sz="700" dirty="0"/>
              <a:t>. </a:t>
            </a:r>
            <a:r>
              <a:rPr lang="en-GB" sz="700" baseline="30000" dirty="0">
                <a:cs typeface="Calibri" panose="020F0502020204030204" pitchFamily="34" charset="0"/>
              </a:rPr>
              <a:t>16</a:t>
            </a:r>
            <a:r>
              <a:rPr lang="en-GB" sz="700" dirty="0">
                <a:cs typeface="Calibri" panose="020F0502020204030204" pitchFamily="34" charset="0"/>
              </a:rPr>
              <a:t>Hungarian Army Medical Center, Budapest, Hungary</a:t>
            </a:r>
            <a:r>
              <a:rPr lang="en-US" sz="700" dirty="0"/>
              <a:t>. </a:t>
            </a:r>
            <a:r>
              <a:rPr lang="fr-FR" sz="700" baseline="30000" dirty="0">
                <a:cs typeface="Calibri" panose="020F0502020204030204" pitchFamily="34" charset="0"/>
              </a:rPr>
              <a:t>17</a:t>
            </a:r>
            <a:r>
              <a:rPr lang="fr-FR" sz="700" dirty="0">
                <a:cs typeface="Calibri" panose="020F0502020204030204" pitchFamily="34" charset="0"/>
              </a:rPr>
              <a:t>Centre Cardiologique et Vasculaire, Thionville, France</a:t>
            </a:r>
            <a:r>
              <a:rPr lang="en-US" sz="700" dirty="0"/>
              <a:t>. </a:t>
            </a:r>
            <a:r>
              <a:rPr lang="en-GB" sz="700" baseline="30000" dirty="0">
                <a:cs typeface="Calibri" panose="020F0502020204030204" pitchFamily="34" charset="0"/>
              </a:rPr>
              <a:t>18</a:t>
            </a:r>
            <a:r>
              <a:rPr lang="en-GB" sz="700" dirty="0">
                <a:cs typeface="Calibri" panose="020F0502020204030204" pitchFamily="34" charset="0"/>
              </a:rPr>
              <a:t>Stroke Centre </a:t>
            </a:r>
            <a:r>
              <a:rPr lang="en-GB" sz="700" dirty="0" err="1">
                <a:cs typeface="Calibri" panose="020F0502020204030204" pitchFamily="34" charset="0"/>
              </a:rPr>
              <a:t>Rigshospitalet</a:t>
            </a:r>
            <a:r>
              <a:rPr lang="en-GB" sz="700" dirty="0">
                <a:cs typeface="Calibri" panose="020F0502020204030204" pitchFamily="34" charset="0"/>
              </a:rPr>
              <a:t>, Department of Neurology, </a:t>
            </a:r>
            <a:r>
              <a:rPr lang="en-GB" sz="700" dirty="0" err="1">
                <a:cs typeface="Calibri" panose="020F0502020204030204" pitchFamily="34" charset="0"/>
              </a:rPr>
              <a:t>Rigshospitalet</a:t>
            </a:r>
            <a:r>
              <a:rPr lang="en-GB" sz="700" dirty="0">
                <a:cs typeface="Calibri" panose="020F0502020204030204" pitchFamily="34" charset="0"/>
              </a:rPr>
              <a:t>, Copenhagen, Denmark</a:t>
            </a:r>
            <a:r>
              <a:rPr lang="en-US" sz="700" dirty="0"/>
              <a:t>. </a:t>
            </a:r>
            <a:r>
              <a:rPr lang="en-GB" sz="700" baseline="30000" dirty="0">
                <a:cs typeface="Calibri" panose="020F0502020204030204" pitchFamily="34" charset="0"/>
              </a:rPr>
              <a:t>19</a:t>
            </a:r>
            <a:r>
              <a:rPr lang="en-GB" sz="700" dirty="0">
                <a:cs typeface="Calibri" panose="020F0502020204030204" pitchFamily="34" charset="0"/>
              </a:rPr>
              <a:t>Faculty of Health and Medical Sciences, University of Copenhagen, Denmark</a:t>
            </a:r>
            <a:r>
              <a:rPr lang="en-US" sz="700" dirty="0"/>
              <a:t>. </a:t>
            </a:r>
            <a:r>
              <a:rPr lang="en-GB" sz="700" baseline="30000" dirty="0">
                <a:latin typeface="Calibri" panose="020F0502020204030204" pitchFamily="34" charset="0"/>
                <a:ea typeface="PMingLiU" panose="02020500000000000000" pitchFamily="18" charset="-120"/>
                <a:cs typeface="Calibri" panose="020F0502020204030204" pitchFamily="34" charset="0"/>
              </a:rPr>
              <a:t>20</a:t>
            </a:r>
            <a:r>
              <a:rPr lang="en-US" sz="700" dirty="0">
                <a:latin typeface="Calibri" panose="020F0502020204030204" pitchFamily="34" charset="0"/>
                <a:ea typeface="PMingLiU" panose="02020500000000000000" pitchFamily="18" charset="-120"/>
                <a:cs typeface="Calibri" panose="020F0502020204030204" pitchFamily="34" charset="0"/>
              </a:rPr>
              <a:t>Trinity College Dublin, Ireland; Advanced Lipid Management and Research Centre </a:t>
            </a:r>
            <a:r>
              <a:rPr lang="en-US" sz="700" dirty="0" err="1">
                <a:latin typeface="Calibri" panose="020F0502020204030204" pitchFamily="34" charset="0"/>
                <a:ea typeface="PMingLiU" panose="02020500000000000000" pitchFamily="18" charset="-120"/>
                <a:cs typeface="Calibri" panose="020F0502020204030204" pitchFamily="34" charset="0"/>
              </a:rPr>
              <a:t>Tallaght</a:t>
            </a:r>
            <a:r>
              <a:rPr lang="en-US" sz="700" dirty="0">
                <a:latin typeface="Calibri" panose="020F0502020204030204" pitchFamily="34" charset="0"/>
                <a:ea typeface="PMingLiU" panose="02020500000000000000" pitchFamily="18" charset="-120"/>
                <a:cs typeface="Calibri" panose="020F0502020204030204" pitchFamily="34" charset="0"/>
              </a:rPr>
              <a:t> University Hospital, Dublin, Ireland </a:t>
            </a:r>
            <a:r>
              <a:rPr lang="en-US" sz="700" dirty="0">
                <a:latin typeface="Calibri" panose="020F0502020204030204" pitchFamily="34" charset="0"/>
                <a:ea typeface="PMingLiU" panose="02020500000000000000" pitchFamily="18" charset="-120"/>
                <a:cs typeface="Times New Roman" panose="02020603050405020304" pitchFamily="18" charset="0"/>
              </a:rPr>
              <a:t>. </a:t>
            </a:r>
            <a:r>
              <a:rPr lang="en-GB" sz="700" baseline="30000" dirty="0">
                <a:cs typeface="Calibri" panose="020F0502020204030204" pitchFamily="34" charset="0"/>
              </a:rPr>
              <a:t>21</a:t>
            </a:r>
            <a:r>
              <a:rPr lang="en-US" sz="700" dirty="0" err="1">
                <a:cs typeface="Calibri" panose="020F0502020204030204" pitchFamily="34" charset="0"/>
              </a:rPr>
              <a:t>Universitat</a:t>
            </a:r>
            <a:r>
              <a:rPr lang="en-US" sz="700" dirty="0">
                <a:cs typeface="Calibri" panose="020F0502020204030204" pitchFamily="34" charset="0"/>
              </a:rPr>
              <a:t> </a:t>
            </a:r>
            <a:r>
              <a:rPr lang="en-US" sz="700" dirty="0" err="1">
                <a:cs typeface="Calibri" panose="020F0502020204030204" pitchFamily="34" charset="0"/>
              </a:rPr>
              <a:t>Rovira</a:t>
            </a:r>
            <a:r>
              <a:rPr lang="en-US" sz="700" dirty="0">
                <a:cs typeface="Calibri" panose="020F0502020204030204" pitchFamily="34" charset="0"/>
              </a:rPr>
              <a:t> </a:t>
            </a:r>
            <a:r>
              <a:rPr lang="en-US" sz="700" dirty="0" err="1">
                <a:cs typeface="Calibri" panose="020F0502020204030204" pitchFamily="34" charset="0"/>
              </a:rPr>
              <a:t>i</a:t>
            </a:r>
            <a:r>
              <a:rPr lang="en-US" sz="700" dirty="0">
                <a:cs typeface="Calibri" panose="020F0502020204030204" pitchFamily="34" charset="0"/>
              </a:rPr>
              <a:t> </a:t>
            </a:r>
            <a:r>
              <a:rPr lang="en-US" sz="700" dirty="0" err="1">
                <a:cs typeface="Calibri" panose="020F0502020204030204" pitchFamily="34" charset="0"/>
              </a:rPr>
              <a:t>Virgili</a:t>
            </a:r>
            <a:r>
              <a:rPr lang="en-US" sz="700" dirty="0">
                <a:cs typeface="Calibri" panose="020F0502020204030204" pitchFamily="34" charset="0"/>
              </a:rPr>
              <a:t>, IISPV, CIBERDEM, Saint Joan University Hospital, </a:t>
            </a:r>
            <a:r>
              <a:rPr lang="en-US" sz="700" dirty="0" err="1">
                <a:cs typeface="Calibri" panose="020F0502020204030204" pitchFamily="34" charset="0"/>
              </a:rPr>
              <a:t>Universitat</a:t>
            </a:r>
            <a:r>
              <a:rPr lang="en-US" sz="700" dirty="0">
                <a:cs typeface="Calibri" panose="020F0502020204030204" pitchFamily="34" charset="0"/>
              </a:rPr>
              <a:t> </a:t>
            </a:r>
            <a:r>
              <a:rPr lang="en-US" sz="700" dirty="0" err="1">
                <a:cs typeface="Calibri" panose="020F0502020204030204" pitchFamily="34" charset="0"/>
              </a:rPr>
              <a:t>Rovira</a:t>
            </a:r>
            <a:r>
              <a:rPr lang="en-US" sz="700" dirty="0">
                <a:cs typeface="Calibri" panose="020F0502020204030204" pitchFamily="34" charset="0"/>
              </a:rPr>
              <a:t> </a:t>
            </a:r>
            <a:r>
              <a:rPr lang="en-US" sz="700" dirty="0" err="1">
                <a:cs typeface="Calibri" panose="020F0502020204030204" pitchFamily="34" charset="0"/>
              </a:rPr>
              <a:t>i</a:t>
            </a:r>
            <a:r>
              <a:rPr lang="en-US" sz="700" dirty="0">
                <a:cs typeface="Calibri" panose="020F0502020204030204" pitchFamily="34" charset="0"/>
              </a:rPr>
              <a:t> </a:t>
            </a:r>
            <a:r>
              <a:rPr lang="en-US" sz="700" dirty="0" err="1">
                <a:cs typeface="Calibri" panose="020F0502020204030204" pitchFamily="34" charset="0"/>
              </a:rPr>
              <a:t>Virgili</a:t>
            </a:r>
            <a:r>
              <a:rPr lang="en-US" sz="700" dirty="0">
                <a:cs typeface="Calibri" panose="020F0502020204030204" pitchFamily="34" charset="0"/>
              </a:rPr>
              <a:t>, Reus, Spain</a:t>
            </a:r>
            <a:r>
              <a:rPr lang="en-US" sz="700" dirty="0"/>
              <a:t>. </a:t>
            </a:r>
            <a:r>
              <a:rPr lang="en-GB" sz="700" baseline="30000" dirty="0">
                <a:cs typeface="Calibri" panose="020F0502020204030204" pitchFamily="34" charset="0"/>
              </a:rPr>
              <a:t>22</a:t>
            </a:r>
            <a:r>
              <a:rPr lang="en-GB" sz="700" dirty="0">
                <a:cs typeface="Calibri" panose="020F0502020204030204" pitchFamily="34" charset="0"/>
              </a:rPr>
              <a:t>Institute of Cardiology – Emergency Cardiology Department, Kiev, Ukraine</a:t>
            </a:r>
            <a:r>
              <a:rPr lang="en-US" sz="700" dirty="0"/>
              <a:t>. </a:t>
            </a:r>
            <a:r>
              <a:rPr lang="fr-FR" sz="700" baseline="30000" dirty="0">
                <a:cs typeface="Calibri" panose="020F0502020204030204" pitchFamily="34" charset="0"/>
              </a:rPr>
              <a:t>23</a:t>
            </a:r>
            <a:r>
              <a:rPr lang="fr-FR" sz="700" dirty="0">
                <a:cs typeface="Calibri" panose="020F0502020204030204" pitchFamily="34" charset="0"/>
              </a:rPr>
              <a:t>Cliniques Universitaires Sait Luc, Brussels, </a:t>
            </a:r>
            <a:r>
              <a:rPr lang="fr-FR" sz="700" dirty="0" err="1">
                <a:cs typeface="Calibri" panose="020F0502020204030204" pitchFamily="34" charset="0"/>
              </a:rPr>
              <a:t>Belgium</a:t>
            </a:r>
            <a:r>
              <a:rPr lang="en-US" sz="700" dirty="0"/>
              <a:t>. </a:t>
            </a:r>
            <a:r>
              <a:rPr lang="en-GB" sz="700" baseline="30000" dirty="0">
                <a:cs typeface="Calibri" panose="020F0502020204030204" pitchFamily="34" charset="0"/>
              </a:rPr>
              <a:t>24</a:t>
            </a:r>
            <a:r>
              <a:rPr lang="en-GB" sz="700" dirty="0">
                <a:cs typeface="Calibri" panose="020F0502020204030204" pitchFamily="34" charset="0"/>
              </a:rPr>
              <a:t>Imperial Hospitals NHS Trust (Hammersmith Campus), London, UK</a:t>
            </a:r>
            <a:r>
              <a:rPr lang="en-US" sz="700" dirty="0"/>
              <a:t>. </a:t>
            </a:r>
            <a:r>
              <a:rPr lang="en-GB" sz="700" baseline="30000" dirty="0">
                <a:cs typeface="Calibri" panose="020F0502020204030204" pitchFamily="34" charset="0"/>
              </a:rPr>
              <a:t>25</a:t>
            </a:r>
            <a:r>
              <a:rPr lang="en-GB" sz="700" dirty="0">
                <a:cs typeface="Calibri" panose="020F0502020204030204" pitchFamily="34" charset="0"/>
              </a:rPr>
              <a:t>Slovak Medical University, Bratislava, Slovakia</a:t>
            </a:r>
            <a:r>
              <a:rPr lang="en-US" sz="700" dirty="0"/>
              <a:t>. </a:t>
            </a:r>
            <a:r>
              <a:rPr lang="en-GB" sz="700" baseline="30000" dirty="0">
                <a:cs typeface="Calibri" panose="020F0502020204030204" pitchFamily="34" charset="0"/>
              </a:rPr>
              <a:t>26</a:t>
            </a:r>
            <a:r>
              <a:rPr lang="en-GB" sz="700" dirty="0">
                <a:cs typeface="Calibri" panose="020F0502020204030204" pitchFamily="34" charset="0"/>
              </a:rPr>
              <a:t>Krankenhaus </a:t>
            </a:r>
            <a:r>
              <a:rPr lang="en-GB" sz="700" dirty="0" err="1">
                <a:cs typeface="Calibri" panose="020F0502020204030204" pitchFamily="34" charset="0"/>
              </a:rPr>
              <a:t>Barmherzige</a:t>
            </a:r>
            <a:r>
              <a:rPr lang="en-GB" sz="700" dirty="0">
                <a:cs typeface="Calibri" panose="020F0502020204030204" pitchFamily="34" charset="0"/>
              </a:rPr>
              <a:t> </a:t>
            </a:r>
            <a:r>
              <a:rPr lang="en-GB" sz="700" dirty="0" err="1">
                <a:cs typeface="Calibri" panose="020F0502020204030204" pitchFamily="34" charset="0"/>
              </a:rPr>
              <a:t>Schwestern</a:t>
            </a:r>
            <a:r>
              <a:rPr lang="en-GB" sz="700" dirty="0">
                <a:cs typeface="Calibri" panose="020F0502020204030204" pitchFamily="34" charset="0"/>
              </a:rPr>
              <a:t> Linz, Linz, Austria</a:t>
            </a:r>
            <a:r>
              <a:rPr lang="en-US" sz="700" dirty="0"/>
              <a:t>. </a:t>
            </a:r>
            <a:r>
              <a:rPr lang="en-GB" sz="700" baseline="30000" dirty="0">
                <a:cs typeface="Calibri" panose="020F0502020204030204" pitchFamily="34" charset="0"/>
              </a:rPr>
              <a:t>27</a:t>
            </a:r>
            <a:r>
              <a:rPr lang="en-GB" sz="700" dirty="0">
                <a:cs typeface="Calibri" panose="020F0502020204030204" pitchFamily="34" charset="0"/>
              </a:rPr>
              <a:t>Department of Molecular and Clinical Medicine, University of Gothenburg, Sweden</a:t>
            </a:r>
            <a:r>
              <a:rPr lang="en-US" sz="700" dirty="0"/>
              <a:t>. </a:t>
            </a:r>
            <a:r>
              <a:rPr lang="en-GB" sz="700" baseline="30000" dirty="0">
                <a:cs typeface="Calibri" panose="020F0502020204030204" pitchFamily="34" charset="0"/>
              </a:rPr>
              <a:t>28</a:t>
            </a:r>
            <a:r>
              <a:rPr lang="en-GB" sz="700" dirty="0">
                <a:cs typeface="Calibri" panose="020F0502020204030204" pitchFamily="34" charset="0"/>
              </a:rPr>
              <a:t>Clinical Nutrition, Department of Medical and Surgical Sciences, Magna Graecia University, Catanzaro, Italy</a:t>
            </a:r>
            <a:r>
              <a:rPr lang="en-US" sz="700" dirty="0"/>
              <a:t>. </a:t>
            </a:r>
            <a:r>
              <a:rPr lang="en-GB" sz="700" baseline="30000" dirty="0">
                <a:cs typeface="Calibri" panose="020F0502020204030204" pitchFamily="34" charset="0"/>
              </a:rPr>
              <a:t>29</a:t>
            </a:r>
            <a:r>
              <a:rPr lang="en-GB" sz="700" dirty="0">
                <a:cs typeface="Calibri" panose="020F0502020204030204" pitchFamily="34" charset="0"/>
              </a:rPr>
              <a:t>Cardiology Department, </a:t>
            </a:r>
            <a:r>
              <a:rPr lang="en-GB" sz="700" dirty="0" err="1">
                <a:cs typeface="Calibri" panose="020F0502020204030204" pitchFamily="34" charset="0"/>
              </a:rPr>
              <a:t>Sahlgrenska</a:t>
            </a:r>
            <a:r>
              <a:rPr lang="en-GB" sz="700" dirty="0">
                <a:cs typeface="Calibri" panose="020F0502020204030204" pitchFamily="34" charset="0"/>
              </a:rPr>
              <a:t> University Hospital, Gothenburg, Sweden. </a:t>
            </a:r>
            <a:r>
              <a:rPr lang="en-GB" sz="700" baseline="30000" dirty="0">
                <a:cs typeface="Calibri" panose="020F0502020204030204" pitchFamily="34" charset="0"/>
              </a:rPr>
              <a:t>30</a:t>
            </a:r>
            <a:r>
              <a:rPr lang="en-GB" sz="700" dirty="0">
                <a:cs typeface="Calibri" panose="020F0502020204030204" pitchFamily="34" charset="0"/>
              </a:rPr>
              <a:t>National and </a:t>
            </a:r>
            <a:r>
              <a:rPr lang="en-GB" sz="700" dirty="0" err="1">
                <a:cs typeface="Calibri" panose="020F0502020204030204" pitchFamily="34" charset="0"/>
              </a:rPr>
              <a:t>Kapodistrian</a:t>
            </a:r>
            <a:r>
              <a:rPr lang="en-GB" sz="700" dirty="0">
                <a:cs typeface="Calibri" panose="020F0502020204030204" pitchFamily="34" charset="0"/>
              </a:rPr>
              <a:t> University of Athens, Medical School, Athens Greece</a:t>
            </a:r>
            <a:r>
              <a:rPr lang="en-US" sz="700" dirty="0">
                <a:cs typeface="Calibri" panose="020F0502020204030204" pitchFamily="34" charset="0"/>
              </a:rPr>
              <a:t>. </a:t>
            </a:r>
            <a:r>
              <a:rPr lang="en-GB" sz="700" baseline="30000" dirty="0">
                <a:cs typeface="Calibri" panose="020F0502020204030204" pitchFamily="34" charset="0"/>
              </a:rPr>
              <a:t>31</a:t>
            </a:r>
            <a:r>
              <a:rPr lang="en-GB" sz="700" dirty="0">
                <a:cs typeface="Calibri" panose="020F0502020204030204" pitchFamily="34" charset="0"/>
              </a:rPr>
              <a:t>Charles University, Prague, Czech Republic</a:t>
            </a:r>
            <a:r>
              <a:rPr lang="en-US" sz="700" dirty="0"/>
              <a:t>. </a:t>
            </a:r>
            <a:r>
              <a:rPr lang="en-GB" sz="700" baseline="30000" dirty="0">
                <a:cs typeface="Calibri" panose="020F0502020204030204" pitchFamily="34" charset="0"/>
              </a:rPr>
              <a:t>32</a:t>
            </a:r>
            <a:r>
              <a:rPr lang="en-GB" sz="700" dirty="0">
                <a:cs typeface="Calibri" panose="020F0502020204030204" pitchFamily="34" charset="0"/>
              </a:rPr>
              <a:t>Department of Pharmacological and Biomolecular Sciences, IRCCS </a:t>
            </a:r>
            <a:r>
              <a:rPr lang="en-GB" sz="700" dirty="0" err="1">
                <a:cs typeface="Calibri" panose="020F0502020204030204" pitchFamily="34" charset="0"/>
              </a:rPr>
              <a:t>Multimedica</a:t>
            </a:r>
            <a:r>
              <a:rPr lang="en-GB" sz="700" dirty="0">
                <a:cs typeface="Calibri" panose="020F0502020204030204" pitchFamily="34" charset="0"/>
              </a:rPr>
              <a:t>, Sesto San Giovanni, Milan, Italy</a:t>
            </a:r>
            <a:endParaRPr lang="en-US" sz="700" dirty="0"/>
          </a:p>
          <a:p>
            <a:pPr>
              <a:lnSpc>
                <a:spcPct val="100000"/>
              </a:lnSpc>
            </a:pPr>
            <a:endParaRPr lang="en-US" sz="700" dirty="0"/>
          </a:p>
          <a:p>
            <a:pPr>
              <a:lnSpc>
                <a:spcPct val="100000"/>
              </a:lnSpc>
              <a:spcBef>
                <a:spcPts val="0"/>
              </a:spcBef>
            </a:pPr>
            <a:endParaRPr lang="en-US" sz="700" dirty="0">
              <a:latin typeface="+mj-lt"/>
            </a:endParaRPr>
          </a:p>
        </p:txBody>
      </p:sp>
      <p:sp>
        <p:nvSpPr>
          <p:cNvPr id="2" name="Rectangle 1">
            <a:extLst>
              <a:ext uri="{FF2B5EF4-FFF2-40B4-BE49-F238E27FC236}">
                <a16:creationId xmlns:a16="http://schemas.microsoft.com/office/drawing/2014/main" id="{62003A88-98FE-40EF-A145-C028E2060221}"/>
              </a:ext>
            </a:extLst>
          </p:cNvPr>
          <p:cNvSpPr/>
          <p:nvPr/>
        </p:nvSpPr>
        <p:spPr>
          <a:xfrm>
            <a:off x="662517" y="6668895"/>
            <a:ext cx="1829347" cy="246221"/>
          </a:xfrm>
          <a:prstGeom prst="rect">
            <a:avLst/>
          </a:prstGeom>
        </p:spPr>
        <p:txBody>
          <a:bodyPr wrap="none">
            <a:spAutoFit/>
          </a:bodyPr>
          <a:lstStyle/>
          <a:p>
            <a:r>
              <a:rPr lang="de-AT" sz="1000" dirty="0"/>
              <a:t>SC-AT-AMG145-01084 0725</a:t>
            </a:r>
          </a:p>
        </p:txBody>
      </p:sp>
    </p:spTree>
    <p:extLst>
      <p:ext uri="{BB962C8B-B14F-4D97-AF65-F5344CB8AC3E}">
        <p14:creationId xmlns:p14="http://schemas.microsoft.com/office/powerpoint/2010/main" val="318680382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6F4C81-1898-4D54-B41B-4A5DC78B5C56}"/>
              </a:ext>
            </a:extLst>
          </p:cNvPr>
          <p:cNvSpPr>
            <a:spLocks noGrp="1"/>
          </p:cNvSpPr>
          <p:nvPr>
            <p:ph type="title"/>
          </p:nvPr>
        </p:nvSpPr>
        <p:spPr>
          <a:xfrm>
            <a:off x="577990" y="131297"/>
            <a:ext cx="11265668" cy="968912"/>
          </a:xfrm>
        </p:spPr>
        <p:txBody>
          <a:bodyPr/>
          <a:lstStyle/>
          <a:p>
            <a:r>
              <a:rPr lang="en-US" sz="2400" dirty="0"/>
              <a:t>In the Established </a:t>
            </a:r>
            <a:r>
              <a:rPr lang="en-US" sz="2400" dirty="0" err="1"/>
              <a:t>ASCVD</a:t>
            </a:r>
            <a:r>
              <a:rPr lang="en-US" sz="2400" baseline="30000" dirty="0" err="1"/>
              <a:t>a</a:t>
            </a:r>
            <a:r>
              <a:rPr lang="en-US" sz="2400" dirty="0"/>
              <a:t> Group, 82% of Patients had Predicted 10-year Risk Greater than 20% and 31% had Predicted 10-year Risk Greater than 40%</a:t>
            </a:r>
            <a:endParaRPr lang="en-US" sz="2400" baseline="30000" dirty="0"/>
          </a:p>
        </p:txBody>
      </p:sp>
      <p:grpSp>
        <p:nvGrpSpPr>
          <p:cNvPr id="3" name="sample">
            <a:extLst>
              <a:ext uri="{FF2B5EF4-FFF2-40B4-BE49-F238E27FC236}">
                <a16:creationId xmlns:a16="http://schemas.microsoft.com/office/drawing/2014/main" id="{C2282BD0-CDFA-4D30-AA21-9138FAF197BA}"/>
              </a:ext>
            </a:extLst>
          </p:cNvPr>
          <p:cNvGrpSpPr/>
          <p:nvPr/>
        </p:nvGrpSpPr>
        <p:grpSpPr>
          <a:xfrm>
            <a:off x="1092833" y="1584382"/>
            <a:ext cx="10404371" cy="4278919"/>
            <a:chOff x="2147342" y="1571442"/>
            <a:chExt cx="7818844" cy="4278919"/>
          </a:xfrm>
        </p:grpSpPr>
        <p:sp>
          <p:nvSpPr>
            <p:cNvPr id="139" name="Line 118">
              <a:extLst>
                <a:ext uri="{FF2B5EF4-FFF2-40B4-BE49-F238E27FC236}">
                  <a16:creationId xmlns:a16="http://schemas.microsoft.com/office/drawing/2014/main" id="{CDE09E98-61DF-4649-9891-EDD93E2A49CB}"/>
                </a:ext>
              </a:extLst>
            </p:cNvPr>
            <p:cNvSpPr>
              <a:spLocks noChangeShapeType="1"/>
            </p:cNvSpPr>
            <p:nvPr/>
          </p:nvSpPr>
          <p:spPr bwMode="auto">
            <a:xfrm>
              <a:off x="2476600" y="4906176"/>
              <a:ext cx="748958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Rectangle 214">
              <a:extLst>
                <a:ext uri="{FF2B5EF4-FFF2-40B4-BE49-F238E27FC236}">
                  <a16:creationId xmlns:a16="http://schemas.microsoft.com/office/drawing/2014/main" id="{CC5CF333-742C-49B4-A6FC-122406B5C97B}"/>
                </a:ext>
              </a:extLst>
            </p:cNvPr>
            <p:cNvSpPr>
              <a:spLocks noChangeArrowheads="1"/>
            </p:cNvSpPr>
            <p:nvPr/>
          </p:nvSpPr>
          <p:spPr bwMode="auto">
            <a:xfrm>
              <a:off x="9533812" y="4841046"/>
              <a:ext cx="235841" cy="6203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215">
              <a:extLst>
                <a:ext uri="{FF2B5EF4-FFF2-40B4-BE49-F238E27FC236}">
                  <a16:creationId xmlns:a16="http://schemas.microsoft.com/office/drawing/2014/main" id="{D7C72C23-E332-499B-8C42-774B2DCB337E}"/>
                </a:ext>
              </a:extLst>
            </p:cNvPr>
            <p:cNvSpPr>
              <a:spLocks noChangeArrowheads="1"/>
            </p:cNvSpPr>
            <p:nvPr/>
          </p:nvSpPr>
          <p:spPr bwMode="auto">
            <a:xfrm>
              <a:off x="9533812" y="4841046"/>
              <a:ext cx="235841" cy="6203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49" name="TextBox 248">
              <a:extLst>
                <a:ext uri="{FF2B5EF4-FFF2-40B4-BE49-F238E27FC236}">
                  <a16:creationId xmlns:a16="http://schemas.microsoft.com/office/drawing/2014/main" id="{BD98BFE3-85E6-42B0-AB6F-650D1BBBF553}"/>
                </a:ext>
              </a:extLst>
            </p:cNvPr>
            <p:cNvSpPr txBox="1"/>
            <p:nvPr/>
          </p:nvSpPr>
          <p:spPr>
            <a:xfrm rot="18454212">
              <a:off x="9252719" y="5153253"/>
              <a:ext cx="520975" cy="184666"/>
            </a:xfrm>
            <a:prstGeom prst="rect">
              <a:avLst/>
            </a:prstGeom>
            <a:noFill/>
          </p:spPr>
          <p:txBody>
            <a:bodyPr wrap="none" lIns="0" tIns="0" rIns="0" bIns="0" rtlCol="0">
              <a:spAutoFit/>
            </a:bodyPr>
            <a:lstStyle/>
            <a:p>
              <a:pPr algn="ctr"/>
              <a:r>
                <a:rPr lang="en-US" sz="1200" dirty="0"/>
                <a:t>(90, 95]</a:t>
              </a:r>
            </a:p>
          </p:txBody>
        </p:sp>
        <p:grpSp>
          <p:nvGrpSpPr>
            <p:cNvPr id="7" name="Group 6">
              <a:extLst>
                <a:ext uri="{FF2B5EF4-FFF2-40B4-BE49-F238E27FC236}">
                  <a16:creationId xmlns:a16="http://schemas.microsoft.com/office/drawing/2014/main" id="{20C115AE-FA29-4B44-ACFC-1B430ACC7B57}"/>
                </a:ext>
              </a:extLst>
            </p:cNvPr>
            <p:cNvGrpSpPr/>
            <p:nvPr/>
          </p:nvGrpSpPr>
          <p:grpSpPr>
            <a:xfrm>
              <a:off x="2147342" y="1571442"/>
              <a:ext cx="254877" cy="3411130"/>
              <a:chOff x="623341" y="1571442"/>
              <a:chExt cx="254877" cy="3411130"/>
            </a:xfrm>
          </p:grpSpPr>
          <p:sp>
            <p:nvSpPr>
              <p:cNvPr id="140" name="Rectangle 119">
                <a:extLst>
                  <a:ext uri="{FF2B5EF4-FFF2-40B4-BE49-F238E27FC236}">
                    <a16:creationId xmlns:a16="http://schemas.microsoft.com/office/drawing/2014/main" id="{A59DDDBA-CD52-4A01-9343-0DC30F1F06E6}"/>
                  </a:ext>
                </a:extLst>
              </p:cNvPr>
              <p:cNvSpPr>
                <a:spLocks noChangeArrowheads="1"/>
              </p:cNvSpPr>
              <p:nvPr/>
            </p:nvSpPr>
            <p:spPr bwMode="auto">
              <a:xfrm>
                <a:off x="788344" y="479790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0</a:t>
                </a:r>
                <a:endParaRPr lang="en-US" altLang="en-US" sz="3600" dirty="0"/>
              </a:p>
            </p:txBody>
          </p:sp>
          <p:sp>
            <p:nvSpPr>
              <p:cNvPr id="141" name="Rectangle 120">
                <a:extLst>
                  <a:ext uri="{FF2B5EF4-FFF2-40B4-BE49-F238E27FC236}">
                    <a16:creationId xmlns:a16="http://schemas.microsoft.com/office/drawing/2014/main" id="{D382077F-F1C9-4ED6-BFB5-0B24B6B39098}"/>
                  </a:ext>
                </a:extLst>
              </p:cNvPr>
              <p:cNvSpPr>
                <a:spLocks noChangeArrowheads="1"/>
              </p:cNvSpPr>
              <p:nvPr/>
            </p:nvSpPr>
            <p:spPr bwMode="auto">
              <a:xfrm>
                <a:off x="705024" y="4394598"/>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50</a:t>
                </a:r>
                <a:endParaRPr lang="en-US" altLang="en-US" sz="3600"/>
              </a:p>
            </p:txBody>
          </p:sp>
          <p:sp>
            <p:nvSpPr>
              <p:cNvPr id="142" name="Rectangle 121">
                <a:extLst>
                  <a:ext uri="{FF2B5EF4-FFF2-40B4-BE49-F238E27FC236}">
                    <a16:creationId xmlns:a16="http://schemas.microsoft.com/office/drawing/2014/main" id="{AD9575E9-6067-47AF-A996-99D68D1131DA}"/>
                  </a:ext>
                </a:extLst>
              </p:cNvPr>
              <p:cNvSpPr>
                <a:spLocks noChangeArrowheads="1"/>
              </p:cNvSpPr>
              <p:nvPr/>
            </p:nvSpPr>
            <p:spPr bwMode="auto">
              <a:xfrm>
                <a:off x="623341" y="3991290"/>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100</a:t>
                </a:r>
                <a:endParaRPr lang="en-US" altLang="en-US" sz="3600"/>
              </a:p>
            </p:txBody>
          </p:sp>
          <p:sp>
            <p:nvSpPr>
              <p:cNvPr id="143" name="Rectangle 122">
                <a:extLst>
                  <a:ext uri="{FF2B5EF4-FFF2-40B4-BE49-F238E27FC236}">
                    <a16:creationId xmlns:a16="http://schemas.microsoft.com/office/drawing/2014/main" id="{5B2B6C21-0C54-4EA5-BD6C-4C4CC0EB895F}"/>
                  </a:ext>
                </a:extLst>
              </p:cNvPr>
              <p:cNvSpPr>
                <a:spLocks noChangeArrowheads="1"/>
              </p:cNvSpPr>
              <p:nvPr/>
            </p:nvSpPr>
            <p:spPr bwMode="auto">
              <a:xfrm>
                <a:off x="623341" y="3587982"/>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150</a:t>
                </a:r>
                <a:endParaRPr lang="en-US" altLang="en-US" sz="3600"/>
              </a:p>
            </p:txBody>
          </p:sp>
          <p:sp>
            <p:nvSpPr>
              <p:cNvPr id="144" name="Rectangle 123">
                <a:extLst>
                  <a:ext uri="{FF2B5EF4-FFF2-40B4-BE49-F238E27FC236}">
                    <a16:creationId xmlns:a16="http://schemas.microsoft.com/office/drawing/2014/main" id="{FF97E388-68EC-4F0B-BC2F-A283DBF76F1B}"/>
                  </a:ext>
                </a:extLst>
              </p:cNvPr>
              <p:cNvSpPr>
                <a:spLocks noChangeArrowheads="1"/>
              </p:cNvSpPr>
              <p:nvPr/>
            </p:nvSpPr>
            <p:spPr bwMode="auto">
              <a:xfrm>
                <a:off x="623341" y="3184674"/>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200</a:t>
                </a:r>
                <a:endParaRPr lang="en-US" altLang="en-US" sz="3600"/>
              </a:p>
            </p:txBody>
          </p:sp>
          <p:sp>
            <p:nvSpPr>
              <p:cNvPr id="145" name="Rectangle 124">
                <a:extLst>
                  <a:ext uri="{FF2B5EF4-FFF2-40B4-BE49-F238E27FC236}">
                    <a16:creationId xmlns:a16="http://schemas.microsoft.com/office/drawing/2014/main" id="{8A41C111-C983-4762-BA77-BE107F84AE07}"/>
                  </a:ext>
                </a:extLst>
              </p:cNvPr>
              <p:cNvSpPr>
                <a:spLocks noChangeArrowheads="1"/>
              </p:cNvSpPr>
              <p:nvPr/>
            </p:nvSpPr>
            <p:spPr bwMode="auto">
              <a:xfrm>
                <a:off x="623341" y="2781366"/>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250</a:t>
                </a:r>
                <a:endParaRPr lang="en-US" altLang="en-US" sz="3600"/>
              </a:p>
            </p:txBody>
          </p:sp>
          <p:sp>
            <p:nvSpPr>
              <p:cNvPr id="146" name="Rectangle 125">
                <a:extLst>
                  <a:ext uri="{FF2B5EF4-FFF2-40B4-BE49-F238E27FC236}">
                    <a16:creationId xmlns:a16="http://schemas.microsoft.com/office/drawing/2014/main" id="{F8D14567-18E0-48B7-9ABD-2FA0CFAAEDF6}"/>
                  </a:ext>
                </a:extLst>
              </p:cNvPr>
              <p:cNvSpPr>
                <a:spLocks noChangeArrowheads="1"/>
              </p:cNvSpPr>
              <p:nvPr/>
            </p:nvSpPr>
            <p:spPr bwMode="auto">
              <a:xfrm>
                <a:off x="623341" y="2378058"/>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300</a:t>
                </a:r>
                <a:endParaRPr lang="en-US" altLang="en-US" sz="3600"/>
              </a:p>
            </p:txBody>
          </p:sp>
          <p:sp>
            <p:nvSpPr>
              <p:cNvPr id="147" name="Rectangle 126">
                <a:extLst>
                  <a:ext uri="{FF2B5EF4-FFF2-40B4-BE49-F238E27FC236}">
                    <a16:creationId xmlns:a16="http://schemas.microsoft.com/office/drawing/2014/main" id="{F7ACAE24-9871-431B-A908-661A5E555397}"/>
                  </a:ext>
                </a:extLst>
              </p:cNvPr>
              <p:cNvSpPr>
                <a:spLocks noChangeArrowheads="1"/>
              </p:cNvSpPr>
              <p:nvPr/>
            </p:nvSpPr>
            <p:spPr bwMode="auto">
              <a:xfrm>
                <a:off x="623341" y="1974750"/>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350</a:t>
                </a:r>
                <a:endParaRPr lang="en-US" altLang="en-US" sz="3600"/>
              </a:p>
            </p:txBody>
          </p:sp>
          <p:sp>
            <p:nvSpPr>
              <p:cNvPr id="148" name="Rectangle 127">
                <a:extLst>
                  <a:ext uri="{FF2B5EF4-FFF2-40B4-BE49-F238E27FC236}">
                    <a16:creationId xmlns:a16="http://schemas.microsoft.com/office/drawing/2014/main" id="{D4F7574F-1F8F-4F06-A53B-B1A69D487A06}"/>
                  </a:ext>
                </a:extLst>
              </p:cNvPr>
              <p:cNvSpPr>
                <a:spLocks noChangeArrowheads="1"/>
              </p:cNvSpPr>
              <p:nvPr/>
            </p:nvSpPr>
            <p:spPr bwMode="auto">
              <a:xfrm>
                <a:off x="623341" y="1571442"/>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400</a:t>
                </a:r>
                <a:endParaRPr lang="en-US" altLang="en-US" sz="3600" dirty="0"/>
              </a:p>
            </p:txBody>
          </p:sp>
        </p:grpSp>
        <p:sp>
          <p:nvSpPr>
            <p:cNvPr id="190" name="Rectangle 169">
              <a:extLst>
                <a:ext uri="{FF2B5EF4-FFF2-40B4-BE49-F238E27FC236}">
                  <a16:creationId xmlns:a16="http://schemas.microsoft.com/office/drawing/2014/main" id="{A5491FCC-BCD7-4553-AE3D-37D709742DDF}"/>
                </a:ext>
              </a:extLst>
            </p:cNvPr>
            <p:cNvSpPr>
              <a:spLocks noChangeArrowheads="1"/>
            </p:cNvSpPr>
            <p:nvPr/>
          </p:nvSpPr>
          <p:spPr bwMode="auto">
            <a:xfrm>
              <a:off x="4502787" y="5634917"/>
              <a:ext cx="300078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400" b="1" dirty="0">
                  <a:solidFill>
                    <a:srgbClr val="000000"/>
                  </a:solidFill>
                </a:rPr>
                <a:t>10-year Risk of CV Events Using REACH Score</a:t>
              </a:r>
              <a:endParaRPr lang="en-US" altLang="en-US" sz="4000" b="1" dirty="0"/>
            </a:p>
          </p:txBody>
        </p:sp>
        <p:grpSp>
          <p:nvGrpSpPr>
            <p:cNvPr id="5" name="Group 4">
              <a:extLst>
                <a:ext uri="{FF2B5EF4-FFF2-40B4-BE49-F238E27FC236}">
                  <a16:creationId xmlns:a16="http://schemas.microsoft.com/office/drawing/2014/main" id="{95E3212A-E5E5-594D-B634-7325F289A66C}"/>
                </a:ext>
              </a:extLst>
            </p:cNvPr>
            <p:cNvGrpSpPr/>
            <p:nvPr/>
          </p:nvGrpSpPr>
          <p:grpSpPr>
            <a:xfrm>
              <a:off x="2443563" y="1671266"/>
              <a:ext cx="61845" cy="3234911"/>
              <a:chOff x="919562" y="1671265"/>
              <a:chExt cx="61845" cy="3234911"/>
            </a:xfrm>
          </p:grpSpPr>
          <p:sp>
            <p:nvSpPr>
              <p:cNvPr id="191" name="Line 170">
                <a:extLst>
                  <a:ext uri="{FF2B5EF4-FFF2-40B4-BE49-F238E27FC236}">
                    <a16:creationId xmlns:a16="http://schemas.microsoft.com/office/drawing/2014/main" id="{B45D7AE9-B8EA-44B7-9B94-129D2AB58151}"/>
                  </a:ext>
                </a:extLst>
              </p:cNvPr>
              <p:cNvSpPr>
                <a:spLocks noChangeShapeType="1"/>
              </p:cNvSpPr>
              <p:nvPr/>
            </p:nvSpPr>
            <p:spPr bwMode="auto">
              <a:xfrm flipH="1">
                <a:off x="919562" y="2077567"/>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Freeform 171">
                <a:extLst>
                  <a:ext uri="{FF2B5EF4-FFF2-40B4-BE49-F238E27FC236}">
                    <a16:creationId xmlns:a16="http://schemas.microsoft.com/office/drawing/2014/main" id="{28ABBAB1-6CF2-45ED-90F0-D880AA04BBE5}"/>
                  </a:ext>
                </a:extLst>
              </p:cNvPr>
              <p:cNvSpPr>
                <a:spLocks/>
              </p:cNvSpPr>
              <p:nvPr/>
            </p:nvSpPr>
            <p:spPr bwMode="auto">
              <a:xfrm>
                <a:off x="919562" y="1671265"/>
                <a:ext cx="61845" cy="3234911"/>
              </a:xfrm>
              <a:custGeom>
                <a:avLst/>
                <a:gdLst>
                  <a:gd name="T0" fmla="*/ 28 w 28"/>
                  <a:gd name="T1" fmla="*/ 1043 h 1043"/>
                  <a:gd name="T2" fmla="*/ 28 w 28"/>
                  <a:gd name="T3" fmla="*/ 0 h 1043"/>
                  <a:gd name="T4" fmla="*/ 0 w 28"/>
                  <a:gd name="T5" fmla="*/ 0 h 1043"/>
                </a:gdLst>
                <a:ahLst/>
                <a:cxnLst>
                  <a:cxn ang="0">
                    <a:pos x="T0" y="T1"/>
                  </a:cxn>
                  <a:cxn ang="0">
                    <a:pos x="T2" y="T3"/>
                  </a:cxn>
                  <a:cxn ang="0">
                    <a:pos x="T4" y="T5"/>
                  </a:cxn>
                </a:cxnLst>
                <a:rect l="0" t="0" r="r" b="b"/>
                <a:pathLst>
                  <a:path w="28" h="1043">
                    <a:moveTo>
                      <a:pt x="28" y="1043"/>
                    </a:moveTo>
                    <a:lnTo>
                      <a:pt x="28" y="0"/>
                    </a:lnTo>
                    <a:lnTo>
                      <a:pt x="0" y="0"/>
                    </a:lnTo>
                  </a:path>
                </a:pathLst>
              </a:custGeom>
              <a:noFill/>
              <a:ln w="127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172">
                <a:extLst>
                  <a:ext uri="{FF2B5EF4-FFF2-40B4-BE49-F238E27FC236}">
                    <a16:creationId xmlns:a16="http://schemas.microsoft.com/office/drawing/2014/main" id="{95D0E55B-44FA-48E2-8EE9-50ED560ACDC0}"/>
                  </a:ext>
                </a:extLst>
              </p:cNvPr>
              <p:cNvSpPr>
                <a:spLocks noChangeShapeType="1"/>
              </p:cNvSpPr>
              <p:nvPr/>
            </p:nvSpPr>
            <p:spPr bwMode="auto">
              <a:xfrm flipH="1">
                <a:off x="919562" y="2887071"/>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173">
                <a:extLst>
                  <a:ext uri="{FF2B5EF4-FFF2-40B4-BE49-F238E27FC236}">
                    <a16:creationId xmlns:a16="http://schemas.microsoft.com/office/drawing/2014/main" id="{C15812F7-0FD7-4154-842D-107008C68145}"/>
                  </a:ext>
                </a:extLst>
              </p:cNvPr>
              <p:cNvSpPr>
                <a:spLocks noChangeShapeType="1"/>
              </p:cNvSpPr>
              <p:nvPr/>
            </p:nvSpPr>
            <p:spPr bwMode="auto">
              <a:xfrm flipH="1">
                <a:off x="919562" y="2480768"/>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Line 174">
                <a:extLst>
                  <a:ext uri="{FF2B5EF4-FFF2-40B4-BE49-F238E27FC236}">
                    <a16:creationId xmlns:a16="http://schemas.microsoft.com/office/drawing/2014/main" id="{696C62FB-CD4E-46A4-9F33-658C99B9B1D5}"/>
                  </a:ext>
                </a:extLst>
              </p:cNvPr>
              <p:cNvSpPr>
                <a:spLocks noChangeShapeType="1"/>
              </p:cNvSpPr>
              <p:nvPr/>
            </p:nvSpPr>
            <p:spPr bwMode="auto">
              <a:xfrm flipH="1">
                <a:off x="919562" y="3693473"/>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Line 175">
                <a:extLst>
                  <a:ext uri="{FF2B5EF4-FFF2-40B4-BE49-F238E27FC236}">
                    <a16:creationId xmlns:a16="http://schemas.microsoft.com/office/drawing/2014/main" id="{E0D1349B-68B2-45BE-8675-29D77CA0E14C}"/>
                  </a:ext>
                </a:extLst>
              </p:cNvPr>
              <p:cNvSpPr>
                <a:spLocks noChangeShapeType="1"/>
              </p:cNvSpPr>
              <p:nvPr/>
            </p:nvSpPr>
            <p:spPr bwMode="auto">
              <a:xfrm flipH="1">
                <a:off x="919562" y="3290272"/>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Line 176">
                <a:extLst>
                  <a:ext uri="{FF2B5EF4-FFF2-40B4-BE49-F238E27FC236}">
                    <a16:creationId xmlns:a16="http://schemas.microsoft.com/office/drawing/2014/main" id="{DFBD9117-D4E4-4AB9-A0E1-4BED96AFF6C5}"/>
                  </a:ext>
                </a:extLst>
              </p:cNvPr>
              <p:cNvSpPr>
                <a:spLocks noChangeShapeType="1"/>
              </p:cNvSpPr>
              <p:nvPr/>
            </p:nvSpPr>
            <p:spPr bwMode="auto">
              <a:xfrm flipH="1">
                <a:off x="919562" y="4499875"/>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177">
                <a:extLst>
                  <a:ext uri="{FF2B5EF4-FFF2-40B4-BE49-F238E27FC236}">
                    <a16:creationId xmlns:a16="http://schemas.microsoft.com/office/drawing/2014/main" id="{C64F269A-F0D5-4F63-9B5E-1FBC7B74D56C}"/>
                  </a:ext>
                </a:extLst>
              </p:cNvPr>
              <p:cNvSpPr>
                <a:spLocks noChangeShapeType="1"/>
              </p:cNvSpPr>
              <p:nvPr/>
            </p:nvSpPr>
            <p:spPr bwMode="auto">
              <a:xfrm flipH="1">
                <a:off x="919562" y="4099774"/>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Line 178">
                <a:extLst>
                  <a:ext uri="{FF2B5EF4-FFF2-40B4-BE49-F238E27FC236}">
                    <a16:creationId xmlns:a16="http://schemas.microsoft.com/office/drawing/2014/main" id="{55C7FB26-6966-4B2E-A976-4C53A2D7374E}"/>
                  </a:ext>
                </a:extLst>
              </p:cNvPr>
              <p:cNvSpPr>
                <a:spLocks noChangeShapeType="1"/>
              </p:cNvSpPr>
              <p:nvPr/>
            </p:nvSpPr>
            <p:spPr bwMode="auto">
              <a:xfrm flipH="1">
                <a:off x="919562" y="4906176"/>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00" name="Rectangle 179">
              <a:extLst>
                <a:ext uri="{FF2B5EF4-FFF2-40B4-BE49-F238E27FC236}">
                  <a16:creationId xmlns:a16="http://schemas.microsoft.com/office/drawing/2014/main" id="{B67EE53E-6A0D-4168-B356-9DD09A1BEAC9}"/>
                </a:ext>
              </a:extLst>
            </p:cNvPr>
            <p:cNvSpPr>
              <a:spLocks noChangeArrowheads="1"/>
            </p:cNvSpPr>
            <p:nvPr/>
          </p:nvSpPr>
          <p:spPr bwMode="auto">
            <a:xfrm>
              <a:off x="3008880" y="4850349"/>
              <a:ext cx="234204" cy="5272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1" name="Rectangle 180">
              <a:extLst>
                <a:ext uri="{FF2B5EF4-FFF2-40B4-BE49-F238E27FC236}">
                  <a16:creationId xmlns:a16="http://schemas.microsoft.com/office/drawing/2014/main" id="{7F0C4B9C-BBFB-41ED-A5FE-520D6D8CABDA}"/>
                </a:ext>
              </a:extLst>
            </p:cNvPr>
            <p:cNvSpPr>
              <a:spLocks noChangeArrowheads="1"/>
            </p:cNvSpPr>
            <p:nvPr/>
          </p:nvSpPr>
          <p:spPr bwMode="auto">
            <a:xfrm>
              <a:off x="3008880" y="4850349"/>
              <a:ext cx="234204" cy="5272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2" name="Rectangle 181">
              <a:extLst>
                <a:ext uri="{FF2B5EF4-FFF2-40B4-BE49-F238E27FC236}">
                  <a16:creationId xmlns:a16="http://schemas.microsoft.com/office/drawing/2014/main" id="{FEA05A88-C099-451E-94C9-F14FED643354}"/>
                </a:ext>
              </a:extLst>
            </p:cNvPr>
            <p:cNvSpPr>
              <a:spLocks noChangeArrowheads="1"/>
            </p:cNvSpPr>
            <p:nvPr/>
          </p:nvSpPr>
          <p:spPr bwMode="auto">
            <a:xfrm>
              <a:off x="3393759" y="4434741"/>
              <a:ext cx="230928" cy="46833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3" name="Rectangle 182">
              <a:extLst>
                <a:ext uri="{FF2B5EF4-FFF2-40B4-BE49-F238E27FC236}">
                  <a16:creationId xmlns:a16="http://schemas.microsoft.com/office/drawing/2014/main" id="{D9A812C6-2CC5-4D80-AE59-B32EA35DAFA0}"/>
                </a:ext>
              </a:extLst>
            </p:cNvPr>
            <p:cNvSpPr>
              <a:spLocks noChangeArrowheads="1"/>
            </p:cNvSpPr>
            <p:nvPr/>
          </p:nvSpPr>
          <p:spPr bwMode="auto">
            <a:xfrm>
              <a:off x="3393759" y="4434741"/>
              <a:ext cx="230928" cy="46833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4" name="Rectangle 183">
              <a:extLst>
                <a:ext uri="{FF2B5EF4-FFF2-40B4-BE49-F238E27FC236}">
                  <a16:creationId xmlns:a16="http://schemas.microsoft.com/office/drawing/2014/main" id="{0E9C6362-4F97-489F-9663-97B2488C7FD3}"/>
                </a:ext>
              </a:extLst>
            </p:cNvPr>
            <p:cNvSpPr>
              <a:spLocks noChangeArrowheads="1"/>
            </p:cNvSpPr>
            <p:nvPr/>
          </p:nvSpPr>
          <p:spPr bwMode="auto">
            <a:xfrm>
              <a:off x="3772088" y="3066962"/>
              <a:ext cx="244030" cy="18361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5" name="Rectangle 184">
              <a:extLst>
                <a:ext uri="{FF2B5EF4-FFF2-40B4-BE49-F238E27FC236}">
                  <a16:creationId xmlns:a16="http://schemas.microsoft.com/office/drawing/2014/main" id="{8730AF95-0A39-448F-B0D7-E8CAF8E4CF30}"/>
                </a:ext>
              </a:extLst>
            </p:cNvPr>
            <p:cNvSpPr>
              <a:spLocks noChangeArrowheads="1"/>
            </p:cNvSpPr>
            <p:nvPr/>
          </p:nvSpPr>
          <p:spPr bwMode="auto">
            <a:xfrm>
              <a:off x="3772088" y="3066962"/>
              <a:ext cx="244030" cy="18361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6" name="Rectangle 185">
              <a:extLst>
                <a:ext uri="{FF2B5EF4-FFF2-40B4-BE49-F238E27FC236}">
                  <a16:creationId xmlns:a16="http://schemas.microsoft.com/office/drawing/2014/main" id="{76CC6D0C-ED96-4F67-8156-A2BAF0CBD863}"/>
                </a:ext>
              </a:extLst>
            </p:cNvPr>
            <p:cNvSpPr>
              <a:spLocks noChangeArrowheads="1"/>
            </p:cNvSpPr>
            <p:nvPr/>
          </p:nvSpPr>
          <p:spPr bwMode="auto">
            <a:xfrm>
              <a:off x="4158604" y="2192326"/>
              <a:ext cx="239116" cy="271075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7" name="Rectangle 186">
              <a:extLst>
                <a:ext uri="{FF2B5EF4-FFF2-40B4-BE49-F238E27FC236}">
                  <a16:creationId xmlns:a16="http://schemas.microsoft.com/office/drawing/2014/main" id="{BEC6A4ED-FD1B-4683-8B27-3A36E7E18B8C}"/>
                </a:ext>
              </a:extLst>
            </p:cNvPr>
            <p:cNvSpPr>
              <a:spLocks noChangeArrowheads="1"/>
            </p:cNvSpPr>
            <p:nvPr/>
          </p:nvSpPr>
          <p:spPr bwMode="auto">
            <a:xfrm>
              <a:off x="4158604" y="2192326"/>
              <a:ext cx="239116" cy="271075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8" name="Rectangle 187">
              <a:extLst>
                <a:ext uri="{FF2B5EF4-FFF2-40B4-BE49-F238E27FC236}">
                  <a16:creationId xmlns:a16="http://schemas.microsoft.com/office/drawing/2014/main" id="{615B1A04-058D-40BB-A4C9-E598F973CB5C}"/>
                </a:ext>
              </a:extLst>
            </p:cNvPr>
            <p:cNvSpPr>
              <a:spLocks noChangeArrowheads="1"/>
            </p:cNvSpPr>
            <p:nvPr/>
          </p:nvSpPr>
          <p:spPr bwMode="auto">
            <a:xfrm>
              <a:off x="4541846" y="1931796"/>
              <a:ext cx="239116" cy="297128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9" name="Rectangle 188">
              <a:extLst>
                <a:ext uri="{FF2B5EF4-FFF2-40B4-BE49-F238E27FC236}">
                  <a16:creationId xmlns:a16="http://schemas.microsoft.com/office/drawing/2014/main" id="{22385874-646A-4899-B814-D8E1B8C17DE8}"/>
                </a:ext>
              </a:extLst>
            </p:cNvPr>
            <p:cNvSpPr>
              <a:spLocks noChangeArrowheads="1"/>
            </p:cNvSpPr>
            <p:nvPr/>
          </p:nvSpPr>
          <p:spPr bwMode="auto">
            <a:xfrm>
              <a:off x="4541846" y="1931796"/>
              <a:ext cx="239116" cy="297128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0" name="Rectangle 189">
              <a:extLst>
                <a:ext uri="{FF2B5EF4-FFF2-40B4-BE49-F238E27FC236}">
                  <a16:creationId xmlns:a16="http://schemas.microsoft.com/office/drawing/2014/main" id="{1D5F27FE-958F-4D00-AE8D-0916EF5127FA}"/>
                </a:ext>
              </a:extLst>
            </p:cNvPr>
            <p:cNvSpPr>
              <a:spLocks noChangeArrowheads="1"/>
            </p:cNvSpPr>
            <p:nvPr/>
          </p:nvSpPr>
          <p:spPr bwMode="auto">
            <a:xfrm>
              <a:off x="4925087" y="1978318"/>
              <a:ext cx="239116" cy="29247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1" name="Rectangle 190">
              <a:extLst>
                <a:ext uri="{FF2B5EF4-FFF2-40B4-BE49-F238E27FC236}">
                  <a16:creationId xmlns:a16="http://schemas.microsoft.com/office/drawing/2014/main" id="{4D144422-249C-4A80-A7BF-918D1BF4699C}"/>
                </a:ext>
              </a:extLst>
            </p:cNvPr>
            <p:cNvSpPr>
              <a:spLocks noChangeArrowheads="1"/>
            </p:cNvSpPr>
            <p:nvPr/>
          </p:nvSpPr>
          <p:spPr bwMode="auto">
            <a:xfrm>
              <a:off x="4925087" y="1978318"/>
              <a:ext cx="239116" cy="29247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2" name="Rectangle 191">
              <a:extLst>
                <a:ext uri="{FF2B5EF4-FFF2-40B4-BE49-F238E27FC236}">
                  <a16:creationId xmlns:a16="http://schemas.microsoft.com/office/drawing/2014/main" id="{F9474635-B5EE-4E34-9365-92A84EBAFF53}"/>
                </a:ext>
              </a:extLst>
            </p:cNvPr>
            <p:cNvSpPr>
              <a:spLocks noChangeArrowheads="1"/>
            </p:cNvSpPr>
            <p:nvPr/>
          </p:nvSpPr>
          <p:spPr bwMode="auto">
            <a:xfrm>
              <a:off x="5311605" y="2449752"/>
              <a:ext cx="235841" cy="245332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3" name="Rectangle 192">
              <a:extLst>
                <a:ext uri="{FF2B5EF4-FFF2-40B4-BE49-F238E27FC236}">
                  <a16:creationId xmlns:a16="http://schemas.microsoft.com/office/drawing/2014/main" id="{2CD19D8F-197D-4DF3-8F5E-7A54CF4FDE95}"/>
                </a:ext>
              </a:extLst>
            </p:cNvPr>
            <p:cNvSpPr>
              <a:spLocks noChangeArrowheads="1"/>
            </p:cNvSpPr>
            <p:nvPr/>
          </p:nvSpPr>
          <p:spPr bwMode="auto">
            <a:xfrm>
              <a:off x="5311605" y="2449752"/>
              <a:ext cx="235841" cy="245332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4" name="Rectangle 193">
              <a:extLst>
                <a:ext uri="{FF2B5EF4-FFF2-40B4-BE49-F238E27FC236}">
                  <a16:creationId xmlns:a16="http://schemas.microsoft.com/office/drawing/2014/main" id="{257CC33F-7F3F-45C3-8CFA-C71D475F7B39}"/>
                </a:ext>
              </a:extLst>
            </p:cNvPr>
            <p:cNvSpPr>
              <a:spLocks noChangeArrowheads="1"/>
            </p:cNvSpPr>
            <p:nvPr/>
          </p:nvSpPr>
          <p:spPr bwMode="auto">
            <a:xfrm>
              <a:off x="5694847" y="2961508"/>
              <a:ext cx="235841" cy="194156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5" name="Rectangle 194">
              <a:extLst>
                <a:ext uri="{FF2B5EF4-FFF2-40B4-BE49-F238E27FC236}">
                  <a16:creationId xmlns:a16="http://schemas.microsoft.com/office/drawing/2014/main" id="{756B4325-3C2E-4ED9-A35A-B92DBD5B189D}"/>
                </a:ext>
              </a:extLst>
            </p:cNvPr>
            <p:cNvSpPr>
              <a:spLocks noChangeArrowheads="1"/>
            </p:cNvSpPr>
            <p:nvPr/>
          </p:nvSpPr>
          <p:spPr bwMode="auto">
            <a:xfrm>
              <a:off x="5694847" y="2961508"/>
              <a:ext cx="235841" cy="194156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6" name="Rectangle 195">
              <a:extLst>
                <a:ext uri="{FF2B5EF4-FFF2-40B4-BE49-F238E27FC236}">
                  <a16:creationId xmlns:a16="http://schemas.microsoft.com/office/drawing/2014/main" id="{A914517B-E8CC-4383-A9F5-E58C8D91BC37}"/>
                </a:ext>
              </a:extLst>
            </p:cNvPr>
            <p:cNvSpPr>
              <a:spLocks noChangeArrowheads="1"/>
            </p:cNvSpPr>
            <p:nvPr/>
          </p:nvSpPr>
          <p:spPr bwMode="auto">
            <a:xfrm>
              <a:off x="6079724" y="3525989"/>
              <a:ext cx="234204" cy="137708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7" name="Rectangle 196">
              <a:extLst>
                <a:ext uri="{FF2B5EF4-FFF2-40B4-BE49-F238E27FC236}">
                  <a16:creationId xmlns:a16="http://schemas.microsoft.com/office/drawing/2014/main" id="{183E11C3-5DBF-4A66-B520-593C737457FB}"/>
                </a:ext>
              </a:extLst>
            </p:cNvPr>
            <p:cNvSpPr>
              <a:spLocks noChangeArrowheads="1"/>
            </p:cNvSpPr>
            <p:nvPr/>
          </p:nvSpPr>
          <p:spPr bwMode="auto">
            <a:xfrm>
              <a:off x="6079724" y="3525989"/>
              <a:ext cx="234204" cy="137708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8" name="Rectangle 197">
              <a:extLst>
                <a:ext uri="{FF2B5EF4-FFF2-40B4-BE49-F238E27FC236}">
                  <a16:creationId xmlns:a16="http://schemas.microsoft.com/office/drawing/2014/main" id="{BA97E4BF-BE4B-4BE9-9977-7114425CB896}"/>
                </a:ext>
              </a:extLst>
            </p:cNvPr>
            <p:cNvSpPr>
              <a:spLocks noChangeArrowheads="1"/>
            </p:cNvSpPr>
            <p:nvPr/>
          </p:nvSpPr>
          <p:spPr bwMode="auto">
            <a:xfrm>
              <a:off x="6462967" y="3867160"/>
              <a:ext cx="235841" cy="103591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9" name="Rectangle 198">
              <a:extLst>
                <a:ext uri="{FF2B5EF4-FFF2-40B4-BE49-F238E27FC236}">
                  <a16:creationId xmlns:a16="http://schemas.microsoft.com/office/drawing/2014/main" id="{2A1CF467-38C0-4C9C-8DDB-73F86099C987}"/>
                </a:ext>
              </a:extLst>
            </p:cNvPr>
            <p:cNvSpPr>
              <a:spLocks noChangeArrowheads="1"/>
            </p:cNvSpPr>
            <p:nvPr/>
          </p:nvSpPr>
          <p:spPr bwMode="auto">
            <a:xfrm>
              <a:off x="6462967" y="3867160"/>
              <a:ext cx="235841" cy="103591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0" name="Rectangle 199">
              <a:extLst>
                <a:ext uri="{FF2B5EF4-FFF2-40B4-BE49-F238E27FC236}">
                  <a16:creationId xmlns:a16="http://schemas.microsoft.com/office/drawing/2014/main" id="{A9A5A077-D048-4F57-8CAB-215787AB6100}"/>
                </a:ext>
              </a:extLst>
            </p:cNvPr>
            <p:cNvSpPr>
              <a:spLocks noChangeArrowheads="1"/>
            </p:cNvSpPr>
            <p:nvPr/>
          </p:nvSpPr>
          <p:spPr bwMode="auto">
            <a:xfrm>
              <a:off x="6846208" y="4267258"/>
              <a:ext cx="237479" cy="63581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1" name="Rectangle 200">
              <a:extLst>
                <a:ext uri="{FF2B5EF4-FFF2-40B4-BE49-F238E27FC236}">
                  <a16:creationId xmlns:a16="http://schemas.microsoft.com/office/drawing/2014/main" id="{ED079FC2-ADC8-4316-9503-34F2BDCAAE31}"/>
                </a:ext>
              </a:extLst>
            </p:cNvPr>
            <p:cNvSpPr>
              <a:spLocks noChangeArrowheads="1"/>
            </p:cNvSpPr>
            <p:nvPr/>
          </p:nvSpPr>
          <p:spPr bwMode="auto">
            <a:xfrm>
              <a:off x="6846208" y="4267258"/>
              <a:ext cx="237479" cy="63581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2" name="Rectangle 201">
              <a:extLst>
                <a:ext uri="{FF2B5EF4-FFF2-40B4-BE49-F238E27FC236}">
                  <a16:creationId xmlns:a16="http://schemas.microsoft.com/office/drawing/2014/main" id="{D2B1BFF1-2512-4F6D-8A28-A3F6AC9ACEBA}"/>
                </a:ext>
              </a:extLst>
            </p:cNvPr>
            <p:cNvSpPr>
              <a:spLocks noChangeArrowheads="1"/>
            </p:cNvSpPr>
            <p:nvPr/>
          </p:nvSpPr>
          <p:spPr bwMode="auto">
            <a:xfrm>
              <a:off x="7229449" y="4409930"/>
              <a:ext cx="239116" cy="49314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3" name="Rectangle 202">
              <a:extLst>
                <a:ext uri="{FF2B5EF4-FFF2-40B4-BE49-F238E27FC236}">
                  <a16:creationId xmlns:a16="http://schemas.microsoft.com/office/drawing/2014/main" id="{E820E37E-6115-42D2-8512-A5D42300D93F}"/>
                </a:ext>
              </a:extLst>
            </p:cNvPr>
            <p:cNvSpPr>
              <a:spLocks noChangeArrowheads="1"/>
            </p:cNvSpPr>
            <p:nvPr/>
          </p:nvSpPr>
          <p:spPr bwMode="auto">
            <a:xfrm>
              <a:off x="7229449" y="4409930"/>
              <a:ext cx="239116" cy="49314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4" name="Rectangle 203">
              <a:extLst>
                <a:ext uri="{FF2B5EF4-FFF2-40B4-BE49-F238E27FC236}">
                  <a16:creationId xmlns:a16="http://schemas.microsoft.com/office/drawing/2014/main" id="{0BD8F583-5BB4-4E0D-A463-CEBD635BC0F0}"/>
                </a:ext>
              </a:extLst>
            </p:cNvPr>
            <p:cNvSpPr>
              <a:spLocks noChangeArrowheads="1"/>
            </p:cNvSpPr>
            <p:nvPr/>
          </p:nvSpPr>
          <p:spPr bwMode="auto">
            <a:xfrm>
              <a:off x="7611053" y="4499876"/>
              <a:ext cx="242392" cy="40320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5" name="Rectangle 204">
              <a:extLst>
                <a:ext uri="{FF2B5EF4-FFF2-40B4-BE49-F238E27FC236}">
                  <a16:creationId xmlns:a16="http://schemas.microsoft.com/office/drawing/2014/main" id="{D9D22EBF-FF66-4119-B3BA-80934A231F28}"/>
                </a:ext>
              </a:extLst>
            </p:cNvPr>
            <p:cNvSpPr>
              <a:spLocks noChangeArrowheads="1"/>
            </p:cNvSpPr>
            <p:nvPr/>
          </p:nvSpPr>
          <p:spPr bwMode="auto">
            <a:xfrm>
              <a:off x="7611053" y="4499876"/>
              <a:ext cx="242392" cy="40320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Rectangle 206">
              <a:extLst>
                <a:ext uri="{FF2B5EF4-FFF2-40B4-BE49-F238E27FC236}">
                  <a16:creationId xmlns:a16="http://schemas.microsoft.com/office/drawing/2014/main" id="{13075639-62AE-4A17-B4F1-5B4ACAFC44BA}"/>
                </a:ext>
              </a:extLst>
            </p:cNvPr>
            <p:cNvSpPr>
              <a:spLocks noChangeArrowheads="1"/>
            </p:cNvSpPr>
            <p:nvPr/>
          </p:nvSpPr>
          <p:spPr bwMode="auto">
            <a:xfrm>
              <a:off x="7995932" y="4670462"/>
              <a:ext cx="239116" cy="2326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Rectangle 207">
              <a:extLst>
                <a:ext uri="{FF2B5EF4-FFF2-40B4-BE49-F238E27FC236}">
                  <a16:creationId xmlns:a16="http://schemas.microsoft.com/office/drawing/2014/main" id="{2DB46CE1-589A-4CED-B93A-98AE3BAD0589}"/>
                </a:ext>
              </a:extLst>
            </p:cNvPr>
            <p:cNvSpPr>
              <a:spLocks noChangeArrowheads="1"/>
            </p:cNvSpPr>
            <p:nvPr/>
          </p:nvSpPr>
          <p:spPr bwMode="auto">
            <a:xfrm>
              <a:off x="7995932" y="4670462"/>
              <a:ext cx="239116" cy="2326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Rectangle 208">
              <a:extLst>
                <a:ext uri="{FF2B5EF4-FFF2-40B4-BE49-F238E27FC236}">
                  <a16:creationId xmlns:a16="http://schemas.microsoft.com/office/drawing/2014/main" id="{3E3E7F7A-93AC-4E5C-A9B6-76AB6C776434}"/>
                </a:ext>
              </a:extLst>
            </p:cNvPr>
            <p:cNvSpPr>
              <a:spLocks noChangeArrowheads="1"/>
            </p:cNvSpPr>
            <p:nvPr/>
          </p:nvSpPr>
          <p:spPr bwMode="auto">
            <a:xfrm>
              <a:off x="8385724" y="4760406"/>
              <a:ext cx="229290" cy="14267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Rectangle 209">
              <a:extLst>
                <a:ext uri="{FF2B5EF4-FFF2-40B4-BE49-F238E27FC236}">
                  <a16:creationId xmlns:a16="http://schemas.microsoft.com/office/drawing/2014/main" id="{D13D83FF-5BCD-4AF0-8084-F46EBDC1A221}"/>
                </a:ext>
              </a:extLst>
            </p:cNvPr>
            <p:cNvSpPr>
              <a:spLocks noChangeArrowheads="1"/>
            </p:cNvSpPr>
            <p:nvPr/>
          </p:nvSpPr>
          <p:spPr bwMode="auto">
            <a:xfrm>
              <a:off x="8385724" y="4760406"/>
              <a:ext cx="229290" cy="14267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210">
              <a:extLst>
                <a:ext uri="{FF2B5EF4-FFF2-40B4-BE49-F238E27FC236}">
                  <a16:creationId xmlns:a16="http://schemas.microsoft.com/office/drawing/2014/main" id="{EDC5F045-4CF2-462D-BB3B-B7E791CB2108}"/>
                </a:ext>
              </a:extLst>
            </p:cNvPr>
            <p:cNvSpPr>
              <a:spLocks noChangeArrowheads="1"/>
            </p:cNvSpPr>
            <p:nvPr/>
          </p:nvSpPr>
          <p:spPr bwMode="auto">
            <a:xfrm>
              <a:off x="8764054" y="4775913"/>
              <a:ext cx="240755" cy="12716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211">
              <a:extLst>
                <a:ext uri="{FF2B5EF4-FFF2-40B4-BE49-F238E27FC236}">
                  <a16:creationId xmlns:a16="http://schemas.microsoft.com/office/drawing/2014/main" id="{EE7234CA-1E54-4A54-89EB-72CEB3988A64}"/>
                </a:ext>
              </a:extLst>
            </p:cNvPr>
            <p:cNvSpPr>
              <a:spLocks noChangeArrowheads="1"/>
            </p:cNvSpPr>
            <p:nvPr/>
          </p:nvSpPr>
          <p:spPr bwMode="auto">
            <a:xfrm>
              <a:off x="8764054" y="4775913"/>
              <a:ext cx="240755" cy="12716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212">
              <a:extLst>
                <a:ext uri="{FF2B5EF4-FFF2-40B4-BE49-F238E27FC236}">
                  <a16:creationId xmlns:a16="http://schemas.microsoft.com/office/drawing/2014/main" id="{30045F76-C33D-4C53-8765-C79F7B389E84}"/>
                </a:ext>
              </a:extLst>
            </p:cNvPr>
            <p:cNvSpPr>
              <a:spLocks noChangeArrowheads="1"/>
            </p:cNvSpPr>
            <p:nvPr/>
          </p:nvSpPr>
          <p:spPr bwMode="auto">
            <a:xfrm>
              <a:off x="9150570" y="4775913"/>
              <a:ext cx="234204" cy="12716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213">
              <a:extLst>
                <a:ext uri="{FF2B5EF4-FFF2-40B4-BE49-F238E27FC236}">
                  <a16:creationId xmlns:a16="http://schemas.microsoft.com/office/drawing/2014/main" id="{DA6FFDF8-C8F8-4168-9E86-41B179BEBA48}"/>
                </a:ext>
              </a:extLst>
            </p:cNvPr>
            <p:cNvSpPr>
              <a:spLocks noChangeArrowheads="1"/>
            </p:cNvSpPr>
            <p:nvPr/>
          </p:nvSpPr>
          <p:spPr bwMode="auto">
            <a:xfrm>
              <a:off x="9150570" y="4775913"/>
              <a:ext cx="234204" cy="12716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2" name="TextBox 231">
              <a:extLst>
                <a:ext uri="{FF2B5EF4-FFF2-40B4-BE49-F238E27FC236}">
                  <a16:creationId xmlns:a16="http://schemas.microsoft.com/office/drawing/2014/main" id="{8073E439-D23D-4BBD-B3A7-2FC4DF51FE8C}"/>
                </a:ext>
              </a:extLst>
            </p:cNvPr>
            <p:cNvSpPr txBox="1"/>
            <p:nvPr/>
          </p:nvSpPr>
          <p:spPr>
            <a:xfrm rot="18454212">
              <a:off x="2505052" y="5044038"/>
              <a:ext cx="351058" cy="184666"/>
            </a:xfrm>
            <a:prstGeom prst="rect">
              <a:avLst/>
            </a:prstGeom>
            <a:noFill/>
          </p:spPr>
          <p:txBody>
            <a:bodyPr wrap="none" lIns="0" tIns="0" rIns="0" bIns="0" rtlCol="0">
              <a:spAutoFit/>
            </a:bodyPr>
            <a:lstStyle/>
            <a:p>
              <a:pPr algn="ctr"/>
              <a:r>
                <a:rPr lang="en-US" sz="1200" dirty="0"/>
                <a:t>(0, 5]</a:t>
              </a:r>
            </a:p>
          </p:txBody>
        </p:sp>
        <p:sp>
          <p:nvSpPr>
            <p:cNvPr id="233" name="TextBox 232">
              <a:extLst>
                <a:ext uri="{FF2B5EF4-FFF2-40B4-BE49-F238E27FC236}">
                  <a16:creationId xmlns:a16="http://schemas.microsoft.com/office/drawing/2014/main" id="{31485F40-00E2-4F58-B52A-64F421D153D2}"/>
                </a:ext>
              </a:extLst>
            </p:cNvPr>
            <p:cNvSpPr txBox="1"/>
            <p:nvPr/>
          </p:nvSpPr>
          <p:spPr>
            <a:xfrm rot="18454212">
              <a:off x="2817815" y="5098648"/>
              <a:ext cx="436017" cy="184666"/>
            </a:xfrm>
            <a:prstGeom prst="rect">
              <a:avLst/>
            </a:prstGeom>
            <a:noFill/>
          </p:spPr>
          <p:txBody>
            <a:bodyPr wrap="none" lIns="0" tIns="0" rIns="0" bIns="0" rtlCol="0">
              <a:spAutoFit/>
            </a:bodyPr>
            <a:lstStyle/>
            <a:p>
              <a:pPr algn="ctr"/>
              <a:r>
                <a:rPr lang="en-US" sz="1200" dirty="0"/>
                <a:t>(5, 10]</a:t>
              </a:r>
            </a:p>
          </p:txBody>
        </p:sp>
        <p:sp>
          <p:nvSpPr>
            <p:cNvPr id="234" name="TextBox 233">
              <a:extLst>
                <a:ext uri="{FF2B5EF4-FFF2-40B4-BE49-F238E27FC236}">
                  <a16:creationId xmlns:a16="http://schemas.microsoft.com/office/drawing/2014/main" id="{539D0A11-A83B-449E-A762-AE503F9C48D2}"/>
                </a:ext>
              </a:extLst>
            </p:cNvPr>
            <p:cNvSpPr txBox="1"/>
            <p:nvPr/>
          </p:nvSpPr>
          <p:spPr>
            <a:xfrm rot="18454212">
              <a:off x="3125368" y="5153251"/>
              <a:ext cx="520975" cy="184666"/>
            </a:xfrm>
            <a:prstGeom prst="rect">
              <a:avLst/>
            </a:prstGeom>
            <a:noFill/>
          </p:spPr>
          <p:txBody>
            <a:bodyPr wrap="none" lIns="0" tIns="0" rIns="0" bIns="0" rtlCol="0">
              <a:spAutoFit/>
            </a:bodyPr>
            <a:lstStyle/>
            <a:p>
              <a:pPr algn="ctr"/>
              <a:r>
                <a:rPr lang="en-US" sz="1200" dirty="0"/>
                <a:t>(10, 15]</a:t>
              </a:r>
            </a:p>
          </p:txBody>
        </p:sp>
        <p:sp>
          <p:nvSpPr>
            <p:cNvPr id="235" name="TextBox 234">
              <a:extLst>
                <a:ext uri="{FF2B5EF4-FFF2-40B4-BE49-F238E27FC236}">
                  <a16:creationId xmlns:a16="http://schemas.microsoft.com/office/drawing/2014/main" id="{6231F5CF-6F64-4FD7-899E-7E4CF10EBCA7}"/>
                </a:ext>
              </a:extLst>
            </p:cNvPr>
            <p:cNvSpPr txBox="1"/>
            <p:nvPr/>
          </p:nvSpPr>
          <p:spPr>
            <a:xfrm rot="18454212">
              <a:off x="3521872" y="5153251"/>
              <a:ext cx="520975" cy="184666"/>
            </a:xfrm>
            <a:prstGeom prst="rect">
              <a:avLst/>
            </a:prstGeom>
            <a:noFill/>
          </p:spPr>
          <p:txBody>
            <a:bodyPr wrap="none" lIns="0" tIns="0" rIns="0" bIns="0" rtlCol="0">
              <a:spAutoFit/>
            </a:bodyPr>
            <a:lstStyle/>
            <a:p>
              <a:pPr algn="ctr"/>
              <a:r>
                <a:rPr lang="en-US" sz="1200" dirty="0"/>
                <a:t>(15, 20]</a:t>
              </a:r>
            </a:p>
          </p:txBody>
        </p:sp>
        <p:sp>
          <p:nvSpPr>
            <p:cNvPr id="236" name="TextBox 235">
              <a:extLst>
                <a:ext uri="{FF2B5EF4-FFF2-40B4-BE49-F238E27FC236}">
                  <a16:creationId xmlns:a16="http://schemas.microsoft.com/office/drawing/2014/main" id="{06268D47-54D8-4F02-B20A-209446BB4128}"/>
                </a:ext>
              </a:extLst>
            </p:cNvPr>
            <p:cNvSpPr txBox="1"/>
            <p:nvPr/>
          </p:nvSpPr>
          <p:spPr>
            <a:xfrm rot="18454212">
              <a:off x="3891482" y="5153251"/>
              <a:ext cx="520975" cy="184666"/>
            </a:xfrm>
            <a:prstGeom prst="rect">
              <a:avLst/>
            </a:prstGeom>
            <a:noFill/>
          </p:spPr>
          <p:txBody>
            <a:bodyPr wrap="none" lIns="0" tIns="0" rIns="0" bIns="0" rtlCol="0">
              <a:spAutoFit/>
            </a:bodyPr>
            <a:lstStyle/>
            <a:p>
              <a:pPr algn="ctr"/>
              <a:r>
                <a:rPr lang="en-US" sz="1200" dirty="0"/>
                <a:t>(20, 25]</a:t>
              </a:r>
            </a:p>
          </p:txBody>
        </p:sp>
        <p:sp>
          <p:nvSpPr>
            <p:cNvPr id="237" name="TextBox 236">
              <a:extLst>
                <a:ext uri="{FF2B5EF4-FFF2-40B4-BE49-F238E27FC236}">
                  <a16:creationId xmlns:a16="http://schemas.microsoft.com/office/drawing/2014/main" id="{29FD857C-92CB-44F7-9F8C-BDDBC076C53E}"/>
                </a:ext>
              </a:extLst>
            </p:cNvPr>
            <p:cNvSpPr txBox="1"/>
            <p:nvPr/>
          </p:nvSpPr>
          <p:spPr>
            <a:xfrm rot="18454212">
              <a:off x="4261781" y="5153251"/>
              <a:ext cx="520975" cy="184666"/>
            </a:xfrm>
            <a:prstGeom prst="rect">
              <a:avLst/>
            </a:prstGeom>
            <a:noFill/>
          </p:spPr>
          <p:txBody>
            <a:bodyPr wrap="none" lIns="0" tIns="0" rIns="0" bIns="0" rtlCol="0">
              <a:spAutoFit/>
            </a:bodyPr>
            <a:lstStyle/>
            <a:p>
              <a:pPr algn="ctr"/>
              <a:r>
                <a:rPr lang="en-US" sz="1200" dirty="0"/>
                <a:t>(25, 30]</a:t>
              </a:r>
            </a:p>
          </p:txBody>
        </p:sp>
        <p:sp>
          <p:nvSpPr>
            <p:cNvPr id="238" name="TextBox 237">
              <a:extLst>
                <a:ext uri="{FF2B5EF4-FFF2-40B4-BE49-F238E27FC236}">
                  <a16:creationId xmlns:a16="http://schemas.microsoft.com/office/drawing/2014/main" id="{C5CAEA36-E9AE-4238-B3D4-50A6CA082D1C}"/>
                </a:ext>
              </a:extLst>
            </p:cNvPr>
            <p:cNvSpPr txBox="1"/>
            <p:nvPr/>
          </p:nvSpPr>
          <p:spPr>
            <a:xfrm rot="18454212">
              <a:off x="4635485" y="5153251"/>
              <a:ext cx="520975" cy="184666"/>
            </a:xfrm>
            <a:prstGeom prst="rect">
              <a:avLst/>
            </a:prstGeom>
            <a:noFill/>
          </p:spPr>
          <p:txBody>
            <a:bodyPr wrap="none" lIns="0" tIns="0" rIns="0" bIns="0" rtlCol="0">
              <a:spAutoFit/>
            </a:bodyPr>
            <a:lstStyle/>
            <a:p>
              <a:pPr algn="ctr"/>
              <a:r>
                <a:rPr lang="en-US" sz="1200" dirty="0"/>
                <a:t>(30, 35]</a:t>
              </a:r>
            </a:p>
          </p:txBody>
        </p:sp>
        <p:sp>
          <p:nvSpPr>
            <p:cNvPr id="239" name="TextBox 238">
              <a:extLst>
                <a:ext uri="{FF2B5EF4-FFF2-40B4-BE49-F238E27FC236}">
                  <a16:creationId xmlns:a16="http://schemas.microsoft.com/office/drawing/2014/main" id="{106C783C-FEC3-4F6D-ABED-805E8938FB06}"/>
                </a:ext>
              </a:extLst>
            </p:cNvPr>
            <p:cNvSpPr txBox="1"/>
            <p:nvPr/>
          </p:nvSpPr>
          <p:spPr>
            <a:xfrm rot="18454212">
              <a:off x="5024716" y="5153251"/>
              <a:ext cx="520975" cy="184666"/>
            </a:xfrm>
            <a:prstGeom prst="rect">
              <a:avLst/>
            </a:prstGeom>
            <a:noFill/>
          </p:spPr>
          <p:txBody>
            <a:bodyPr wrap="none" lIns="0" tIns="0" rIns="0" bIns="0" rtlCol="0">
              <a:spAutoFit/>
            </a:bodyPr>
            <a:lstStyle/>
            <a:p>
              <a:pPr algn="ctr"/>
              <a:r>
                <a:rPr lang="en-US" sz="1200" dirty="0"/>
                <a:t>(35, 40]</a:t>
              </a:r>
            </a:p>
          </p:txBody>
        </p:sp>
        <p:sp>
          <p:nvSpPr>
            <p:cNvPr id="240" name="TextBox 239">
              <a:extLst>
                <a:ext uri="{FF2B5EF4-FFF2-40B4-BE49-F238E27FC236}">
                  <a16:creationId xmlns:a16="http://schemas.microsoft.com/office/drawing/2014/main" id="{0CEE6842-B698-4B32-9C7F-A02D688BAFC6}"/>
                </a:ext>
              </a:extLst>
            </p:cNvPr>
            <p:cNvSpPr txBox="1"/>
            <p:nvPr/>
          </p:nvSpPr>
          <p:spPr>
            <a:xfrm rot="18454212">
              <a:off x="5420428" y="5153251"/>
              <a:ext cx="520975" cy="184666"/>
            </a:xfrm>
            <a:prstGeom prst="rect">
              <a:avLst/>
            </a:prstGeom>
            <a:noFill/>
          </p:spPr>
          <p:txBody>
            <a:bodyPr wrap="none" lIns="0" tIns="0" rIns="0" bIns="0" rtlCol="0">
              <a:spAutoFit/>
            </a:bodyPr>
            <a:lstStyle/>
            <a:p>
              <a:pPr algn="ctr"/>
              <a:r>
                <a:rPr lang="en-US" sz="1200" dirty="0"/>
                <a:t>(40, 45]</a:t>
              </a:r>
            </a:p>
          </p:txBody>
        </p:sp>
        <p:sp>
          <p:nvSpPr>
            <p:cNvPr id="241" name="TextBox 240">
              <a:extLst>
                <a:ext uri="{FF2B5EF4-FFF2-40B4-BE49-F238E27FC236}">
                  <a16:creationId xmlns:a16="http://schemas.microsoft.com/office/drawing/2014/main" id="{09CBC3B1-783D-4B42-A36A-E7D19AC01872}"/>
                </a:ext>
              </a:extLst>
            </p:cNvPr>
            <p:cNvSpPr txBox="1"/>
            <p:nvPr/>
          </p:nvSpPr>
          <p:spPr>
            <a:xfrm rot="18454212">
              <a:off x="5802682" y="5153251"/>
              <a:ext cx="520975" cy="184666"/>
            </a:xfrm>
            <a:prstGeom prst="rect">
              <a:avLst/>
            </a:prstGeom>
            <a:noFill/>
          </p:spPr>
          <p:txBody>
            <a:bodyPr wrap="none" lIns="0" tIns="0" rIns="0" bIns="0" rtlCol="0">
              <a:spAutoFit/>
            </a:bodyPr>
            <a:lstStyle/>
            <a:p>
              <a:pPr algn="ctr"/>
              <a:r>
                <a:rPr lang="en-US" sz="1200" dirty="0"/>
                <a:t>(45, 50]</a:t>
              </a:r>
            </a:p>
          </p:txBody>
        </p:sp>
        <p:sp>
          <p:nvSpPr>
            <p:cNvPr id="242" name="TextBox 241">
              <a:extLst>
                <a:ext uri="{FF2B5EF4-FFF2-40B4-BE49-F238E27FC236}">
                  <a16:creationId xmlns:a16="http://schemas.microsoft.com/office/drawing/2014/main" id="{037B709C-E1E2-4010-9F1F-8467024C2D95}"/>
                </a:ext>
              </a:extLst>
            </p:cNvPr>
            <p:cNvSpPr txBox="1"/>
            <p:nvPr/>
          </p:nvSpPr>
          <p:spPr>
            <a:xfrm rot="18454212">
              <a:off x="6210652" y="5153251"/>
              <a:ext cx="520975" cy="184666"/>
            </a:xfrm>
            <a:prstGeom prst="rect">
              <a:avLst/>
            </a:prstGeom>
            <a:noFill/>
          </p:spPr>
          <p:txBody>
            <a:bodyPr wrap="none" lIns="0" tIns="0" rIns="0" bIns="0" rtlCol="0">
              <a:spAutoFit/>
            </a:bodyPr>
            <a:lstStyle/>
            <a:p>
              <a:pPr algn="ctr"/>
              <a:r>
                <a:rPr lang="en-US" sz="1200" dirty="0"/>
                <a:t>(50, 55]</a:t>
              </a:r>
            </a:p>
          </p:txBody>
        </p:sp>
        <p:sp>
          <p:nvSpPr>
            <p:cNvPr id="243" name="TextBox 242">
              <a:extLst>
                <a:ext uri="{FF2B5EF4-FFF2-40B4-BE49-F238E27FC236}">
                  <a16:creationId xmlns:a16="http://schemas.microsoft.com/office/drawing/2014/main" id="{E2421612-C9B1-44FE-995F-225FAEA743B3}"/>
                </a:ext>
              </a:extLst>
            </p:cNvPr>
            <p:cNvSpPr txBox="1"/>
            <p:nvPr/>
          </p:nvSpPr>
          <p:spPr>
            <a:xfrm rot="18454212">
              <a:off x="6611570" y="5153249"/>
              <a:ext cx="520975" cy="184666"/>
            </a:xfrm>
            <a:prstGeom prst="rect">
              <a:avLst/>
            </a:prstGeom>
            <a:noFill/>
          </p:spPr>
          <p:txBody>
            <a:bodyPr wrap="none" lIns="0" tIns="0" rIns="0" bIns="0" rtlCol="0">
              <a:spAutoFit/>
            </a:bodyPr>
            <a:lstStyle/>
            <a:p>
              <a:pPr algn="ctr"/>
              <a:r>
                <a:rPr lang="en-US" sz="1200" dirty="0"/>
                <a:t>(55, 60]</a:t>
              </a:r>
            </a:p>
          </p:txBody>
        </p:sp>
        <p:sp>
          <p:nvSpPr>
            <p:cNvPr id="244" name="TextBox 243">
              <a:extLst>
                <a:ext uri="{FF2B5EF4-FFF2-40B4-BE49-F238E27FC236}">
                  <a16:creationId xmlns:a16="http://schemas.microsoft.com/office/drawing/2014/main" id="{826877F6-2C25-4CC1-A264-EB630267AC19}"/>
                </a:ext>
              </a:extLst>
            </p:cNvPr>
            <p:cNvSpPr txBox="1"/>
            <p:nvPr/>
          </p:nvSpPr>
          <p:spPr>
            <a:xfrm rot="18454212">
              <a:off x="6990194" y="5153251"/>
              <a:ext cx="520975" cy="184666"/>
            </a:xfrm>
            <a:prstGeom prst="rect">
              <a:avLst/>
            </a:prstGeom>
            <a:noFill/>
          </p:spPr>
          <p:txBody>
            <a:bodyPr wrap="none" lIns="0" tIns="0" rIns="0" bIns="0" rtlCol="0">
              <a:spAutoFit/>
            </a:bodyPr>
            <a:lstStyle/>
            <a:p>
              <a:pPr algn="ctr"/>
              <a:r>
                <a:rPr lang="en-US" sz="1200" dirty="0"/>
                <a:t>(60, 65]</a:t>
              </a:r>
            </a:p>
          </p:txBody>
        </p:sp>
        <p:sp>
          <p:nvSpPr>
            <p:cNvPr id="245" name="TextBox 244">
              <a:extLst>
                <a:ext uri="{FF2B5EF4-FFF2-40B4-BE49-F238E27FC236}">
                  <a16:creationId xmlns:a16="http://schemas.microsoft.com/office/drawing/2014/main" id="{CD7F95F5-CD5B-4C1D-A2AE-4E567631BEF6}"/>
                </a:ext>
              </a:extLst>
            </p:cNvPr>
            <p:cNvSpPr txBox="1"/>
            <p:nvPr/>
          </p:nvSpPr>
          <p:spPr>
            <a:xfrm rot="18454212">
              <a:off x="7350567" y="5153251"/>
              <a:ext cx="520975" cy="184666"/>
            </a:xfrm>
            <a:prstGeom prst="rect">
              <a:avLst/>
            </a:prstGeom>
            <a:noFill/>
          </p:spPr>
          <p:txBody>
            <a:bodyPr wrap="none" lIns="0" tIns="0" rIns="0" bIns="0" rtlCol="0">
              <a:spAutoFit/>
            </a:bodyPr>
            <a:lstStyle/>
            <a:p>
              <a:pPr algn="ctr"/>
              <a:r>
                <a:rPr lang="en-US" sz="1200" dirty="0"/>
                <a:t>(65, 70]</a:t>
              </a:r>
            </a:p>
          </p:txBody>
        </p:sp>
        <p:sp>
          <p:nvSpPr>
            <p:cNvPr id="246" name="TextBox 245">
              <a:extLst>
                <a:ext uri="{FF2B5EF4-FFF2-40B4-BE49-F238E27FC236}">
                  <a16:creationId xmlns:a16="http://schemas.microsoft.com/office/drawing/2014/main" id="{4AC949C4-8681-41C4-B4A3-BD0AAAA4A8A7}"/>
                </a:ext>
              </a:extLst>
            </p:cNvPr>
            <p:cNvSpPr txBox="1"/>
            <p:nvPr/>
          </p:nvSpPr>
          <p:spPr>
            <a:xfrm rot="18454212">
              <a:off x="7709082" y="5153251"/>
              <a:ext cx="520975" cy="184666"/>
            </a:xfrm>
            <a:prstGeom prst="rect">
              <a:avLst/>
            </a:prstGeom>
            <a:noFill/>
          </p:spPr>
          <p:txBody>
            <a:bodyPr wrap="none" lIns="0" tIns="0" rIns="0" bIns="0" rtlCol="0">
              <a:spAutoFit/>
            </a:bodyPr>
            <a:lstStyle/>
            <a:p>
              <a:pPr algn="ctr"/>
              <a:r>
                <a:rPr lang="en-US" sz="1200" dirty="0"/>
                <a:t>(70, 75]</a:t>
              </a:r>
            </a:p>
          </p:txBody>
        </p:sp>
        <p:sp>
          <p:nvSpPr>
            <p:cNvPr id="247" name="TextBox 246">
              <a:extLst>
                <a:ext uri="{FF2B5EF4-FFF2-40B4-BE49-F238E27FC236}">
                  <a16:creationId xmlns:a16="http://schemas.microsoft.com/office/drawing/2014/main" id="{563B84E3-E396-4497-B998-73719F8E3E85}"/>
                </a:ext>
              </a:extLst>
            </p:cNvPr>
            <p:cNvSpPr txBox="1"/>
            <p:nvPr/>
          </p:nvSpPr>
          <p:spPr>
            <a:xfrm rot="18454212">
              <a:off x="8475558" y="5153251"/>
              <a:ext cx="520975" cy="184666"/>
            </a:xfrm>
            <a:prstGeom prst="rect">
              <a:avLst/>
            </a:prstGeom>
            <a:noFill/>
          </p:spPr>
          <p:txBody>
            <a:bodyPr wrap="none" lIns="0" tIns="0" rIns="0" bIns="0" rtlCol="0">
              <a:spAutoFit/>
            </a:bodyPr>
            <a:lstStyle/>
            <a:p>
              <a:pPr algn="ctr"/>
              <a:r>
                <a:rPr lang="en-US" sz="1200" dirty="0"/>
                <a:t>(80, 85]</a:t>
              </a:r>
            </a:p>
          </p:txBody>
        </p:sp>
        <p:sp>
          <p:nvSpPr>
            <p:cNvPr id="248" name="TextBox 247">
              <a:extLst>
                <a:ext uri="{FF2B5EF4-FFF2-40B4-BE49-F238E27FC236}">
                  <a16:creationId xmlns:a16="http://schemas.microsoft.com/office/drawing/2014/main" id="{2815A56A-F887-4CD7-8937-B52B0AA754DF}"/>
                </a:ext>
              </a:extLst>
            </p:cNvPr>
            <p:cNvSpPr txBox="1"/>
            <p:nvPr/>
          </p:nvSpPr>
          <p:spPr>
            <a:xfrm rot="18454212">
              <a:off x="8904054" y="5153251"/>
              <a:ext cx="520975" cy="184666"/>
            </a:xfrm>
            <a:prstGeom prst="rect">
              <a:avLst/>
            </a:prstGeom>
            <a:noFill/>
          </p:spPr>
          <p:txBody>
            <a:bodyPr wrap="none" lIns="0" tIns="0" rIns="0" bIns="0" rtlCol="0">
              <a:spAutoFit/>
            </a:bodyPr>
            <a:lstStyle/>
            <a:p>
              <a:pPr algn="ctr"/>
              <a:r>
                <a:rPr lang="en-US" sz="1200" dirty="0"/>
                <a:t>(85, 90]</a:t>
              </a:r>
            </a:p>
          </p:txBody>
        </p:sp>
        <p:sp>
          <p:nvSpPr>
            <p:cNvPr id="250" name="TextBox 249">
              <a:extLst>
                <a:ext uri="{FF2B5EF4-FFF2-40B4-BE49-F238E27FC236}">
                  <a16:creationId xmlns:a16="http://schemas.microsoft.com/office/drawing/2014/main" id="{8D8D3E98-50E9-4CB1-A93D-0B0548FF2D05}"/>
                </a:ext>
              </a:extLst>
            </p:cNvPr>
            <p:cNvSpPr txBox="1"/>
            <p:nvPr/>
          </p:nvSpPr>
          <p:spPr>
            <a:xfrm rot="18454212">
              <a:off x="8097663" y="5153251"/>
              <a:ext cx="520975" cy="184666"/>
            </a:xfrm>
            <a:prstGeom prst="rect">
              <a:avLst/>
            </a:prstGeom>
            <a:noFill/>
          </p:spPr>
          <p:txBody>
            <a:bodyPr wrap="none" lIns="0" tIns="0" rIns="0" bIns="0" rtlCol="0">
              <a:spAutoFit/>
            </a:bodyPr>
            <a:lstStyle/>
            <a:p>
              <a:pPr algn="ctr"/>
              <a:r>
                <a:rPr lang="en-US" sz="1200" dirty="0"/>
                <a:t>(75, 80]</a:t>
              </a:r>
            </a:p>
          </p:txBody>
        </p:sp>
      </p:grpSp>
      <p:sp>
        <p:nvSpPr>
          <p:cNvPr id="2" name="TextBox 1">
            <a:extLst>
              <a:ext uri="{FF2B5EF4-FFF2-40B4-BE49-F238E27FC236}">
                <a16:creationId xmlns:a16="http://schemas.microsoft.com/office/drawing/2014/main" id="{BFD763A3-72E3-4BB0-BA50-81DADCF8E2B9}"/>
              </a:ext>
            </a:extLst>
          </p:cNvPr>
          <p:cNvSpPr txBox="1"/>
          <p:nvPr/>
        </p:nvSpPr>
        <p:spPr>
          <a:xfrm>
            <a:off x="662517" y="6083794"/>
            <a:ext cx="9671186" cy="661720"/>
          </a:xfrm>
          <a:prstGeom prst="rect">
            <a:avLst/>
          </a:prstGeom>
          <a:noFill/>
        </p:spPr>
        <p:txBody>
          <a:bodyPr wrap="square" rtlCol="0" anchor="b">
            <a:spAutoFit/>
          </a:bodyPr>
          <a:lstStyle/>
          <a:p>
            <a:r>
              <a:rPr lang="en-US" sz="900" dirty="0"/>
              <a:t>ASCVD = atherosclerotic cardiovascular disease; CV = cardiovascular; LDL-C = low density lipoprotein cholesterol; LLT = lipid-lowering therapy; REACH = Reduction of Atherothrombosis for Continued Health.</a:t>
            </a:r>
          </a:p>
          <a:p>
            <a:r>
              <a:rPr lang="en-US" sz="900" baseline="30000" dirty="0" err="1"/>
              <a:t>a</a:t>
            </a:r>
            <a:r>
              <a:rPr lang="en-US" sz="900" dirty="0" err="1"/>
              <a:t>Data</a:t>
            </a:r>
            <a:r>
              <a:rPr lang="en-US" sz="900" dirty="0"/>
              <a:t> shown are for all patients considered having established ASCVD at LDL-C measurement (n = 2659); of these, 2039 were on stabilized LLT at LDL-C measurement.</a:t>
            </a:r>
          </a:p>
          <a:p>
            <a:r>
              <a:rPr lang="en-US" sz="900" dirty="0">
                <a:solidFill>
                  <a:srgbClr val="000000"/>
                </a:solidFill>
              </a:rPr>
              <a:t>Ray, KK, et al. </a:t>
            </a:r>
            <a:r>
              <a:rPr lang="en-US" sz="900" i="1" dirty="0">
                <a:solidFill>
                  <a:srgbClr val="000000"/>
                </a:solidFill>
              </a:rPr>
              <a:t>Eur J </a:t>
            </a:r>
            <a:r>
              <a:rPr lang="en-US" sz="900" i="1" dirty="0" err="1">
                <a:solidFill>
                  <a:srgbClr val="000000"/>
                </a:solidFill>
              </a:rPr>
              <a:t>Prev</a:t>
            </a:r>
            <a:r>
              <a:rPr lang="en-US" sz="900" i="1" dirty="0">
                <a:solidFill>
                  <a:srgbClr val="000000"/>
                </a:solidFill>
              </a:rPr>
              <a:t> </a:t>
            </a:r>
            <a:r>
              <a:rPr lang="en-US" sz="900" i="1" dirty="0" err="1">
                <a:solidFill>
                  <a:srgbClr val="000000"/>
                </a:solidFill>
              </a:rPr>
              <a:t>Cardiol</a:t>
            </a:r>
            <a:r>
              <a:rPr lang="en-US" sz="900" dirty="0">
                <a:solidFill>
                  <a:srgbClr val="000000"/>
                </a:solidFill>
              </a:rPr>
              <a:t>. 2020. [in press].</a:t>
            </a:r>
          </a:p>
        </p:txBody>
      </p:sp>
      <p:sp>
        <p:nvSpPr>
          <p:cNvPr id="6" name="Rectangle 102">
            <a:extLst>
              <a:ext uri="{FF2B5EF4-FFF2-40B4-BE49-F238E27FC236}">
                <a16:creationId xmlns:a16="http://schemas.microsoft.com/office/drawing/2014/main" id="{CC2CDE19-A6EC-4888-8490-FA5FB2C0D1F0}"/>
              </a:ext>
            </a:extLst>
          </p:cNvPr>
          <p:cNvSpPr>
            <a:spLocks noChangeArrowheads="1"/>
          </p:cNvSpPr>
          <p:nvPr/>
        </p:nvSpPr>
        <p:spPr bwMode="auto">
          <a:xfrm rot="16200000">
            <a:off x="-10722" y="3143213"/>
            <a:ext cx="1630253" cy="28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400" b="1" dirty="0">
                <a:solidFill>
                  <a:srgbClr val="000000"/>
                </a:solidFill>
              </a:rPr>
              <a:t>Number of Patients</a:t>
            </a:r>
            <a:endParaRPr lang="en-US" altLang="en-US" sz="4000" b="1" dirty="0"/>
          </a:p>
        </p:txBody>
      </p:sp>
      <p:cxnSp>
        <p:nvCxnSpPr>
          <p:cNvPr id="83" name="Straight Connector 82">
            <a:extLst>
              <a:ext uri="{FF2B5EF4-FFF2-40B4-BE49-F238E27FC236}">
                <a16:creationId xmlns:a16="http://schemas.microsoft.com/office/drawing/2014/main" id="{6E407593-AD08-4940-878C-E4ED959708AD}"/>
              </a:ext>
            </a:extLst>
          </p:cNvPr>
          <p:cNvCxnSpPr>
            <a:cxnSpLocks/>
          </p:cNvCxnSpPr>
          <p:nvPr/>
        </p:nvCxnSpPr>
        <p:spPr>
          <a:xfrm flipH="1" flipV="1">
            <a:off x="5786734" y="1580408"/>
            <a:ext cx="8150" cy="3334736"/>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19A16366-A782-4113-AAC7-49C306E99BC0}"/>
              </a:ext>
            </a:extLst>
          </p:cNvPr>
          <p:cNvSpPr txBox="1"/>
          <p:nvPr/>
        </p:nvSpPr>
        <p:spPr>
          <a:xfrm>
            <a:off x="5054199" y="1361892"/>
            <a:ext cx="1605162" cy="276999"/>
          </a:xfrm>
          <a:prstGeom prst="rect">
            <a:avLst/>
          </a:prstGeom>
          <a:noFill/>
          <a:ln>
            <a:noFill/>
          </a:ln>
        </p:spPr>
        <p:txBody>
          <a:bodyPr wrap="square" rtlCol="0">
            <a:spAutoFit/>
          </a:bodyPr>
          <a:lstStyle/>
          <a:p>
            <a:pPr algn="ctr"/>
            <a:r>
              <a:rPr lang="en-GB" sz="1200" b="1" dirty="0">
                <a:solidFill>
                  <a:srgbClr val="00B050"/>
                </a:solidFill>
              </a:rPr>
              <a:t>40% 10-year risk</a:t>
            </a:r>
          </a:p>
        </p:txBody>
      </p:sp>
      <p:cxnSp>
        <p:nvCxnSpPr>
          <p:cNvPr id="87" name="Straight Connector 86">
            <a:extLst>
              <a:ext uri="{FF2B5EF4-FFF2-40B4-BE49-F238E27FC236}">
                <a16:creationId xmlns:a16="http://schemas.microsoft.com/office/drawing/2014/main" id="{36AD6338-21B9-4896-9CE4-29E1D0BDC33A}"/>
              </a:ext>
            </a:extLst>
          </p:cNvPr>
          <p:cNvCxnSpPr>
            <a:cxnSpLocks/>
          </p:cNvCxnSpPr>
          <p:nvPr/>
        </p:nvCxnSpPr>
        <p:spPr>
          <a:xfrm flipV="1">
            <a:off x="3762736" y="1975405"/>
            <a:ext cx="6636" cy="297128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39573674-9D04-4551-9BB3-60F001756A1B}"/>
              </a:ext>
            </a:extLst>
          </p:cNvPr>
          <p:cNvSpPr txBox="1"/>
          <p:nvPr/>
        </p:nvSpPr>
        <p:spPr>
          <a:xfrm>
            <a:off x="3032445" y="1701319"/>
            <a:ext cx="1406019" cy="276999"/>
          </a:xfrm>
          <a:prstGeom prst="rect">
            <a:avLst/>
          </a:prstGeom>
          <a:noFill/>
          <a:ln>
            <a:noFill/>
          </a:ln>
        </p:spPr>
        <p:txBody>
          <a:bodyPr wrap="square" rtlCol="0">
            <a:spAutoFit/>
          </a:bodyPr>
          <a:lstStyle/>
          <a:p>
            <a:pPr algn="ctr"/>
            <a:r>
              <a:rPr lang="en-GB" sz="1200" b="1" dirty="0">
                <a:solidFill>
                  <a:srgbClr val="FF0000"/>
                </a:solidFill>
              </a:rPr>
              <a:t>20% 10-year risk</a:t>
            </a:r>
          </a:p>
        </p:txBody>
      </p:sp>
    </p:spTree>
    <p:extLst>
      <p:ext uri="{BB962C8B-B14F-4D97-AF65-F5344CB8AC3E}">
        <p14:creationId xmlns:p14="http://schemas.microsoft.com/office/powerpoint/2010/main" val="3885144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8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04668-DD4C-4473-A0EE-E74CC82A677E}"/>
              </a:ext>
            </a:extLst>
          </p:cNvPr>
          <p:cNvSpPr>
            <a:spLocks noGrp="1"/>
          </p:cNvSpPr>
          <p:nvPr>
            <p:ph type="title"/>
          </p:nvPr>
        </p:nvSpPr>
        <p:spPr/>
        <p:txBody>
          <a:bodyPr/>
          <a:lstStyle/>
          <a:p>
            <a:r>
              <a:rPr lang="en-US" dirty="0"/>
              <a:t>Overall, Moderate-Intensity Statin Monotherapy was the Most Frequently Used LLT Regimen </a:t>
            </a:r>
          </a:p>
        </p:txBody>
      </p:sp>
      <p:graphicFrame>
        <p:nvGraphicFramePr>
          <p:cNvPr id="3" name="Content Placeholder 8">
            <a:extLst>
              <a:ext uri="{FF2B5EF4-FFF2-40B4-BE49-F238E27FC236}">
                <a16:creationId xmlns:a16="http://schemas.microsoft.com/office/drawing/2014/main" id="{B2C68DF4-4538-487A-B5F9-92BA49D8D3F2}"/>
              </a:ext>
            </a:extLst>
          </p:cNvPr>
          <p:cNvGraphicFramePr>
            <a:graphicFrameLocks/>
          </p:cNvGraphicFramePr>
          <p:nvPr>
            <p:extLst>
              <p:ext uri="{D42A27DB-BD31-4B8C-83A1-F6EECF244321}">
                <p14:modId xmlns:p14="http://schemas.microsoft.com/office/powerpoint/2010/main" val="2914135153"/>
              </p:ext>
            </p:extLst>
          </p:nvPr>
        </p:nvGraphicFramePr>
        <p:xfrm>
          <a:off x="2057317" y="1637211"/>
          <a:ext cx="8021588" cy="3738715"/>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38A0A160-7B26-4F94-BD45-31DD9B94D12A}"/>
              </a:ext>
            </a:extLst>
          </p:cNvPr>
          <p:cNvSpPr/>
          <p:nvPr/>
        </p:nvSpPr>
        <p:spPr>
          <a:xfrm>
            <a:off x="0" y="5013876"/>
            <a:ext cx="12136223" cy="8969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Only 28% of patients were receiving high intensity statin monotherapy </a:t>
            </a:r>
          </a:p>
          <a:p>
            <a:pPr algn="ctr"/>
            <a:r>
              <a:rPr lang="en-GB" sz="1600" b="1" dirty="0"/>
              <a:t>Few patients (9%) were receiving ezetimibe combo</a:t>
            </a:r>
          </a:p>
          <a:p>
            <a:pPr algn="ctr"/>
            <a:r>
              <a:rPr lang="en-GB" sz="1600" b="1" dirty="0"/>
              <a:t>Even fewer patients (1%) received PCSK9i combo</a:t>
            </a:r>
          </a:p>
        </p:txBody>
      </p:sp>
      <p:sp>
        <p:nvSpPr>
          <p:cNvPr id="5" name="TextBox 4">
            <a:extLst>
              <a:ext uri="{FF2B5EF4-FFF2-40B4-BE49-F238E27FC236}">
                <a16:creationId xmlns:a16="http://schemas.microsoft.com/office/drawing/2014/main" id="{7A58724E-A3D3-4C5E-97A4-FB23C769E233}"/>
              </a:ext>
            </a:extLst>
          </p:cNvPr>
          <p:cNvSpPr txBox="1"/>
          <p:nvPr/>
        </p:nvSpPr>
        <p:spPr>
          <a:xfrm>
            <a:off x="92378" y="6267426"/>
            <a:ext cx="7928216" cy="553998"/>
          </a:xfrm>
          <a:prstGeom prst="rect">
            <a:avLst/>
          </a:prstGeom>
          <a:noFill/>
        </p:spPr>
        <p:txBody>
          <a:bodyPr wrap="square" rtlCol="0" anchor="b">
            <a:spAutoFit/>
          </a:bodyPr>
          <a:lstStyle/>
          <a:p>
            <a:r>
              <a:rPr lang="en-GB" sz="1000" dirty="0"/>
              <a:t>*Stabilised LLT at time of LDL-C measurement. combo, combination</a:t>
            </a:r>
          </a:p>
          <a:p>
            <a:r>
              <a:rPr lang="en-GB" sz="1000" dirty="0"/>
              <a:t>LDL-C = low-density lipoprotein cholesterol; LLT = lipid lowering therapy; PCSK9i = proprotein convertase subtilisin/</a:t>
            </a:r>
            <a:r>
              <a:rPr lang="en-GB" sz="1000" dirty="0" err="1"/>
              <a:t>kexin</a:t>
            </a:r>
            <a:r>
              <a:rPr lang="en-GB" sz="1000" dirty="0"/>
              <a:t> type 9 inhibitor.</a:t>
            </a:r>
          </a:p>
          <a:p>
            <a:r>
              <a:rPr lang="en-US" sz="1000" dirty="0">
                <a:solidFill>
                  <a:srgbClr val="000000"/>
                </a:solidFill>
              </a:rPr>
              <a:t>Ray, KK, et al. </a:t>
            </a:r>
            <a:r>
              <a:rPr lang="en-US" sz="1000" i="1" dirty="0">
                <a:solidFill>
                  <a:srgbClr val="000000"/>
                </a:solidFill>
              </a:rPr>
              <a:t>Eur J </a:t>
            </a:r>
            <a:r>
              <a:rPr lang="en-US" sz="1000" i="1" dirty="0" err="1">
                <a:solidFill>
                  <a:srgbClr val="000000"/>
                </a:solidFill>
              </a:rPr>
              <a:t>Prev</a:t>
            </a:r>
            <a:r>
              <a:rPr lang="en-US" sz="1000" i="1" dirty="0">
                <a:solidFill>
                  <a:srgbClr val="000000"/>
                </a:solidFill>
              </a:rPr>
              <a:t> </a:t>
            </a:r>
            <a:r>
              <a:rPr lang="en-US" sz="1000" i="1" dirty="0" err="1">
                <a:solidFill>
                  <a:srgbClr val="000000"/>
                </a:solidFill>
              </a:rPr>
              <a:t>Cardiol</a:t>
            </a:r>
            <a:r>
              <a:rPr lang="en-US" sz="1000" dirty="0">
                <a:solidFill>
                  <a:srgbClr val="000000"/>
                </a:solidFill>
              </a:rPr>
              <a:t>. 2020. [in press].</a:t>
            </a:r>
          </a:p>
        </p:txBody>
      </p:sp>
    </p:spTree>
    <p:extLst>
      <p:ext uri="{BB962C8B-B14F-4D97-AF65-F5344CB8AC3E}">
        <p14:creationId xmlns:p14="http://schemas.microsoft.com/office/powerpoint/2010/main" val="34075495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764DC-B1D4-47B0-8D1A-3B9C875D3834}"/>
              </a:ext>
            </a:extLst>
          </p:cNvPr>
          <p:cNvSpPr>
            <a:spLocks noGrp="1"/>
          </p:cNvSpPr>
          <p:nvPr>
            <p:ph type="title"/>
          </p:nvPr>
        </p:nvSpPr>
        <p:spPr/>
        <p:txBody>
          <a:bodyPr/>
          <a:lstStyle/>
          <a:p>
            <a:r>
              <a:rPr lang="en-US" dirty="0"/>
              <a:t>Overall, Goal Achievement of 2016 &amp; 2019 ESC/EAS LDL-C Recommendations was Low</a:t>
            </a:r>
          </a:p>
        </p:txBody>
      </p:sp>
      <p:sp>
        <p:nvSpPr>
          <p:cNvPr id="4" name="TextBox 3">
            <a:extLst>
              <a:ext uri="{FF2B5EF4-FFF2-40B4-BE49-F238E27FC236}">
                <a16:creationId xmlns:a16="http://schemas.microsoft.com/office/drawing/2014/main" id="{12F84E1E-983C-4C48-A243-E06C07C1BDA3}"/>
              </a:ext>
            </a:extLst>
          </p:cNvPr>
          <p:cNvSpPr txBox="1"/>
          <p:nvPr/>
        </p:nvSpPr>
        <p:spPr>
          <a:xfrm>
            <a:off x="0" y="6304002"/>
            <a:ext cx="5750931" cy="553998"/>
          </a:xfrm>
          <a:prstGeom prst="rect">
            <a:avLst/>
          </a:prstGeom>
          <a:noFill/>
        </p:spPr>
        <p:txBody>
          <a:bodyPr wrap="square" rtlCol="0" anchor="b">
            <a:spAutoFit/>
          </a:bodyPr>
          <a:lstStyle/>
          <a:p>
            <a:r>
              <a:rPr lang="en-GB" sz="1000" dirty="0"/>
              <a:t>*Stabilised LLT at time of LDL-C measurement. combo, combination</a:t>
            </a:r>
          </a:p>
          <a:p>
            <a:r>
              <a:rPr lang="en-GB" sz="1000" dirty="0"/>
              <a:t>LDL-C = low-density lipoprotein cholesterol</a:t>
            </a:r>
          </a:p>
          <a:p>
            <a:r>
              <a:rPr lang="en-US" sz="1000" dirty="0">
                <a:solidFill>
                  <a:srgbClr val="000000"/>
                </a:solidFill>
              </a:rPr>
              <a:t>Ray, KK, et al. </a:t>
            </a:r>
            <a:r>
              <a:rPr lang="en-US" sz="1000" i="1" dirty="0">
                <a:solidFill>
                  <a:srgbClr val="000000"/>
                </a:solidFill>
              </a:rPr>
              <a:t>Eur J </a:t>
            </a:r>
            <a:r>
              <a:rPr lang="en-US" sz="1000" i="1" dirty="0" err="1">
                <a:solidFill>
                  <a:srgbClr val="000000"/>
                </a:solidFill>
              </a:rPr>
              <a:t>Prev</a:t>
            </a:r>
            <a:r>
              <a:rPr lang="en-US" sz="1000" i="1" dirty="0">
                <a:solidFill>
                  <a:srgbClr val="000000"/>
                </a:solidFill>
              </a:rPr>
              <a:t> </a:t>
            </a:r>
            <a:r>
              <a:rPr lang="en-US" sz="1000" i="1" dirty="0" err="1">
                <a:solidFill>
                  <a:srgbClr val="000000"/>
                </a:solidFill>
              </a:rPr>
              <a:t>Cardiol</a:t>
            </a:r>
            <a:r>
              <a:rPr lang="en-US" sz="1000" dirty="0">
                <a:solidFill>
                  <a:srgbClr val="000000"/>
                </a:solidFill>
              </a:rPr>
              <a:t>. 2020. [in press].</a:t>
            </a:r>
            <a:endParaRPr lang="en-GB" sz="1000" dirty="0"/>
          </a:p>
        </p:txBody>
      </p:sp>
      <p:sp>
        <p:nvSpPr>
          <p:cNvPr id="5" name="Rectangle 4">
            <a:extLst>
              <a:ext uri="{FF2B5EF4-FFF2-40B4-BE49-F238E27FC236}">
                <a16:creationId xmlns:a16="http://schemas.microsoft.com/office/drawing/2014/main" id="{6E25CC2E-F0D8-4FF9-AF84-BA4745EC6A67}"/>
              </a:ext>
            </a:extLst>
          </p:cNvPr>
          <p:cNvSpPr/>
          <p:nvPr/>
        </p:nvSpPr>
        <p:spPr>
          <a:xfrm>
            <a:off x="0" y="5390589"/>
            <a:ext cx="12192000" cy="74285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Overall, fewer patients attained their risk based 2019 LDL-C goals in comparison to their risk </a:t>
            </a:r>
            <a:r>
              <a:rPr lang="en-GB" b="1"/>
              <a:t>based 2016 </a:t>
            </a:r>
            <a:r>
              <a:rPr lang="en-GB" b="1" dirty="0"/>
              <a:t>goals (33% vs 54%) with a lower likelihood of goal attainment with increasing risk (i.e. lower LDL-C goal)</a:t>
            </a:r>
          </a:p>
        </p:txBody>
      </p:sp>
      <p:grpSp>
        <p:nvGrpSpPr>
          <p:cNvPr id="11" name="Group 10">
            <a:extLst>
              <a:ext uri="{FF2B5EF4-FFF2-40B4-BE49-F238E27FC236}">
                <a16:creationId xmlns:a16="http://schemas.microsoft.com/office/drawing/2014/main" id="{E70BEFDB-D22E-4F4F-A9BE-C2754443361C}"/>
              </a:ext>
            </a:extLst>
          </p:cNvPr>
          <p:cNvGrpSpPr/>
          <p:nvPr/>
        </p:nvGrpSpPr>
        <p:grpSpPr>
          <a:xfrm>
            <a:off x="2151854" y="1933884"/>
            <a:ext cx="7198153" cy="3349393"/>
            <a:chOff x="2151854" y="1933884"/>
            <a:chExt cx="7198153" cy="3349393"/>
          </a:xfrm>
        </p:grpSpPr>
        <p:graphicFrame>
          <p:nvGraphicFramePr>
            <p:cNvPr id="3" name="Chart 2">
              <a:extLst>
                <a:ext uri="{FF2B5EF4-FFF2-40B4-BE49-F238E27FC236}">
                  <a16:creationId xmlns:a16="http://schemas.microsoft.com/office/drawing/2014/main" id="{BF099561-6A82-467B-B586-833C02D9CFF6}"/>
                </a:ext>
              </a:extLst>
            </p:cNvPr>
            <p:cNvGraphicFramePr/>
            <p:nvPr>
              <p:extLst>
                <p:ext uri="{D42A27DB-BD31-4B8C-83A1-F6EECF244321}">
                  <p14:modId xmlns:p14="http://schemas.microsoft.com/office/powerpoint/2010/main" val="4146943978"/>
                </p:ext>
              </p:extLst>
            </p:nvPr>
          </p:nvGraphicFramePr>
          <p:xfrm>
            <a:off x="2151854" y="1933884"/>
            <a:ext cx="7198153" cy="3151922"/>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 5">
              <a:extLst>
                <a:ext uri="{FF2B5EF4-FFF2-40B4-BE49-F238E27FC236}">
                  <a16:creationId xmlns:a16="http://schemas.microsoft.com/office/drawing/2014/main" id="{C5D39062-9F2E-994D-8CFF-628803CF9A21}"/>
                </a:ext>
              </a:extLst>
            </p:cNvPr>
            <p:cNvGrpSpPr/>
            <p:nvPr/>
          </p:nvGrpSpPr>
          <p:grpSpPr>
            <a:xfrm>
              <a:off x="2601804" y="4837001"/>
              <a:ext cx="6598180" cy="446276"/>
              <a:chOff x="2601804" y="4837001"/>
              <a:chExt cx="6598180" cy="446276"/>
            </a:xfrm>
          </p:grpSpPr>
          <p:sp>
            <p:nvSpPr>
              <p:cNvPr id="7" name="TextBox 6">
                <a:extLst>
                  <a:ext uri="{FF2B5EF4-FFF2-40B4-BE49-F238E27FC236}">
                    <a16:creationId xmlns:a16="http://schemas.microsoft.com/office/drawing/2014/main" id="{0EA50769-5D91-C44F-8C05-9DC03A968F44}"/>
                  </a:ext>
                </a:extLst>
              </p:cNvPr>
              <p:cNvSpPr txBox="1"/>
              <p:nvPr/>
            </p:nvSpPr>
            <p:spPr>
              <a:xfrm>
                <a:off x="4517948" y="5025801"/>
                <a:ext cx="450764" cy="253916"/>
              </a:xfrm>
              <a:prstGeom prst="rect">
                <a:avLst/>
              </a:prstGeom>
              <a:noFill/>
            </p:spPr>
            <p:txBody>
              <a:bodyPr wrap="none" rtlCol="0" anchor="ctr">
                <a:spAutoFit/>
              </a:bodyPr>
              <a:lstStyle/>
              <a:p>
                <a:pPr algn="ctr"/>
                <a:r>
                  <a:rPr lang="en-US" sz="1050" dirty="0"/>
                  <a:t>&lt; 70</a:t>
                </a:r>
              </a:p>
            </p:txBody>
          </p:sp>
          <p:sp>
            <p:nvSpPr>
              <p:cNvPr id="9" name="TextBox 8">
                <a:extLst>
                  <a:ext uri="{FF2B5EF4-FFF2-40B4-BE49-F238E27FC236}">
                    <a16:creationId xmlns:a16="http://schemas.microsoft.com/office/drawing/2014/main" id="{4ED22695-2D93-6C41-BCDD-5C7B50B41201}"/>
                  </a:ext>
                </a:extLst>
              </p:cNvPr>
              <p:cNvSpPr txBox="1"/>
              <p:nvPr/>
            </p:nvSpPr>
            <p:spPr>
              <a:xfrm>
                <a:off x="2601804" y="5025801"/>
                <a:ext cx="712054" cy="253916"/>
              </a:xfrm>
              <a:prstGeom prst="rect">
                <a:avLst/>
              </a:prstGeom>
              <a:noFill/>
            </p:spPr>
            <p:txBody>
              <a:bodyPr wrap="none" rtlCol="0" anchor="ctr">
                <a:spAutoFit/>
              </a:bodyPr>
              <a:lstStyle/>
              <a:p>
                <a:pPr algn="r"/>
                <a:r>
                  <a:rPr lang="en-US" sz="1050" dirty="0"/>
                  <a:t>mg/dL = </a:t>
                </a:r>
              </a:p>
            </p:txBody>
          </p:sp>
          <p:sp>
            <p:nvSpPr>
              <p:cNvPr id="10" name="TextBox 9">
                <a:extLst>
                  <a:ext uri="{FF2B5EF4-FFF2-40B4-BE49-F238E27FC236}">
                    <a16:creationId xmlns:a16="http://schemas.microsoft.com/office/drawing/2014/main" id="{44328D30-A8F3-BD4F-9526-2A14C1844C91}"/>
                  </a:ext>
                </a:extLst>
              </p:cNvPr>
              <p:cNvSpPr txBox="1"/>
              <p:nvPr/>
            </p:nvSpPr>
            <p:spPr>
              <a:xfrm>
                <a:off x="6484776" y="4837001"/>
                <a:ext cx="2715208" cy="446276"/>
              </a:xfrm>
              <a:prstGeom prst="rect">
                <a:avLst/>
              </a:prstGeom>
              <a:solidFill>
                <a:schemeClr val="bg1"/>
              </a:solidFill>
            </p:spPr>
            <p:txBody>
              <a:bodyPr wrap="square" rtlCol="0" anchor="ctr">
                <a:spAutoFit/>
              </a:bodyPr>
              <a:lstStyle/>
              <a:p>
                <a:pPr algn="ctr"/>
                <a:r>
                  <a:rPr lang="en-US" sz="1400" dirty="0"/>
                  <a:t>risk based 2019 LDL-C goal</a:t>
                </a:r>
              </a:p>
              <a:p>
                <a:pPr algn="ctr"/>
                <a:endParaRPr lang="en-US" sz="900" dirty="0"/>
              </a:p>
            </p:txBody>
          </p:sp>
        </p:grpSp>
      </p:grpSp>
      <p:sp>
        <p:nvSpPr>
          <p:cNvPr id="15" name="TextBox 14">
            <a:extLst>
              <a:ext uri="{FF2B5EF4-FFF2-40B4-BE49-F238E27FC236}">
                <a16:creationId xmlns:a16="http://schemas.microsoft.com/office/drawing/2014/main" id="{7A300ABE-AD17-47AA-93F2-E5CA7DF0291E}"/>
              </a:ext>
            </a:extLst>
          </p:cNvPr>
          <p:cNvSpPr txBox="1"/>
          <p:nvPr/>
        </p:nvSpPr>
        <p:spPr>
          <a:xfrm>
            <a:off x="3472318" y="4814307"/>
            <a:ext cx="2715208" cy="446276"/>
          </a:xfrm>
          <a:prstGeom prst="rect">
            <a:avLst/>
          </a:prstGeom>
          <a:solidFill>
            <a:schemeClr val="bg1"/>
          </a:solidFill>
        </p:spPr>
        <p:txBody>
          <a:bodyPr wrap="square" rtlCol="0" anchor="ctr">
            <a:spAutoFit/>
          </a:bodyPr>
          <a:lstStyle/>
          <a:p>
            <a:pPr algn="ctr"/>
            <a:r>
              <a:rPr lang="en-US" sz="1400" dirty="0"/>
              <a:t>risk based 2016 LDL-C goal</a:t>
            </a:r>
          </a:p>
          <a:p>
            <a:pPr algn="ctr"/>
            <a:endParaRPr lang="en-US" sz="900" dirty="0"/>
          </a:p>
        </p:txBody>
      </p:sp>
    </p:spTree>
    <p:extLst>
      <p:ext uri="{BB962C8B-B14F-4D97-AF65-F5344CB8AC3E}">
        <p14:creationId xmlns:p14="http://schemas.microsoft.com/office/powerpoint/2010/main" val="19508043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1520D-7EC6-47C5-B4A5-0B9486E97169}"/>
              </a:ext>
            </a:extLst>
          </p:cNvPr>
          <p:cNvSpPr>
            <a:spLocks noGrp="1"/>
          </p:cNvSpPr>
          <p:nvPr>
            <p:ph type="title"/>
          </p:nvPr>
        </p:nvSpPr>
        <p:spPr/>
        <p:txBody>
          <a:bodyPr/>
          <a:lstStyle/>
          <a:p>
            <a:r>
              <a:rPr lang="en-US" sz="2800" dirty="0"/>
              <a:t>Only 18% of Very-High Risk Patients Achieved LDL-C Goals of </a:t>
            </a:r>
            <a:br>
              <a:rPr lang="en-US" sz="2800" dirty="0"/>
            </a:br>
            <a:r>
              <a:rPr lang="en-US" sz="2800" dirty="0"/>
              <a:t>&lt; 1.4 mmol/L (&lt; 55 mg/dL)</a:t>
            </a:r>
          </a:p>
        </p:txBody>
      </p:sp>
      <p:sp>
        <p:nvSpPr>
          <p:cNvPr id="4" name="TextBox 3" hidden="1">
            <a:extLst>
              <a:ext uri="{FF2B5EF4-FFF2-40B4-BE49-F238E27FC236}">
                <a16:creationId xmlns:a16="http://schemas.microsoft.com/office/drawing/2014/main" id="{26E0CFD8-6A19-4C91-9AF0-EFFFE4EF38B8}"/>
              </a:ext>
            </a:extLst>
          </p:cNvPr>
          <p:cNvSpPr txBox="1"/>
          <p:nvPr/>
        </p:nvSpPr>
        <p:spPr>
          <a:xfrm>
            <a:off x="6540269" y="1482946"/>
            <a:ext cx="3230880" cy="4524315"/>
          </a:xfrm>
          <a:prstGeom prst="rect">
            <a:avLst/>
          </a:prstGeom>
          <a:noFill/>
        </p:spPr>
        <p:txBody>
          <a:bodyPr wrap="square" rtlCol="0">
            <a:spAutoFit/>
          </a:bodyPr>
          <a:lstStyle/>
          <a:p>
            <a:pPr>
              <a:spcBef>
                <a:spcPts val="300"/>
              </a:spcBef>
            </a:pPr>
            <a:r>
              <a:rPr lang="en-US" sz="800" b="1" dirty="0"/>
              <a:t>Overall (</a:t>
            </a:r>
            <a:r>
              <a:rPr lang="en-US" sz="800" b="1" i="1" dirty="0"/>
              <a:t>n </a:t>
            </a:r>
            <a:r>
              <a:rPr lang="en-US" sz="800" b="1" dirty="0"/>
              <a:t>= 172)</a:t>
            </a:r>
          </a:p>
          <a:p>
            <a:r>
              <a:rPr lang="en-US" sz="800" dirty="0"/>
              <a:t>Low-intensity statin monotherapy (</a:t>
            </a:r>
            <a:r>
              <a:rPr lang="en-US" sz="800" i="1" dirty="0"/>
              <a:t>n </a:t>
            </a:r>
            <a:r>
              <a:rPr lang="en-US" sz="800" dirty="0"/>
              <a:t>= 6)</a:t>
            </a:r>
          </a:p>
          <a:p>
            <a:r>
              <a:rPr lang="en-US" sz="800" dirty="0"/>
              <a:t>Moderate-intensity statin monotherapy (</a:t>
            </a:r>
            <a:r>
              <a:rPr lang="en-US" sz="800" i="1" dirty="0"/>
              <a:t>n </a:t>
            </a:r>
            <a:r>
              <a:rPr lang="en-US" sz="800" dirty="0"/>
              <a:t>= 72)</a:t>
            </a:r>
          </a:p>
          <a:p>
            <a:r>
              <a:rPr lang="en-US" sz="800" dirty="0"/>
              <a:t>High-intensity statin monotherapy (</a:t>
            </a:r>
            <a:r>
              <a:rPr lang="en-US" sz="800" i="1" dirty="0"/>
              <a:t>n </a:t>
            </a:r>
            <a:r>
              <a:rPr lang="en-US" sz="800" dirty="0"/>
              <a:t>= 34)</a:t>
            </a:r>
          </a:p>
          <a:p>
            <a:r>
              <a:rPr lang="en-US" sz="800" dirty="0"/>
              <a:t>Ezetimibe combination (</a:t>
            </a:r>
            <a:r>
              <a:rPr lang="en-US" sz="800" i="1" dirty="0"/>
              <a:t>n </a:t>
            </a:r>
            <a:r>
              <a:rPr lang="en-US" sz="800" dirty="0"/>
              <a:t>= 46)</a:t>
            </a:r>
          </a:p>
          <a:p>
            <a:r>
              <a:rPr lang="en-US" sz="800" dirty="0"/>
              <a:t>PCSK9i combination (</a:t>
            </a:r>
            <a:r>
              <a:rPr lang="en-US" sz="800" i="1" dirty="0"/>
              <a:t>n </a:t>
            </a:r>
            <a:r>
              <a:rPr lang="en-US" sz="800" dirty="0"/>
              <a:t>= 3)</a:t>
            </a:r>
          </a:p>
          <a:p>
            <a:r>
              <a:rPr lang="en-US" sz="800" dirty="0"/>
              <a:t>Other LLT (</a:t>
            </a:r>
            <a:r>
              <a:rPr lang="en-US" sz="800" i="1" dirty="0"/>
              <a:t>n </a:t>
            </a:r>
            <a:r>
              <a:rPr lang="en-US" sz="800" dirty="0"/>
              <a:t>= 11)</a:t>
            </a:r>
          </a:p>
          <a:p>
            <a:pPr>
              <a:spcBef>
                <a:spcPts val="2400"/>
              </a:spcBef>
            </a:pPr>
            <a:r>
              <a:rPr lang="en-US" sz="800" b="1" dirty="0"/>
              <a:t>Overall (</a:t>
            </a:r>
            <a:r>
              <a:rPr lang="en-US" sz="800" b="1" i="1" dirty="0"/>
              <a:t>n </a:t>
            </a:r>
            <a:r>
              <a:rPr lang="en-US" sz="800" b="1" dirty="0"/>
              <a:t>= 1219)</a:t>
            </a:r>
          </a:p>
          <a:p>
            <a:r>
              <a:rPr lang="en-US" sz="800" dirty="0"/>
              <a:t>Low-intensity statin monotherapy (</a:t>
            </a:r>
            <a:r>
              <a:rPr lang="en-US" sz="800" i="1" dirty="0"/>
              <a:t>n </a:t>
            </a:r>
            <a:r>
              <a:rPr lang="en-US" sz="800" dirty="0"/>
              <a:t>= 61)</a:t>
            </a:r>
          </a:p>
          <a:p>
            <a:r>
              <a:rPr lang="en-US" sz="800" dirty="0"/>
              <a:t>Moderate-intensity statin monotherapy (</a:t>
            </a:r>
            <a:r>
              <a:rPr lang="en-US" sz="800" i="1" dirty="0"/>
              <a:t>n </a:t>
            </a:r>
            <a:r>
              <a:rPr lang="en-US" sz="800" dirty="0"/>
              <a:t>= 734)</a:t>
            </a:r>
          </a:p>
          <a:p>
            <a:r>
              <a:rPr lang="en-US" sz="800" dirty="0"/>
              <a:t>High-intensity statin monotherapy (</a:t>
            </a:r>
            <a:r>
              <a:rPr lang="en-US" sz="800" i="1" dirty="0"/>
              <a:t>n </a:t>
            </a:r>
            <a:r>
              <a:rPr lang="en-US" sz="800" dirty="0"/>
              <a:t>= 206)</a:t>
            </a:r>
          </a:p>
          <a:p>
            <a:r>
              <a:rPr lang="en-US" sz="800" dirty="0"/>
              <a:t>Ezetimibe combination (</a:t>
            </a:r>
            <a:r>
              <a:rPr lang="en-US" sz="800" i="1" dirty="0"/>
              <a:t>n </a:t>
            </a:r>
            <a:r>
              <a:rPr lang="en-US" sz="800" dirty="0"/>
              <a:t>= 119)</a:t>
            </a:r>
          </a:p>
          <a:p>
            <a:r>
              <a:rPr lang="en-US" sz="800" dirty="0"/>
              <a:t>PCSK9i combination (</a:t>
            </a:r>
            <a:r>
              <a:rPr lang="en-US" sz="800" i="1" dirty="0"/>
              <a:t>n </a:t>
            </a:r>
            <a:r>
              <a:rPr lang="en-US" sz="800" dirty="0"/>
              <a:t>= 19)</a:t>
            </a:r>
          </a:p>
          <a:p>
            <a:r>
              <a:rPr lang="en-US" sz="800" dirty="0"/>
              <a:t>Other LLT (</a:t>
            </a:r>
            <a:r>
              <a:rPr lang="en-US" sz="800" i="1" dirty="0"/>
              <a:t>n </a:t>
            </a:r>
            <a:r>
              <a:rPr lang="en-US" sz="800" dirty="0"/>
              <a:t>= 80)</a:t>
            </a:r>
          </a:p>
          <a:p>
            <a:pPr>
              <a:spcBef>
                <a:spcPts val="2400"/>
              </a:spcBef>
            </a:pPr>
            <a:r>
              <a:rPr lang="en-US" sz="800" b="1" dirty="0"/>
              <a:t>Overall (</a:t>
            </a:r>
            <a:r>
              <a:rPr lang="en-US" sz="800" b="1" i="1" dirty="0"/>
              <a:t>n </a:t>
            </a:r>
            <a:r>
              <a:rPr lang="en-US" sz="800" b="1" dirty="0"/>
              <a:t>= 593)</a:t>
            </a:r>
          </a:p>
          <a:p>
            <a:r>
              <a:rPr lang="en-US" sz="800" dirty="0"/>
              <a:t>Low-intensity statin monotherapy (</a:t>
            </a:r>
            <a:r>
              <a:rPr lang="en-US" sz="800" i="1" dirty="0"/>
              <a:t>n </a:t>
            </a:r>
            <a:r>
              <a:rPr lang="en-US" sz="800" dirty="0"/>
              <a:t>= 30)</a:t>
            </a:r>
          </a:p>
          <a:p>
            <a:r>
              <a:rPr lang="en-US" sz="800" dirty="0"/>
              <a:t>Moderate-intensity statin monotherapy (</a:t>
            </a:r>
            <a:r>
              <a:rPr lang="en-US" sz="800" i="1" dirty="0"/>
              <a:t>n </a:t>
            </a:r>
            <a:r>
              <a:rPr lang="en-US" sz="800" dirty="0"/>
              <a:t>= 377)</a:t>
            </a:r>
          </a:p>
          <a:p>
            <a:r>
              <a:rPr lang="en-US" sz="800" dirty="0"/>
              <a:t>High-intensity statin monotherapy (</a:t>
            </a:r>
            <a:r>
              <a:rPr lang="en-US" sz="800" i="1" dirty="0"/>
              <a:t>n </a:t>
            </a:r>
            <a:r>
              <a:rPr lang="en-US" sz="800" dirty="0"/>
              <a:t>= 112)</a:t>
            </a:r>
          </a:p>
          <a:p>
            <a:r>
              <a:rPr lang="en-US" sz="800" dirty="0"/>
              <a:t>Ezetimibe combination (</a:t>
            </a:r>
            <a:r>
              <a:rPr lang="en-US" sz="800" i="1" dirty="0"/>
              <a:t>n </a:t>
            </a:r>
            <a:r>
              <a:rPr lang="en-US" sz="800" dirty="0"/>
              <a:t>= 24)</a:t>
            </a:r>
          </a:p>
          <a:p>
            <a:r>
              <a:rPr lang="en-US" sz="800" dirty="0"/>
              <a:t>PCSK9i combination (</a:t>
            </a:r>
            <a:r>
              <a:rPr lang="en-US" sz="800" i="1" dirty="0"/>
              <a:t>n </a:t>
            </a:r>
            <a:r>
              <a:rPr lang="en-US" sz="800" dirty="0"/>
              <a:t>= 3)</a:t>
            </a:r>
          </a:p>
          <a:p>
            <a:r>
              <a:rPr lang="en-US" sz="800" dirty="0"/>
              <a:t>Other LLT (</a:t>
            </a:r>
            <a:r>
              <a:rPr lang="en-US" sz="800" i="1" dirty="0"/>
              <a:t>n </a:t>
            </a:r>
            <a:r>
              <a:rPr lang="en-US" sz="800" dirty="0"/>
              <a:t>= 47)</a:t>
            </a:r>
          </a:p>
          <a:p>
            <a:pPr>
              <a:spcBef>
                <a:spcPts val="2400"/>
              </a:spcBef>
            </a:pPr>
            <a:r>
              <a:rPr lang="en-US" sz="800" b="1" dirty="0"/>
              <a:t>Overall (</a:t>
            </a:r>
            <a:r>
              <a:rPr lang="en-US" sz="800" b="1" i="1" dirty="0"/>
              <a:t>n </a:t>
            </a:r>
            <a:r>
              <a:rPr lang="en-US" sz="800" b="1" dirty="0"/>
              <a:t>= 89)</a:t>
            </a:r>
          </a:p>
          <a:p>
            <a:r>
              <a:rPr lang="en-US" sz="800" dirty="0"/>
              <a:t>Low-intensity statin monotherapy (</a:t>
            </a:r>
            <a:r>
              <a:rPr lang="en-US" sz="800" i="1" dirty="0"/>
              <a:t>n </a:t>
            </a:r>
            <a:r>
              <a:rPr lang="en-US" sz="800" dirty="0"/>
              <a:t>= 4)</a:t>
            </a:r>
          </a:p>
          <a:p>
            <a:r>
              <a:rPr lang="en-US" sz="800" dirty="0"/>
              <a:t>Moderate-intensity statin monotherapy (</a:t>
            </a:r>
            <a:r>
              <a:rPr lang="en-US" sz="800" i="1" dirty="0"/>
              <a:t>n </a:t>
            </a:r>
            <a:r>
              <a:rPr lang="en-US" sz="800" dirty="0"/>
              <a:t>= 61)</a:t>
            </a:r>
          </a:p>
          <a:p>
            <a:r>
              <a:rPr lang="en-US" sz="800" dirty="0"/>
              <a:t>High-intensity statin monotherapy (</a:t>
            </a:r>
            <a:r>
              <a:rPr lang="en-US" sz="800" i="1" dirty="0"/>
              <a:t>n </a:t>
            </a:r>
            <a:r>
              <a:rPr lang="en-US" sz="800" dirty="0"/>
              <a:t>= 18)</a:t>
            </a:r>
          </a:p>
          <a:p>
            <a:r>
              <a:rPr lang="en-US" sz="800" dirty="0"/>
              <a:t>Ezetimibe combination (</a:t>
            </a:r>
            <a:r>
              <a:rPr lang="en-US" sz="800" i="1" dirty="0"/>
              <a:t>n </a:t>
            </a:r>
            <a:r>
              <a:rPr lang="en-US" sz="800" dirty="0"/>
              <a:t>= 2)</a:t>
            </a:r>
          </a:p>
          <a:p>
            <a:r>
              <a:rPr lang="en-US" sz="800" dirty="0"/>
              <a:t>PCSK9i combination (</a:t>
            </a:r>
            <a:r>
              <a:rPr lang="en-US" sz="800" i="1" dirty="0"/>
              <a:t>n </a:t>
            </a:r>
            <a:r>
              <a:rPr lang="en-US" sz="800" dirty="0"/>
              <a:t>= 0)</a:t>
            </a:r>
          </a:p>
          <a:p>
            <a:r>
              <a:rPr lang="en-US" sz="800" dirty="0"/>
              <a:t>Other LLT (</a:t>
            </a:r>
            <a:r>
              <a:rPr lang="en-US" sz="800" i="1" dirty="0"/>
              <a:t>n </a:t>
            </a:r>
            <a:r>
              <a:rPr lang="en-US" sz="800" dirty="0"/>
              <a:t>= 4)</a:t>
            </a:r>
          </a:p>
          <a:p>
            <a:endParaRPr lang="en-US" sz="400" dirty="0"/>
          </a:p>
        </p:txBody>
      </p:sp>
      <p:sp>
        <p:nvSpPr>
          <p:cNvPr id="26" name="TextBox 25">
            <a:extLst>
              <a:ext uri="{FF2B5EF4-FFF2-40B4-BE49-F238E27FC236}">
                <a16:creationId xmlns:a16="http://schemas.microsoft.com/office/drawing/2014/main" id="{9F7845DE-AA01-764F-ACDD-56577ACD3482}"/>
              </a:ext>
            </a:extLst>
          </p:cNvPr>
          <p:cNvSpPr txBox="1"/>
          <p:nvPr/>
        </p:nvSpPr>
        <p:spPr>
          <a:xfrm>
            <a:off x="0" y="6229423"/>
            <a:ext cx="8975324" cy="641714"/>
          </a:xfrm>
          <a:prstGeom prst="rect">
            <a:avLst/>
          </a:prstGeom>
          <a:noFill/>
        </p:spPr>
        <p:txBody>
          <a:bodyPr wrap="square" rtlCol="0" anchor="b">
            <a:spAutoFit/>
          </a:bodyPr>
          <a:lstStyle/>
          <a:p>
            <a:pPr>
              <a:lnSpc>
                <a:spcPct val="85000"/>
              </a:lnSpc>
            </a:pPr>
            <a:r>
              <a:rPr lang="en-US" sz="700" dirty="0"/>
              <a:t>ASCVD = atherosclerotic cardiovascular disease; CV = cardiovascular; EAS = European Atherosclerosis Society; ESC = European Society of Cardiology; LDL-C = low-density lipoprotein cholesterol; LLT = lipid-lowering therapy; PCSK9i = proprotein convertase subtilisin/</a:t>
            </a:r>
            <a:r>
              <a:rPr lang="en-US" sz="700" dirty="0" err="1"/>
              <a:t>kexin</a:t>
            </a:r>
            <a:r>
              <a:rPr lang="en-US" sz="700" dirty="0"/>
              <a:t> type 9 inhibitor.</a:t>
            </a:r>
          </a:p>
          <a:p>
            <a:pPr>
              <a:lnSpc>
                <a:spcPct val="85000"/>
              </a:lnSpc>
            </a:pPr>
            <a:r>
              <a:rPr lang="en-US" sz="700" baseline="30000" dirty="0" err="1"/>
              <a:t>a</a:t>
            </a:r>
            <a:r>
              <a:rPr lang="en-US" sz="700" dirty="0" err="1"/>
              <a:t>Goal</a:t>
            </a:r>
            <a:r>
              <a:rPr lang="en-US" sz="700" dirty="0"/>
              <a:t> attainment for low risk is the same for 2016 and 2019 (&lt; 3.0 mmol/L [&lt; 116 mg/dL]) so only one bar is displayed. </a:t>
            </a:r>
            <a:r>
              <a:rPr lang="en-US" sz="700" i="1" dirty="0"/>
              <a:t>N</a:t>
            </a:r>
            <a:r>
              <a:rPr lang="en-US" sz="700" dirty="0"/>
              <a:t> is the number of patients in the category with non-missing LDL-C goal data. Patients enrolled as secondary prevention whose first ASCVD event occurred after the date LDL-C levels were </a:t>
            </a:r>
            <a:r>
              <a:rPr lang="en-US" sz="700" dirty="0" err="1"/>
              <a:t>stabilised</a:t>
            </a:r>
            <a:r>
              <a:rPr lang="en-US" sz="700" dirty="0"/>
              <a:t> are included in the primary prevention group. Among patients enrolled as secondary prevention, 142 had their first CV event recorded after their most recent LDL-C measurement, hence they were </a:t>
            </a:r>
            <a:r>
              <a:rPr lang="en-US" sz="700" dirty="0" err="1"/>
              <a:t>analysed</a:t>
            </a:r>
            <a:r>
              <a:rPr lang="en-US" sz="700" dirty="0"/>
              <a:t> as primary prevention patients for outcomes assessed at LDL-C measurement, such as goal attainment. For outcomes assessed at enrollment, these 142 patients were </a:t>
            </a:r>
            <a:r>
              <a:rPr lang="en-US" sz="700" dirty="0" err="1"/>
              <a:t>analysed</a:t>
            </a:r>
            <a:r>
              <a:rPr lang="en-US" sz="700" dirty="0"/>
              <a:t> as secondary prevention. </a:t>
            </a:r>
            <a:r>
              <a:rPr lang="en-US" sz="700" dirty="0" err="1"/>
              <a:t>Kausik</a:t>
            </a:r>
            <a:r>
              <a:rPr lang="en-US" sz="700" dirty="0"/>
              <a:t> RK, et al. </a:t>
            </a:r>
            <a:r>
              <a:rPr lang="en-US" sz="700" i="1" dirty="0"/>
              <a:t>Eur J </a:t>
            </a:r>
            <a:r>
              <a:rPr lang="en-US" sz="700" i="1" dirty="0" err="1"/>
              <a:t>Prev</a:t>
            </a:r>
            <a:r>
              <a:rPr lang="en-US" sz="700" i="1" dirty="0"/>
              <a:t> </a:t>
            </a:r>
            <a:r>
              <a:rPr lang="en-US" sz="700" i="1" dirty="0" err="1"/>
              <a:t>Cardiol</a:t>
            </a:r>
            <a:r>
              <a:rPr lang="en-US" sz="700" i="1" dirty="0"/>
              <a:t>. </a:t>
            </a:r>
            <a:r>
              <a:rPr lang="en-US" sz="700" dirty="0"/>
              <a:t>2020. [in press]. </a:t>
            </a:r>
          </a:p>
        </p:txBody>
      </p:sp>
      <p:grpSp>
        <p:nvGrpSpPr>
          <p:cNvPr id="7" name="Group 6">
            <a:extLst>
              <a:ext uri="{FF2B5EF4-FFF2-40B4-BE49-F238E27FC236}">
                <a16:creationId xmlns:a16="http://schemas.microsoft.com/office/drawing/2014/main" id="{7167B8A8-AE88-FC4C-AFBC-01FCBC90CCB3}"/>
              </a:ext>
            </a:extLst>
          </p:cNvPr>
          <p:cNvGrpSpPr/>
          <p:nvPr/>
        </p:nvGrpSpPr>
        <p:grpSpPr>
          <a:xfrm>
            <a:off x="1872787" y="1198066"/>
            <a:ext cx="8402354" cy="428930"/>
            <a:chOff x="2926026" y="-861317"/>
            <a:chExt cx="8402354" cy="428930"/>
          </a:xfrm>
        </p:grpSpPr>
        <p:sp>
          <p:nvSpPr>
            <p:cNvPr id="42" name="Rectangle 41">
              <a:extLst>
                <a:ext uri="{FF2B5EF4-FFF2-40B4-BE49-F238E27FC236}">
                  <a16:creationId xmlns:a16="http://schemas.microsoft.com/office/drawing/2014/main" id="{949BDD85-D9A9-B345-8CE7-AEF481FD96EC}"/>
                </a:ext>
              </a:extLst>
            </p:cNvPr>
            <p:cNvSpPr/>
            <p:nvPr/>
          </p:nvSpPr>
          <p:spPr>
            <a:xfrm>
              <a:off x="3425843" y="-788364"/>
              <a:ext cx="108056" cy="10805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43" name="TextBox 42">
              <a:extLst>
                <a:ext uri="{FF2B5EF4-FFF2-40B4-BE49-F238E27FC236}">
                  <a16:creationId xmlns:a16="http://schemas.microsoft.com/office/drawing/2014/main" id="{41981635-C37B-C542-BCF0-E7FE22B0AD36}"/>
                </a:ext>
              </a:extLst>
            </p:cNvPr>
            <p:cNvSpPr txBox="1"/>
            <p:nvPr/>
          </p:nvSpPr>
          <p:spPr>
            <a:xfrm>
              <a:off x="2926026" y="-861317"/>
              <a:ext cx="466794" cy="246221"/>
            </a:xfrm>
            <a:prstGeom prst="rect">
              <a:avLst/>
            </a:prstGeom>
            <a:noFill/>
          </p:spPr>
          <p:txBody>
            <a:bodyPr wrap="none" rtlCol="0">
              <a:spAutoFit/>
            </a:bodyPr>
            <a:lstStyle/>
            <a:p>
              <a:r>
                <a:rPr lang="en-US" sz="1000" b="1" dirty="0"/>
                <a:t>2016</a:t>
              </a:r>
            </a:p>
          </p:txBody>
        </p:sp>
        <p:sp>
          <p:nvSpPr>
            <p:cNvPr id="44" name="TextBox 43">
              <a:extLst>
                <a:ext uri="{FF2B5EF4-FFF2-40B4-BE49-F238E27FC236}">
                  <a16:creationId xmlns:a16="http://schemas.microsoft.com/office/drawing/2014/main" id="{B31789C7-CDF6-6D4F-8914-4A0C0CE6FC13}"/>
                </a:ext>
              </a:extLst>
            </p:cNvPr>
            <p:cNvSpPr txBox="1"/>
            <p:nvPr/>
          </p:nvSpPr>
          <p:spPr>
            <a:xfrm>
              <a:off x="3504669" y="-770086"/>
              <a:ext cx="590226" cy="246221"/>
            </a:xfrm>
            <a:prstGeom prst="rect">
              <a:avLst/>
            </a:prstGeom>
            <a:noFill/>
          </p:spPr>
          <p:txBody>
            <a:bodyPr wrap="none" rtlCol="0" anchor="ctr">
              <a:spAutoFit/>
            </a:bodyPr>
            <a:lstStyle/>
            <a:p>
              <a:r>
                <a:rPr lang="en-US" sz="1000" dirty="0"/>
                <a:t>Overall</a:t>
              </a:r>
            </a:p>
          </p:txBody>
        </p:sp>
        <p:sp>
          <p:nvSpPr>
            <p:cNvPr id="33" name="Rectangle 32">
              <a:extLst>
                <a:ext uri="{FF2B5EF4-FFF2-40B4-BE49-F238E27FC236}">
                  <a16:creationId xmlns:a16="http://schemas.microsoft.com/office/drawing/2014/main" id="{3645ECDD-3B8B-BC42-8584-476023AF81A3}"/>
                </a:ext>
              </a:extLst>
            </p:cNvPr>
            <p:cNvSpPr/>
            <p:nvPr/>
          </p:nvSpPr>
          <p:spPr>
            <a:xfrm>
              <a:off x="3425843" y="-605655"/>
              <a:ext cx="108056" cy="108056"/>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34" name="TextBox 33">
              <a:extLst>
                <a:ext uri="{FF2B5EF4-FFF2-40B4-BE49-F238E27FC236}">
                  <a16:creationId xmlns:a16="http://schemas.microsoft.com/office/drawing/2014/main" id="{41C1EE15-A5C1-6246-BCBA-094898C61112}"/>
                </a:ext>
              </a:extLst>
            </p:cNvPr>
            <p:cNvSpPr txBox="1"/>
            <p:nvPr/>
          </p:nvSpPr>
          <p:spPr>
            <a:xfrm>
              <a:off x="2926026" y="-678608"/>
              <a:ext cx="466794" cy="246221"/>
            </a:xfrm>
            <a:prstGeom prst="rect">
              <a:avLst/>
            </a:prstGeom>
            <a:noFill/>
          </p:spPr>
          <p:txBody>
            <a:bodyPr wrap="none" rtlCol="0">
              <a:spAutoFit/>
            </a:bodyPr>
            <a:lstStyle/>
            <a:p>
              <a:r>
                <a:rPr lang="en-US" sz="1000" b="1" dirty="0"/>
                <a:t>2019</a:t>
              </a:r>
            </a:p>
          </p:txBody>
        </p:sp>
        <p:sp>
          <p:nvSpPr>
            <p:cNvPr id="46" name="Rectangle 45">
              <a:extLst>
                <a:ext uri="{FF2B5EF4-FFF2-40B4-BE49-F238E27FC236}">
                  <a16:creationId xmlns:a16="http://schemas.microsoft.com/office/drawing/2014/main" id="{8E110943-8B63-5649-A38A-B88A3C6A2AD1}"/>
                </a:ext>
              </a:extLst>
            </p:cNvPr>
            <p:cNvSpPr/>
            <p:nvPr/>
          </p:nvSpPr>
          <p:spPr>
            <a:xfrm>
              <a:off x="4097355" y="-788364"/>
              <a:ext cx="108056" cy="1080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47" name="TextBox 46">
              <a:extLst>
                <a:ext uri="{FF2B5EF4-FFF2-40B4-BE49-F238E27FC236}">
                  <a16:creationId xmlns:a16="http://schemas.microsoft.com/office/drawing/2014/main" id="{41C7D216-E5EC-2648-8A27-CC6C4749534D}"/>
                </a:ext>
              </a:extLst>
            </p:cNvPr>
            <p:cNvSpPr txBox="1"/>
            <p:nvPr/>
          </p:nvSpPr>
          <p:spPr>
            <a:xfrm>
              <a:off x="4176181" y="-847031"/>
              <a:ext cx="1269899" cy="400110"/>
            </a:xfrm>
            <a:prstGeom prst="rect">
              <a:avLst/>
            </a:prstGeom>
            <a:noFill/>
          </p:spPr>
          <p:txBody>
            <a:bodyPr wrap="none" rtlCol="0" anchor="ctr">
              <a:spAutoFit/>
            </a:bodyPr>
            <a:lstStyle/>
            <a:p>
              <a:r>
                <a:rPr lang="en-US" sz="1000" dirty="0"/>
                <a:t>Low-intensity statin</a:t>
              </a:r>
            </a:p>
            <a:p>
              <a:r>
                <a:rPr lang="en-US" sz="1000" dirty="0"/>
                <a:t>monotherapy</a:t>
              </a:r>
            </a:p>
          </p:txBody>
        </p:sp>
        <p:sp>
          <p:nvSpPr>
            <p:cNvPr id="48" name="Rectangle 47">
              <a:extLst>
                <a:ext uri="{FF2B5EF4-FFF2-40B4-BE49-F238E27FC236}">
                  <a16:creationId xmlns:a16="http://schemas.microsoft.com/office/drawing/2014/main" id="{43C22CD8-CF9E-364A-8385-818EFAFEF042}"/>
                </a:ext>
              </a:extLst>
            </p:cNvPr>
            <p:cNvSpPr/>
            <p:nvPr/>
          </p:nvSpPr>
          <p:spPr>
            <a:xfrm>
              <a:off x="4097355" y="-605655"/>
              <a:ext cx="108056" cy="108056"/>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1" name="Rectangle 50">
              <a:extLst>
                <a:ext uri="{FF2B5EF4-FFF2-40B4-BE49-F238E27FC236}">
                  <a16:creationId xmlns:a16="http://schemas.microsoft.com/office/drawing/2014/main" id="{C0BD5C36-81C6-6848-9C40-AE51F2E85029}"/>
                </a:ext>
              </a:extLst>
            </p:cNvPr>
            <p:cNvSpPr/>
            <p:nvPr/>
          </p:nvSpPr>
          <p:spPr>
            <a:xfrm>
              <a:off x="5447524" y="-788364"/>
              <a:ext cx="108056" cy="10805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2" name="TextBox 51">
              <a:extLst>
                <a:ext uri="{FF2B5EF4-FFF2-40B4-BE49-F238E27FC236}">
                  <a16:creationId xmlns:a16="http://schemas.microsoft.com/office/drawing/2014/main" id="{C5642021-0D83-824F-ACBB-EEE9B8E6FE39}"/>
                </a:ext>
              </a:extLst>
            </p:cNvPr>
            <p:cNvSpPr txBox="1"/>
            <p:nvPr/>
          </p:nvSpPr>
          <p:spPr>
            <a:xfrm>
              <a:off x="5526350" y="-847031"/>
              <a:ext cx="1574470" cy="400110"/>
            </a:xfrm>
            <a:prstGeom prst="rect">
              <a:avLst/>
            </a:prstGeom>
            <a:noFill/>
          </p:spPr>
          <p:txBody>
            <a:bodyPr wrap="none" rtlCol="0" anchor="ctr">
              <a:spAutoFit/>
            </a:bodyPr>
            <a:lstStyle/>
            <a:p>
              <a:r>
                <a:rPr lang="en-US" sz="1000" dirty="0"/>
                <a:t>Moderate-intensity statin</a:t>
              </a:r>
            </a:p>
            <a:p>
              <a:r>
                <a:rPr lang="en-US" sz="1000" dirty="0"/>
                <a:t>monotherapy</a:t>
              </a:r>
            </a:p>
          </p:txBody>
        </p:sp>
        <p:sp>
          <p:nvSpPr>
            <p:cNvPr id="55" name="Rectangle 54">
              <a:extLst>
                <a:ext uri="{FF2B5EF4-FFF2-40B4-BE49-F238E27FC236}">
                  <a16:creationId xmlns:a16="http://schemas.microsoft.com/office/drawing/2014/main" id="{B189A99E-38D9-FA4E-A808-FA614977AB97}"/>
                </a:ext>
              </a:extLst>
            </p:cNvPr>
            <p:cNvSpPr/>
            <p:nvPr/>
          </p:nvSpPr>
          <p:spPr>
            <a:xfrm>
              <a:off x="5447524" y="-605655"/>
              <a:ext cx="108056" cy="108056"/>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6" name="Rectangle 55">
              <a:extLst>
                <a:ext uri="{FF2B5EF4-FFF2-40B4-BE49-F238E27FC236}">
                  <a16:creationId xmlns:a16="http://schemas.microsoft.com/office/drawing/2014/main" id="{C98A6A76-F01D-8941-A005-D1846DF5D5E3}"/>
                </a:ext>
              </a:extLst>
            </p:cNvPr>
            <p:cNvSpPr/>
            <p:nvPr/>
          </p:nvSpPr>
          <p:spPr>
            <a:xfrm>
              <a:off x="7083443" y="-788364"/>
              <a:ext cx="108056" cy="108056"/>
            </a:xfrm>
            <a:prstGeom prst="rect">
              <a:avLst/>
            </a:prstGeom>
            <a:solidFill>
              <a:srgbClr val="404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7" name="TextBox 56">
              <a:extLst>
                <a:ext uri="{FF2B5EF4-FFF2-40B4-BE49-F238E27FC236}">
                  <a16:creationId xmlns:a16="http://schemas.microsoft.com/office/drawing/2014/main" id="{5D836348-3FDE-8A4C-B0A7-0A6EFD0A850B}"/>
                </a:ext>
              </a:extLst>
            </p:cNvPr>
            <p:cNvSpPr txBox="1"/>
            <p:nvPr/>
          </p:nvSpPr>
          <p:spPr>
            <a:xfrm>
              <a:off x="7162269" y="-847031"/>
              <a:ext cx="1298753" cy="400110"/>
            </a:xfrm>
            <a:prstGeom prst="rect">
              <a:avLst/>
            </a:prstGeom>
            <a:noFill/>
          </p:spPr>
          <p:txBody>
            <a:bodyPr wrap="none" rtlCol="0" anchor="ctr">
              <a:spAutoFit/>
            </a:bodyPr>
            <a:lstStyle/>
            <a:p>
              <a:r>
                <a:rPr lang="en-US" sz="1000" dirty="0"/>
                <a:t>High-intensity statin</a:t>
              </a:r>
            </a:p>
            <a:p>
              <a:r>
                <a:rPr lang="en-US" sz="1000" dirty="0"/>
                <a:t>monotherapy</a:t>
              </a:r>
            </a:p>
          </p:txBody>
        </p:sp>
        <p:sp>
          <p:nvSpPr>
            <p:cNvPr id="58" name="Rectangle 57">
              <a:extLst>
                <a:ext uri="{FF2B5EF4-FFF2-40B4-BE49-F238E27FC236}">
                  <a16:creationId xmlns:a16="http://schemas.microsoft.com/office/drawing/2014/main" id="{26CF087A-5926-3349-8800-940E71C5E56C}"/>
                </a:ext>
              </a:extLst>
            </p:cNvPr>
            <p:cNvSpPr/>
            <p:nvPr/>
          </p:nvSpPr>
          <p:spPr>
            <a:xfrm>
              <a:off x="7083443" y="-605655"/>
              <a:ext cx="108056" cy="108056"/>
            </a:xfrm>
            <a:prstGeom prst="rect">
              <a:avLst/>
            </a:prstGeom>
            <a:pattFill prst="ltDnDiag">
              <a:fgClr>
                <a:srgbClr val="40492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9" name="Rectangle 58">
              <a:extLst>
                <a:ext uri="{FF2B5EF4-FFF2-40B4-BE49-F238E27FC236}">
                  <a16:creationId xmlns:a16="http://schemas.microsoft.com/office/drawing/2014/main" id="{A29635A4-5083-2F4F-8056-6BAB7876E12A}"/>
                </a:ext>
              </a:extLst>
            </p:cNvPr>
            <p:cNvSpPr/>
            <p:nvPr/>
          </p:nvSpPr>
          <p:spPr>
            <a:xfrm>
              <a:off x="8490762" y="-788364"/>
              <a:ext cx="108056" cy="10805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0" name="TextBox 59">
              <a:extLst>
                <a:ext uri="{FF2B5EF4-FFF2-40B4-BE49-F238E27FC236}">
                  <a16:creationId xmlns:a16="http://schemas.microsoft.com/office/drawing/2014/main" id="{BCDE3525-02F6-E24F-998A-2C5AD698E44A}"/>
                </a:ext>
              </a:extLst>
            </p:cNvPr>
            <p:cNvSpPr txBox="1"/>
            <p:nvPr/>
          </p:nvSpPr>
          <p:spPr>
            <a:xfrm>
              <a:off x="8569588" y="-847031"/>
              <a:ext cx="872355" cy="400110"/>
            </a:xfrm>
            <a:prstGeom prst="rect">
              <a:avLst/>
            </a:prstGeom>
            <a:noFill/>
          </p:spPr>
          <p:txBody>
            <a:bodyPr wrap="none" rtlCol="0" anchor="ctr">
              <a:spAutoFit/>
            </a:bodyPr>
            <a:lstStyle/>
            <a:p>
              <a:r>
                <a:rPr lang="en-US" sz="1000" dirty="0"/>
                <a:t>Ezetimibe</a:t>
              </a:r>
              <a:br>
                <a:rPr lang="en-US" sz="1000" dirty="0"/>
              </a:br>
              <a:r>
                <a:rPr lang="en-US" sz="1000" dirty="0"/>
                <a:t>combination</a:t>
              </a:r>
            </a:p>
          </p:txBody>
        </p:sp>
        <p:sp>
          <p:nvSpPr>
            <p:cNvPr id="61" name="Rectangle 60">
              <a:extLst>
                <a:ext uri="{FF2B5EF4-FFF2-40B4-BE49-F238E27FC236}">
                  <a16:creationId xmlns:a16="http://schemas.microsoft.com/office/drawing/2014/main" id="{C1074F14-AE61-B441-B051-B996C4A05444}"/>
                </a:ext>
              </a:extLst>
            </p:cNvPr>
            <p:cNvSpPr/>
            <p:nvPr/>
          </p:nvSpPr>
          <p:spPr>
            <a:xfrm>
              <a:off x="8490762" y="-605655"/>
              <a:ext cx="108056" cy="108056"/>
            </a:xfrm>
            <a:prstGeom prst="rect">
              <a:avLst/>
            </a:prstGeom>
            <a:pattFill prst="ltDnDiag">
              <a:fgClr>
                <a:srgbClr val="7030A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2" name="Rectangle 61">
              <a:extLst>
                <a:ext uri="{FF2B5EF4-FFF2-40B4-BE49-F238E27FC236}">
                  <a16:creationId xmlns:a16="http://schemas.microsoft.com/office/drawing/2014/main" id="{6F1ACDA8-900A-2C4E-A507-C35CCC3EFE7D}"/>
                </a:ext>
              </a:extLst>
            </p:cNvPr>
            <p:cNvSpPr/>
            <p:nvPr/>
          </p:nvSpPr>
          <p:spPr>
            <a:xfrm>
              <a:off x="9498031" y="-788364"/>
              <a:ext cx="108056" cy="1080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3" name="TextBox 62">
              <a:extLst>
                <a:ext uri="{FF2B5EF4-FFF2-40B4-BE49-F238E27FC236}">
                  <a16:creationId xmlns:a16="http://schemas.microsoft.com/office/drawing/2014/main" id="{7C55D066-A410-444A-A5F8-B268DDFF7485}"/>
                </a:ext>
              </a:extLst>
            </p:cNvPr>
            <p:cNvSpPr txBox="1"/>
            <p:nvPr/>
          </p:nvSpPr>
          <p:spPr>
            <a:xfrm>
              <a:off x="9576857" y="-847031"/>
              <a:ext cx="872355" cy="400110"/>
            </a:xfrm>
            <a:prstGeom prst="rect">
              <a:avLst/>
            </a:prstGeom>
            <a:noFill/>
          </p:spPr>
          <p:txBody>
            <a:bodyPr wrap="none" rtlCol="0" anchor="ctr">
              <a:spAutoFit/>
            </a:bodyPr>
            <a:lstStyle/>
            <a:p>
              <a:r>
                <a:rPr lang="en-US" sz="1000" dirty="0"/>
                <a:t>PCSK9i</a:t>
              </a:r>
              <a:br>
                <a:rPr lang="en-US" sz="1000" dirty="0"/>
              </a:br>
              <a:r>
                <a:rPr lang="en-US" sz="1000" dirty="0"/>
                <a:t>combination</a:t>
              </a:r>
            </a:p>
          </p:txBody>
        </p:sp>
        <p:sp>
          <p:nvSpPr>
            <p:cNvPr id="64" name="Rectangle 63">
              <a:extLst>
                <a:ext uri="{FF2B5EF4-FFF2-40B4-BE49-F238E27FC236}">
                  <a16:creationId xmlns:a16="http://schemas.microsoft.com/office/drawing/2014/main" id="{5F0190A7-E23F-2842-88AC-A1B7CD97CEB6}"/>
                </a:ext>
              </a:extLst>
            </p:cNvPr>
            <p:cNvSpPr/>
            <p:nvPr/>
          </p:nvSpPr>
          <p:spPr>
            <a:xfrm>
              <a:off x="9498031" y="-605655"/>
              <a:ext cx="108056" cy="108056"/>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5" name="Rectangle 64">
              <a:extLst>
                <a:ext uri="{FF2B5EF4-FFF2-40B4-BE49-F238E27FC236}">
                  <a16:creationId xmlns:a16="http://schemas.microsoft.com/office/drawing/2014/main" id="{30D89574-60DC-E040-8AEC-57C34A423F6A}"/>
                </a:ext>
              </a:extLst>
            </p:cNvPr>
            <p:cNvSpPr/>
            <p:nvPr/>
          </p:nvSpPr>
          <p:spPr>
            <a:xfrm>
              <a:off x="10491013" y="-788364"/>
              <a:ext cx="108056" cy="1080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6" name="TextBox 65">
              <a:extLst>
                <a:ext uri="{FF2B5EF4-FFF2-40B4-BE49-F238E27FC236}">
                  <a16:creationId xmlns:a16="http://schemas.microsoft.com/office/drawing/2014/main" id="{426B0383-FC7A-0A45-AA2A-18A059EB5942}"/>
                </a:ext>
              </a:extLst>
            </p:cNvPr>
            <p:cNvSpPr txBox="1"/>
            <p:nvPr/>
          </p:nvSpPr>
          <p:spPr>
            <a:xfrm>
              <a:off x="10569839" y="-770087"/>
              <a:ext cx="758541" cy="246221"/>
            </a:xfrm>
            <a:prstGeom prst="rect">
              <a:avLst/>
            </a:prstGeom>
            <a:noFill/>
          </p:spPr>
          <p:txBody>
            <a:bodyPr wrap="none" rtlCol="0" anchor="ctr">
              <a:spAutoFit/>
            </a:bodyPr>
            <a:lstStyle/>
            <a:p>
              <a:r>
                <a:rPr lang="en-US" sz="1000" dirty="0"/>
                <a:t>Other LLT</a:t>
              </a:r>
            </a:p>
          </p:txBody>
        </p:sp>
        <p:sp>
          <p:nvSpPr>
            <p:cNvPr id="67" name="Rectangle 66">
              <a:extLst>
                <a:ext uri="{FF2B5EF4-FFF2-40B4-BE49-F238E27FC236}">
                  <a16:creationId xmlns:a16="http://schemas.microsoft.com/office/drawing/2014/main" id="{B1410D64-0CFD-634E-A771-02CD8F876929}"/>
                </a:ext>
              </a:extLst>
            </p:cNvPr>
            <p:cNvSpPr/>
            <p:nvPr/>
          </p:nvSpPr>
          <p:spPr>
            <a:xfrm>
              <a:off x="10491013" y="-605655"/>
              <a:ext cx="108056" cy="108056"/>
            </a:xfrm>
            <a:prstGeom prst="rect">
              <a:avLst/>
            </a:prstGeom>
            <a:pattFill prst="ltDn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grpSp>
        <p:nvGrpSpPr>
          <p:cNvPr id="14" name="Group 13">
            <a:extLst>
              <a:ext uri="{FF2B5EF4-FFF2-40B4-BE49-F238E27FC236}">
                <a16:creationId xmlns:a16="http://schemas.microsoft.com/office/drawing/2014/main" id="{491BEC35-2B6E-4761-9334-633C9793D0C1}"/>
              </a:ext>
            </a:extLst>
          </p:cNvPr>
          <p:cNvGrpSpPr/>
          <p:nvPr/>
        </p:nvGrpSpPr>
        <p:grpSpPr>
          <a:xfrm>
            <a:off x="-1225118" y="1658859"/>
            <a:ext cx="17108785" cy="3576022"/>
            <a:chOff x="1325451" y="1579083"/>
            <a:chExt cx="11261439" cy="4622529"/>
          </a:xfrm>
        </p:grpSpPr>
        <p:grpSp>
          <p:nvGrpSpPr>
            <p:cNvPr id="11" name="Group 10">
              <a:extLst>
                <a:ext uri="{FF2B5EF4-FFF2-40B4-BE49-F238E27FC236}">
                  <a16:creationId xmlns:a16="http://schemas.microsoft.com/office/drawing/2014/main" id="{D5A586A9-FDC9-40EA-ADB8-BF4E7308E852}"/>
                </a:ext>
              </a:extLst>
            </p:cNvPr>
            <p:cNvGrpSpPr/>
            <p:nvPr/>
          </p:nvGrpSpPr>
          <p:grpSpPr>
            <a:xfrm>
              <a:off x="1325451" y="1579083"/>
              <a:ext cx="11261439" cy="4622529"/>
              <a:chOff x="1325451" y="1579083"/>
              <a:chExt cx="11261439" cy="4622529"/>
            </a:xfrm>
          </p:grpSpPr>
          <p:grpSp>
            <p:nvGrpSpPr>
              <p:cNvPr id="5" name="Group 4">
                <a:extLst>
                  <a:ext uri="{FF2B5EF4-FFF2-40B4-BE49-F238E27FC236}">
                    <a16:creationId xmlns:a16="http://schemas.microsoft.com/office/drawing/2014/main" id="{951CA5C9-1C5B-4C0C-A543-6086ED96DB9B}"/>
                  </a:ext>
                </a:extLst>
              </p:cNvPr>
              <p:cNvGrpSpPr/>
              <p:nvPr/>
            </p:nvGrpSpPr>
            <p:grpSpPr>
              <a:xfrm>
                <a:off x="1325451" y="1579083"/>
                <a:ext cx="11261439" cy="4622529"/>
                <a:chOff x="1325451" y="1579083"/>
                <a:chExt cx="11261439" cy="4622529"/>
              </a:xfrm>
            </p:grpSpPr>
            <p:graphicFrame>
              <p:nvGraphicFramePr>
                <p:cNvPr id="8" name="Chart 7">
                  <a:extLst>
                    <a:ext uri="{FF2B5EF4-FFF2-40B4-BE49-F238E27FC236}">
                      <a16:creationId xmlns:a16="http://schemas.microsoft.com/office/drawing/2014/main" id="{9BFAE967-F80B-4712-8349-E67DB6DC44A8}"/>
                    </a:ext>
                  </a:extLst>
                </p:cNvPr>
                <p:cNvGraphicFramePr/>
                <p:nvPr/>
              </p:nvGraphicFramePr>
              <p:xfrm>
                <a:off x="1325451" y="1579083"/>
                <a:ext cx="8119872" cy="4572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E61F56B8-62F4-404D-9509-5199BB09E27E}"/>
                    </a:ext>
                  </a:extLst>
                </p:cNvPr>
                <p:cNvGraphicFramePr/>
                <p:nvPr/>
              </p:nvGraphicFramePr>
              <p:xfrm>
                <a:off x="4604178" y="1690549"/>
                <a:ext cx="7982712" cy="429768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0A29BF2C-FACB-46E8-8916-BEE4EE7E5061}"/>
                    </a:ext>
                  </a:extLst>
                </p:cNvPr>
                <p:cNvSpPr txBox="1"/>
                <p:nvPr/>
              </p:nvSpPr>
              <p:spPr>
                <a:xfrm>
                  <a:off x="2871481" y="5952313"/>
                  <a:ext cx="2235578" cy="249299"/>
                </a:xfrm>
                <a:prstGeom prst="rect">
                  <a:avLst/>
                </a:prstGeom>
                <a:noFill/>
              </p:spPr>
              <p:txBody>
                <a:bodyPr wrap="square" lIns="0" rIns="0" rtlCol="0">
                  <a:spAutoFit/>
                </a:bodyPr>
                <a:lstStyle/>
                <a:p>
                  <a:pPr algn="ctr">
                    <a:lnSpc>
                      <a:spcPct val="85000"/>
                    </a:lnSpc>
                  </a:pPr>
                  <a:r>
                    <a:rPr lang="en-US" sz="1200" b="1" dirty="0"/>
                    <a:t>Proportion of Patients Receiving LLT (%)</a:t>
                  </a:r>
                </a:p>
              </p:txBody>
            </p:sp>
            <p:sp>
              <p:nvSpPr>
                <p:cNvPr id="6" name="TextBox 5">
                  <a:extLst>
                    <a:ext uri="{FF2B5EF4-FFF2-40B4-BE49-F238E27FC236}">
                      <a16:creationId xmlns:a16="http://schemas.microsoft.com/office/drawing/2014/main" id="{325902CC-B5D3-4CEE-A5BA-E3C315F3EB82}"/>
                    </a:ext>
                  </a:extLst>
                </p:cNvPr>
                <p:cNvSpPr txBox="1"/>
                <p:nvPr/>
              </p:nvSpPr>
              <p:spPr>
                <a:xfrm>
                  <a:off x="5359594" y="5952313"/>
                  <a:ext cx="2386024" cy="249299"/>
                </a:xfrm>
                <a:prstGeom prst="rect">
                  <a:avLst/>
                </a:prstGeom>
                <a:noFill/>
              </p:spPr>
              <p:txBody>
                <a:bodyPr wrap="square" lIns="0" rIns="0" rtlCol="0">
                  <a:spAutoFit/>
                </a:bodyPr>
                <a:lstStyle/>
                <a:p>
                  <a:pPr algn="ctr">
                    <a:lnSpc>
                      <a:spcPct val="85000"/>
                    </a:lnSpc>
                  </a:pPr>
                  <a:r>
                    <a:rPr lang="en-US" sz="1200" b="1" dirty="0"/>
                    <a:t>Proportion of Patients Achieving Goal (%)</a:t>
                  </a:r>
                </a:p>
              </p:txBody>
            </p:sp>
          </p:grpSp>
          <p:grpSp>
            <p:nvGrpSpPr>
              <p:cNvPr id="9" name="Group 8">
                <a:extLst>
                  <a:ext uri="{FF2B5EF4-FFF2-40B4-BE49-F238E27FC236}">
                    <a16:creationId xmlns:a16="http://schemas.microsoft.com/office/drawing/2014/main" id="{D5436368-0649-A643-ADD7-095F164F6FBE}"/>
                  </a:ext>
                </a:extLst>
              </p:cNvPr>
              <p:cNvGrpSpPr/>
              <p:nvPr/>
            </p:nvGrpSpPr>
            <p:grpSpPr>
              <a:xfrm>
                <a:off x="2231860" y="2104168"/>
                <a:ext cx="657552" cy="3436465"/>
                <a:chOff x="707860" y="2104167"/>
                <a:chExt cx="657552" cy="3436465"/>
              </a:xfrm>
            </p:grpSpPr>
            <p:sp>
              <p:nvSpPr>
                <p:cNvPr id="36" name="TextBox 35">
                  <a:extLst>
                    <a:ext uri="{FF2B5EF4-FFF2-40B4-BE49-F238E27FC236}">
                      <a16:creationId xmlns:a16="http://schemas.microsoft.com/office/drawing/2014/main" id="{E259FB8A-99D0-4CF6-BB75-BD5BC185CFDF}"/>
                    </a:ext>
                  </a:extLst>
                </p:cNvPr>
                <p:cNvSpPr txBox="1"/>
                <p:nvPr/>
              </p:nvSpPr>
              <p:spPr>
                <a:xfrm>
                  <a:off x="707861" y="2104167"/>
                  <a:ext cx="657551" cy="215443"/>
                </a:xfrm>
                <a:prstGeom prst="rect">
                  <a:avLst/>
                </a:prstGeom>
                <a:noFill/>
              </p:spPr>
              <p:txBody>
                <a:bodyPr wrap="none" rtlCol="0">
                  <a:spAutoFit/>
                </a:bodyPr>
                <a:lstStyle/>
                <a:p>
                  <a:pPr algn="r"/>
                  <a:r>
                    <a:rPr lang="en-US" sz="800" dirty="0"/>
                    <a:t>(</a:t>
                  </a:r>
                  <a:r>
                    <a:rPr lang="en-US" sz="800" i="1" dirty="0"/>
                    <a:t>n</a:t>
                  </a:r>
                  <a:r>
                    <a:rPr lang="en-US" sz="800" dirty="0"/>
                    <a:t> = 4112)</a:t>
                  </a:r>
                </a:p>
              </p:txBody>
            </p:sp>
            <p:sp>
              <p:nvSpPr>
                <p:cNvPr id="37" name="TextBox 36">
                  <a:extLst>
                    <a:ext uri="{FF2B5EF4-FFF2-40B4-BE49-F238E27FC236}">
                      <a16:creationId xmlns:a16="http://schemas.microsoft.com/office/drawing/2014/main" id="{4D7FCEBE-B882-4A2C-A94E-95FA9F47B8B7}"/>
                    </a:ext>
                  </a:extLst>
                </p:cNvPr>
                <p:cNvSpPr txBox="1"/>
                <p:nvPr/>
              </p:nvSpPr>
              <p:spPr>
                <a:xfrm>
                  <a:off x="707860" y="2909422"/>
                  <a:ext cx="657552" cy="215444"/>
                </a:xfrm>
                <a:prstGeom prst="rect">
                  <a:avLst/>
                </a:prstGeom>
                <a:noFill/>
              </p:spPr>
              <p:txBody>
                <a:bodyPr wrap="none" rtlCol="0">
                  <a:spAutoFit/>
                </a:bodyPr>
                <a:lstStyle/>
                <a:p>
                  <a:pPr algn="r"/>
                  <a:r>
                    <a:rPr lang="en-US" sz="800" dirty="0"/>
                    <a:t>(</a:t>
                  </a:r>
                  <a:r>
                    <a:rPr lang="en-US" sz="800" i="1" dirty="0"/>
                    <a:t>n</a:t>
                  </a:r>
                  <a:r>
                    <a:rPr lang="en-US" sz="800" dirty="0"/>
                    <a:t> = 172)</a:t>
                  </a:r>
                  <a:r>
                    <a:rPr lang="en-US" sz="800" baseline="30000" dirty="0"/>
                    <a:t>a</a:t>
                  </a:r>
                </a:p>
              </p:txBody>
            </p:sp>
            <p:sp>
              <p:nvSpPr>
                <p:cNvPr id="38" name="TextBox 37">
                  <a:extLst>
                    <a:ext uri="{FF2B5EF4-FFF2-40B4-BE49-F238E27FC236}">
                      <a16:creationId xmlns:a16="http://schemas.microsoft.com/office/drawing/2014/main" id="{B0031F3E-F28D-49ED-A79D-95AC5BD66F2F}"/>
                    </a:ext>
                  </a:extLst>
                </p:cNvPr>
                <p:cNvSpPr txBox="1"/>
                <p:nvPr/>
              </p:nvSpPr>
              <p:spPr>
                <a:xfrm>
                  <a:off x="707861" y="3714677"/>
                  <a:ext cx="657551" cy="215443"/>
                </a:xfrm>
                <a:prstGeom prst="rect">
                  <a:avLst/>
                </a:prstGeom>
                <a:noFill/>
              </p:spPr>
              <p:txBody>
                <a:bodyPr wrap="none" rtlCol="0">
                  <a:spAutoFit/>
                </a:bodyPr>
                <a:lstStyle/>
                <a:p>
                  <a:pPr algn="r"/>
                  <a:r>
                    <a:rPr lang="en-US" sz="800" dirty="0"/>
                    <a:t>(</a:t>
                  </a:r>
                  <a:r>
                    <a:rPr lang="en-US" sz="800" i="1" dirty="0"/>
                    <a:t>n</a:t>
                  </a:r>
                  <a:r>
                    <a:rPr lang="en-US" sz="800" dirty="0"/>
                    <a:t> = 1219)</a:t>
                  </a:r>
                </a:p>
              </p:txBody>
            </p:sp>
            <p:sp>
              <p:nvSpPr>
                <p:cNvPr id="39" name="TextBox 38">
                  <a:extLst>
                    <a:ext uri="{FF2B5EF4-FFF2-40B4-BE49-F238E27FC236}">
                      <a16:creationId xmlns:a16="http://schemas.microsoft.com/office/drawing/2014/main" id="{3BB44B29-0F98-4BD3-B54B-7942CA3CAD6B}"/>
                    </a:ext>
                  </a:extLst>
                </p:cNvPr>
                <p:cNvSpPr txBox="1"/>
                <p:nvPr/>
              </p:nvSpPr>
              <p:spPr>
                <a:xfrm>
                  <a:off x="765569" y="4519932"/>
                  <a:ext cx="599843" cy="215443"/>
                </a:xfrm>
                <a:prstGeom prst="rect">
                  <a:avLst/>
                </a:prstGeom>
                <a:noFill/>
              </p:spPr>
              <p:txBody>
                <a:bodyPr wrap="none" rtlCol="0">
                  <a:spAutoFit/>
                </a:bodyPr>
                <a:lstStyle/>
                <a:p>
                  <a:pPr algn="r"/>
                  <a:r>
                    <a:rPr lang="en-US" sz="800" dirty="0"/>
                    <a:t>(</a:t>
                  </a:r>
                  <a:r>
                    <a:rPr lang="en-US" sz="800" i="1" dirty="0"/>
                    <a:t>n</a:t>
                  </a:r>
                  <a:r>
                    <a:rPr lang="en-US" sz="800" dirty="0"/>
                    <a:t> = 593)</a:t>
                  </a:r>
                </a:p>
              </p:txBody>
            </p:sp>
            <p:sp>
              <p:nvSpPr>
                <p:cNvPr id="40" name="TextBox 39">
                  <a:extLst>
                    <a:ext uri="{FF2B5EF4-FFF2-40B4-BE49-F238E27FC236}">
                      <a16:creationId xmlns:a16="http://schemas.microsoft.com/office/drawing/2014/main" id="{ED67FC0C-7BAE-4115-BCCB-A0916BB4E782}"/>
                    </a:ext>
                  </a:extLst>
                </p:cNvPr>
                <p:cNvSpPr txBox="1"/>
                <p:nvPr/>
              </p:nvSpPr>
              <p:spPr>
                <a:xfrm>
                  <a:off x="707861" y="5325189"/>
                  <a:ext cx="657551" cy="215443"/>
                </a:xfrm>
                <a:prstGeom prst="rect">
                  <a:avLst/>
                </a:prstGeom>
                <a:noFill/>
              </p:spPr>
              <p:txBody>
                <a:bodyPr wrap="none" rtlCol="0">
                  <a:spAutoFit/>
                </a:bodyPr>
                <a:lstStyle/>
                <a:p>
                  <a:pPr algn="r"/>
                  <a:r>
                    <a:rPr lang="en-US" sz="800" dirty="0"/>
                    <a:t>(</a:t>
                  </a:r>
                  <a:r>
                    <a:rPr lang="en-US" sz="800" i="1" dirty="0"/>
                    <a:t>n</a:t>
                  </a:r>
                  <a:r>
                    <a:rPr lang="en-US" sz="800" dirty="0"/>
                    <a:t> = 2128)</a:t>
                  </a:r>
                </a:p>
              </p:txBody>
            </p:sp>
          </p:grpSp>
        </p:grpSp>
        <p:grpSp>
          <p:nvGrpSpPr>
            <p:cNvPr id="13" name="Group 12">
              <a:extLst>
                <a:ext uri="{FF2B5EF4-FFF2-40B4-BE49-F238E27FC236}">
                  <a16:creationId xmlns:a16="http://schemas.microsoft.com/office/drawing/2014/main" id="{3A74A75D-7900-0245-A30C-9BAF5BC03BAB}"/>
                </a:ext>
              </a:extLst>
            </p:cNvPr>
            <p:cNvGrpSpPr/>
            <p:nvPr/>
          </p:nvGrpSpPr>
          <p:grpSpPr>
            <a:xfrm>
              <a:off x="2771961" y="5725491"/>
              <a:ext cx="2437994" cy="246221"/>
              <a:chOff x="3813833" y="5725490"/>
              <a:chExt cx="2437994" cy="246221"/>
            </a:xfrm>
          </p:grpSpPr>
          <p:sp>
            <p:nvSpPr>
              <p:cNvPr id="12" name="TextBox 11">
                <a:extLst>
                  <a:ext uri="{FF2B5EF4-FFF2-40B4-BE49-F238E27FC236}">
                    <a16:creationId xmlns:a16="http://schemas.microsoft.com/office/drawing/2014/main" id="{2939568E-F82C-CD4D-8199-4DF91F2AE822}"/>
                  </a:ext>
                </a:extLst>
              </p:cNvPr>
              <p:cNvSpPr txBox="1"/>
              <p:nvPr/>
            </p:nvSpPr>
            <p:spPr>
              <a:xfrm>
                <a:off x="5855565" y="5725490"/>
                <a:ext cx="396262" cy="246221"/>
              </a:xfrm>
              <a:prstGeom prst="rect">
                <a:avLst/>
              </a:prstGeom>
              <a:noFill/>
            </p:spPr>
            <p:txBody>
              <a:bodyPr wrap="none" rtlCol="0">
                <a:spAutoFit/>
              </a:bodyPr>
              <a:lstStyle/>
              <a:p>
                <a:pPr algn="ctr"/>
                <a:r>
                  <a:rPr lang="en-US" sz="1000" dirty="0"/>
                  <a:t>100</a:t>
                </a:r>
              </a:p>
            </p:txBody>
          </p:sp>
          <p:sp>
            <p:nvSpPr>
              <p:cNvPr id="68" name="TextBox 67">
                <a:extLst>
                  <a:ext uri="{FF2B5EF4-FFF2-40B4-BE49-F238E27FC236}">
                    <a16:creationId xmlns:a16="http://schemas.microsoft.com/office/drawing/2014/main" id="{3BC34472-66BF-7647-B105-ABE6135FB437}"/>
                  </a:ext>
                </a:extLst>
              </p:cNvPr>
              <p:cNvSpPr txBox="1"/>
              <p:nvPr/>
            </p:nvSpPr>
            <p:spPr>
              <a:xfrm>
                <a:off x="5465635" y="5725490"/>
                <a:ext cx="325731" cy="246221"/>
              </a:xfrm>
              <a:prstGeom prst="rect">
                <a:avLst/>
              </a:prstGeom>
              <a:noFill/>
            </p:spPr>
            <p:txBody>
              <a:bodyPr wrap="none" rtlCol="0">
                <a:spAutoFit/>
              </a:bodyPr>
              <a:lstStyle/>
              <a:p>
                <a:pPr algn="ctr"/>
                <a:r>
                  <a:rPr lang="en-US" sz="1000" dirty="0"/>
                  <a:t>80</a:t>
                </a:r>
              </a:p>
            </p:txBody>
          </p:sp>
          <p:sp>
            <p:nvSpPr>
              <p:cNvPr id="69" name="TextBox 68">
                <a:extLst>
                  <a:ext uri="{FF2B5EF4-FFF2-40B4-BE49-F238E27FC236}">
                    <a16:creationId xmlns:a16="http://schemas.microsoft.com/office/drawing/2014/main" id="{20BCFF1C-066D-984F-A4D5-80CC0B2894EC}"/>
                  </a:ext>
                </a:extLst>
              </p:cNvPr>
              <p:cNvSpPr txBox="1"/>
              <p:nvPr/>
            </p:nvSpPr>
            <p:spPr>
              <a:xfrm>
                <a:off x="5045011" y="5725490"/>
                <a:ext cx="325731" cy="246221"/>
              </a:xfrm>
              <a:prstGeom prst="rect">
                <a:avLst/>
              </a:prstGeom>
              <a:noFill/>
            </p:spPr>
            <p:txBody>
              <a:bodyPr wrap="none" rtlCol="0">
                <a:spAutoFit/>
              </a:bodyPr>
              <a:lstStyle/>
              <a:p>
                <a:pPr algn="ctr"/>
                <a:r>
                  <a:rPr lang="en-US" sz="1000" dirty="0"/>
                  <a:t>60</a:t>
                </a:r>
              </a:p>
            </p:txBody>
          </p:sp>
          <p:sp>
            <p:nvSpPr>
              <p:cNvPr id="70" name="TextBox 69">
                <a:extLst>
                  <a:ext uri="{FF2B5EF4-FFF2-40B4-BE49-F238E27FC236}">
                    <a16:creationId xmlns:a16="http://schemas.microsoft.com/office/drawing/2014/main" id="{92FEADDD-DEE5-1C41-A10F-7DFD8A63A56F}"/>
                  </a:ext>
                </a:extLst>
              </p:cNvPr>
              <p:cNvSpPr txBox="1"/>
              <p:nvPr/>
            </p:nvSpPr>
            <p:spPr>
              <a:xfrm>
                <a:off x="4619815" y="5725490"/>
                <a:ext cx="325731" cy="246221"/>
              </a:xfrm>
              <a:prstGeom prst="rect">
                <a:avLst/>
              </a:prstGeom>
              <a:noFill/>
            </p:spPr>
            <p:txBody>
              <a:bodyPr wrap="none" rtlCol="0">
                <a:spAutoFit/>
              </a:bodyPr>
              <a:lstStyle/>
              <a:p>
                <a:pPr algn="ctr"/>
                <a:r>
                  <a:rPr lang="en-US" sz="1000" dirty="0"/>
                  <a:t>40</a:t>
                </a:r>
              </a:p>
            </p:txBody>
          </p:sp>
          <p:sp>
            <p:nvSpPr>
              <p:cNvPr id="71" name="TextBox 70">
                <a:extLst>
                  <a:ext uri="{FF2B5EF4-FFF2-40B4-BE49-F238E27FC236}">
                    <a16:creationId xmlns:a16="http://schemas.microsoft.com/office/drawing/2014/main" id="{4130C69A-29C3-F44D-BE8A-DAA261CA330D}"/>
                  </a:ext>
                </a:extLst>
              </p:cNvPr>
              <p:cNvSpPr txBox="1"/>
              <p:nvPr/>
            </p:nvSpPr>
            <p:spPr>
              <a:xfrm>
                <a:off x="4199191" y="5725490"/>
                <a:ext cx="325731" cy="246221"/>
              </a:xfrm>
              <a:prstGeom prst="rect">
                <a:avLst/>
              </a:prstGeom>
              <a:noFill/>
            </p:spPr>
            <p:txBody>
              <a:bodyPr wrap="none" rtlCol="0">
                <a:spAutoFit/>
              </a:bodyPr>
              <a:lstStyle/>
              <a:p>
                <a:pPr algn="ctr"/>
                <a:r>
                  <a:rPr lang="en-US" sz="1000" dirty="0"/>
                  <a:t>20</a:t>
                </a:r>
              </a:p>
            </p:txBody>
          </p:sp>
          <p:sp>
            <p:nvSpPr>
              <p:cNvPr id="72" name="TextBox 71">
                <a:extLst>
                  <a:ext uri="{FF2B5EF4-FFF2-40B4-BE49-F238E27FC236}">
                    <a16:creationId xmlns:a16="http://schemas.microsoft.com/office/drawing/2014/main" id="{638E7526-1E36-8240-96B5-1813D5DDB92D}"/>
                  </a:ext>
                </a:extLst>
              </p:cNvPr>
              <p:cNvSpPr txBox="1"/>
              <p:nvPr/>
            </p:nvSpPr>
            <p:spPr>
              <a:xfrm>
                <a:off x="3813833" y="5725490"/>
                <a:ext cx="255198" cy="246221"/>
              </a:xfrm>
              <a:prstGeom prst="rect">
                <a:avLst/>
              </a:prstGeom>
              <a:noFill/>
            </p:spPr>
            <p:txBody>
              <a:bodyPr wrap="none" rtlCol="0">
                <a:spAutoFit/>
              </a:bodyPr>
              <a:lstStyle/>
              <a:p>
                <a:pPr algn="ctr"/>
                <a:r>
                  <a:rPr lang="en-US" sz="1000" dirty="0"/>
                  <a:t>0</a:t>
                </a:r>
              </a:p>
            </p:txBody>
          </p:sp>
        </p:grpSp>
      </p:grpSp>
      <p:sp>
        <p:nvSpPr>
          <p:cNvPr id="41" name="TextBox 40">
            <a:extLst>
              <a:ext uri="{FF2B5EF4-FFF2-40B4-BE49-F238E27FC236}">
                <a16:creationId xmlns:a16="http://schemas.microsoft.com/office/drawing/2014/main" id="{7D523E83-6818-4828-B02E-30361D4B9B59}"/>
              </a:ext>
            </a:extLst>
          </p:cNvPr>
          <p:cNvSpPr txBox="1"/>
          <p:nvPr/>
        </p:nvSpPr>
        <p:spPr>
          <a:xfrm>
            <a:off x="9169692" y="1696580"/>
            <a:ext cx="2768307" cy="4874153"/>
          </a:xfrm>
          <a:prstGeom prst="rect">
            <a:avLst/>
          </a:prstGeom>
          <a:noFill/>
        </p:spPr>
        <p:txBody>
          <a:bodyPr wrap="square" rtlCol="0">
            <a:noAutofit/>
          </a:bodyPr>
          <a:lstStyle/>
          <a:p>
            <a:pPr>
              <a:lnSpc>
                <a:spcPct val="90000"/>
              </a:lnSpc>
              <a:spcBef>
                <a:spcPts val="200"/>
              </a:spcBef>
            </a:pPr>
            <a:r>
              <a:rPr lang="en-US" sz="800" b="1" dirty="0"/>
              <a:t>Overall (</a:t>
            </a:r>
            <a:r>
              <a:rPr lang="en-US" sz="800" b="1" i="1" dirty="0"/>
              <a:t>n</a:t>
            </a:r>
            <a:r>
              <a:rPr lang="en-US" sz="800" b="1" dirty="0"/>
              <a:t> = 4112)</a:t>
            </a:r>
            <a:br>
              <a:rPr lang="en-US" sz="800" b="1" dirty="0"/>
            </a:br>
            <a:r>
              <a:rPr lang="en-US" sz="800" dirty="0"/>
              <a:t>Low-intensity statin monotherapy (</a:t>
            </a:r>
            <a:r>
              <a:rPr lang="en-US" sz="800" i="1" dirty="0"/>
              <a:t>n </a:t>
            </a:r>
            <a:r>
              <a:rPr lang="en-US" sz="800" dirty="0"/>
              <a:t>= 148)</a:t>
            </a:r>
            <a:br>
              <a:rPr lang="en-US" sz="800" dirty="0"/>
            </a:br>
            <a:r>
              <a:rPr lang="en-US" sz="800" dirty="0"/>
              <a:t>Moderate-intensity statin monotherapy (</a:t>
            </a:r>
            <a:r>
              <a:rPr lang="en-US" sz="800" i="1" dirty="0"/>
              <a:t>n </a:t>
            </a:r>
            <a:r>
              <a:rPr lang="en-US" sz="800" dirty="0"/>
              <a:t>= 2131)</a:t>
            </a:r>
            <a:br>
              <a:rPr lang="en-US" sz="800" dirty="0"/>
            </a:br>
            <a:r>
              <a:rPr lang="en-US" sz="800" dirty="0"/>
              <a:t>High-intensity statin monotherapy (</a:t>
            </a:r>
            <a:r>
              <a:rPr lang="en-US" sz="800" i="1" dirty="0"/>
              <a:t>n </a:t>
            </a:r>
            <a:r>
              <a:rPr lang="en-US" sz="800" dirty="0"/>
              <a:t>= 1134)</a:t>
            </a:r>
            <a:br>
              <a:rPr lang="en-US" sz="800" dirty="0"/>
            </a:br>
            <a:r>
              <a:rPr lang="en-US" sz="800" dirty="0"/>
              <a:t>Ezetimibe combination (</a:t>
            </a:r>
            <a:r>
              <a:rPr lang="en-US" sz="800" i="1" dirty="0"/>
              <a:t>n </a:t>
            </a:r>
            <a:r>
              <a:rPr lang="en-US" sz="800" dirty="0"/>
              <a:t>= 380)</a:t>
            </a:r>
            <a:br>
              <a:rPr lang="en-US" sz="800" dirty="0"/>
            </a:br>
            <a:r>
              <a:rPr lang="en-US" sz="800" dirty="0"/>
              <a:t>PCSK9i combination (</a:t>
            </a:r>
            <a:r>
              <a:rPr lang="en-US" sz="800" i="1" dirty="0"/>
              <a:t>n </a:t>
            </a:r>
            <a:r>
              <a:rPr lang="en-US" sz="800" dirty="0"/>
              <a:t>= 49)</a:t>
            </a:r>
            <a:br>
              <a:rPr lang="en-US" sz="800" dirty="0"/>
            </a:br>
            <a:r>
              <a:rPr lang="en-US" sz="800" dirty="0"/>
              <a:t>Other LLT (</a:t>
            </a:r>
            <a:r>
              <a:rPr lang="en-US" sz="800" i="1" dirty="0"/>
              <a:t>n </a:t>
            </a:r>
            <a:r>
              <a:rPr lang="en-US" sz="800" dirty="0"/>
              <a:t>= 270)</a:t>
            </a:r>
          </a:p>
          <a:p>
            <a:pPr>
              <a:lnSpc>
                <a:spcPct val="90000"/>
              </a:lnSpc>
              <a:spcBef>
                <a:spcPts val="200"/>
              </a:spcBef>
            </a:pPr>
            <a:r>
              <a:rPr lang="en-US" sz="800" b="1" dirty="0"/>
              <a:t>Overall (</a:t>
            </a:r>
            <a:r>
              <a:rPr lang="en-US" sz="800" b="1" i="1" dirty="0"/>
              <a:t>n </a:t>
            </a:r>
            <a:r>
              <a:rPr lang="en-US" sz="800" b="1" dirty="0"/>
              <a:t>= 172)</a:t>
            </a:r>
            <a:br>
              <a:rPr lang="en-US" sz="800" b="1" dirty="0"/>
            </a:br>
            <a:r>
              <a:rPr lang="en-US" sz="800" dirty="0"/>
              <a:t>Low-intensity statin monotherapy (</a:t>
            </a:r>
            <a:r>
              <a:rPr lang="en-US" sz="800" i="1" dirty="0"/>
              <a:t>n </a:t>
            </a:r>
            <a:r>
              <a:rPr lang="en-US" sz="800" dirty="0"/>
              <a:t>= 6)</a:t>
            </a:r>
            <a:br>
              <a:rPr lang="en-US" sz="800" dirty="0"/>
            </a:br>
            <a:r>
              <a:rPr lang="en-US" sz="800" dirty="0"/>
              <a:t>Moderate-intensity statin monotherapy (</a:t>
            </a:r>
            <a:r>
              <a:rPr lang="en-US" sz="800" i="1" dirty="0"/>
              <a:t>n </a:t>
            </a:r>
            <a:r>
              <a:rPr lang="en-US" sz="800" dirty="0"/>
              <a:t>= 72)</a:t>
            </a:r>
            <a:br>
              <a:rPr lang="en-US" sz="800" dirty="0"/>
            </a:br>
            <a:r>
              <a:rPr lang="en-US" sz="800" dirty="0"/>
              <a:t>High-intensity statin monotherapy (</a:t>
            </a:r>
            <a:r>
              <a:rPr lang="en-US" sz="800" i="1" dirty="0"/>
              <a:t>n </a:t>
            </a:r>
            <a:r>
              <a:rPr lang="en-US" sz="800" dirty="0"/>
              <a:t>= 34)</a:t>
            </a:r>
            <a:br>
              <a:rPr lang="en-US" sz="800" dirty="0"/>
            </a:br>
            <a:r>
              <a:rPr lang="en-US" sz="800" dirty="0"/>
              <a:t>Ezetimibe combination (</a:t>
            </a:r>
            <a:r>
              <a:rPr lang="en-US" sz="800" i="1" dirty="0"/>
              <a:t>n </a:t>
            </a:r>
            <a:r>
              <a:rPr lang="en-US" sz="800" dirty="0"/>
              <a:t>= 46)</a:t>
            </a:r>
            <a:br>
              <a:rPr lang="en-US" sz="800" dirty="0"/>
            </a:br>
            <a:r>
              <a:rPr lang="en-US" sz="800" dirty="0"/>
              <a:t>PCSK9i combination (</a:t>
            </a:r>
            <a:r>
              <a:rPr lang="en-US" sz="800" i="1" dirty="0"/>
              <a:t>n </a:t>
            </a:r>
            <a:r>
              <a:rPr lang="en-US" sz="800" dirty="0"/>
              <a:t>= 3)</a:t>
            </a:r>
            <a:br>
              <a:rPr lang="en-US" sz="800" dirty="0"/>
            </a:br>
            <a:r>
              <a:rPr lang="en-US" sz="800" dirty="0"/>
              <a:t>Other LLT (</a:t>
            </a:r>
            <a:r>
              <a:rPr lang="en-US" sz="800" i="1" dirty="0"/>
              <a:t>n </a:t>
            </a:r>
            <a:r>
              <a:rPr lang="en-US" sz="800" dirty="0"/>
              <a:t>= 11)</a:t>
            </a:r>
          </a:p>
          <a:p>
            <a:pPr>
              <a:lnSpc>
                <a:spcPct val="90000"/>
              </a:lnSpc>
              <a:spcBef>
                <a:spcPts val="200"/>
              </a:spcBef>
            </a:pPr>
            <a:r>
              <a:rPr lang="en-US" sz="800" b="1" dirty="0"/>
              <a:t>Overall (</a:t>
            </a:r>
            <a:r>
              <a:rPr lang="en-US" sz="800" b="1" i="1" dirty="0"/>
              <a:t>n </a:t>
            </a:r>
            <a:r>
              <a:rPr lang="en-US" sz="800" b="1" dirty="0"/>
              <a:t>= 1219)</a:t>
            </a:r>
            <a:br>
              <a:rPr lang="en-US" sz="800" b="1" dirty="0"/>
            </a:br>
            <a:r>
              <a:rPr lang="en-US" sz="800" dirty="0"/>
              <a:t>Low-intensity statin monotherapy (</a:t>
            </a:r>
            <a:r>
              <a:rPr lang="en-US" sz="800" i="1" dirty="0"/>
              <a:t>n </a:t>
            </a:r>
            <a:r>
              <a:rPr lang="en-US" sz="800" dirty="0"/>
              <a:t>= 61)</a:t>
            </a:r>
            <a:br>
              <a:rPr lang="en-US" sz="800" dirty="0"/>
            </a:br>
            <a:r>
              <a:rPr lang="en-US" sz="800" dirty="0"/>
              <a:t>Moderate-intensity statin monotherapy (</a:t>
            </a:r>
            <a:r>
              <a:rPr lang="en-US" sz="800" i="1" dirty="0"/>
              <a:t>n </a:t>
            </a:r>
            <a:r>
              <a:rPr lang="en-US" sz="800" dirty="0"/>
              <a:t>= 734)</a:t>
            </a:r>
            <a:br>
              <a:rPr lang="en-US" sz="800" dirty="0"/>
            </a:br>
            <a:r>
              <a:rPr lang="en-US" sz="800" dirty="0"/>
              <a:t>High-intensity statin monotherapy (</a:t>
            </a:r>
            <a:r>
              <a:rPr lang="en-US" sz="800" i="1" dirty="0"/>
              <a:t>n </a:t>
            </a:r>
            <a:r>
              <a:rPr lang="en-US" sz="800" dirty="0"/>
              <a:t>= 206)</a:t>
            </a:r>
            <a:br>
              <a:rPr lang="en-US" sz="800" dirty="0"/>
            </a:br>
            <a:r>
              <a:rPr lang="en-US" sz="800" dirty="0"/>
              <a:t>Ezetimibe combination (</a:t>
            </a:r>
            <a:r>
              <a:rPr lang="en-US" sz="800" i="1" dirty="0"/>
              <a:t>n </a:t>
            </a:r>
            <a:r>
              <a:rPr lang="en-US" sz="800" dirty="0"/>
              <a:t>= 119)</a:t>
            </a:r>
            <a:br>
              <a:rPr lang="en-US" sz="800" dirty="0"/>
            </a:br>
            <a:r>
              <a:rPr lang="en-US" sz="800" dirty="0"/>
              <a:t>PCSK9i combination (</a:t>
            </a:r>
            <a:r>
              <a:rPr lang="en-US" sz="800" i="1" dirty="0"/>
              <a:t>n </a:t>
            </a:r>
            <a:r>
              <a:rPr lang="en-US" sz="800" dirty="0"/>
              <a:t>= 19)</a:t>
            </a:r>
            <a:br>
              <a:rPr lang="en-US" sz="800" dirty="0"/>
            </a:br>
            <a:r>
              <a:rPr lang="en-US" sz="800" dirty="0"/>
              <a:t>Other LLT (</a:t>
            </a:r>
            <a:r>
              <a:rPr lang="en-US" sz="800" i="1" dirty="0"/>
              <a:t>n </a:t>
            </a:r>
            <a:r>
              <a:rPr lang="en-US" sz="800" dirty="0"/>
              <a:t>= 80)</a:t>
            </a:r>
          </a:p>
          <a:p>
            <a:pPr>
              <a:lnSpc>
                <a:spcPct val="90000"/>
              </a:lnSpc>
              <a:spcBef>
                <a:spcPts val="200"/>
              </a:spcBef>
            </a:pPr>
            <a:r>
              <a:rPr lang="en-US" sz="800" b="1" dirty="0"/>
              <a:t>Overall (</a:t>
            </a:r>
            <a:r>
              <a:rPr lang="en-US" sz="800" b="1" i="1" dirty="0"/>
              <a:t>n </a:t>
            </a:r>
            <a:r>
              <a:rPr lang="en-US" sz="800" b="1" dirty="0"/>
              <a:t>= 593)</a:t>
            </a:r>
            <a:br>
              <a:rPr lang="en-US" sz="800" b="1" dirty="0"/>
            </a:br>
            <a:r>
              <a:rPr lang="en-US" sz="800" dirty="0"/>
              <a:t>Low-intensity statin monotherapy (</a:t>
            </a:r>
            <a:r>
              <a:rPr lang="en-US" sz="800" i="1" dirty="0"/>
              <a:t>n </a:t>
            </a:r>
            <a:r>
              <a:rPr lang="en-US" sz="800" dirty="0"/>
              <a:t>= 30)</a:t>
            </a:r>
            <a:br>
              <a:rPr lang="en-US" sz="800" dirty="0"/>
            </a:br>
            <a:r>
              <a:rPr lang="en-US" sz="800" dirty="0"/>
              <a:t>Moderate-intensity statin monotherapy (</a:t>
            </a:r>
            <a:r>
              <a:rPr lang="en-US" sz="800" i="1" dirty="0"/>
              <a:t>n </a:t>
            </a:r>
            <a:r>
              <a:rPr lang="en-US" sz="800" dirty="0"/>
              <a:t>= 377)</a:t>
            </a:r>
            <a:br>
              <a:rPr lang="en-US" sz="800" dirty="0"/>
            </a:br>
            <a:r>
              <a:rPr lang="en-US" sz="800" dirty="0"/>
              <a:t>High-intensity statin monotherapy (</a:t>
            </a:r>
            <a:r>
              <a:rPr lang="en-US" sz="800" i="1" dirty="0"/>
              <a:t>n </a:t>
            </a:r>
            <a:r>
              <a:rPr lang="en-US" sz="800" dirty="0"/>
              <a:t>= 112)</a:t>
            </a:r>
            <a:br>
              <a:rPr lang="en-US" sz="800" dirty="0"/>
            </a:br>
            <a:r>
              <a:rPr lang="en-US" sz="800" dirty="0"/>
              <a:t>Ezetimibe combination (</a:t>
            </a:r>
            <a:r>
              <a:rPr lang="en-US" sz="800" i="1" dirty="0"/>
              <a:t>n </a:t>
            </a:r>
            <a:r>
              <a:rPr lang="en-US" sz="800" dirty="0"/>
              <a:t>= 24)</a:t>
            </a:r>
            <a:br>
              <a:rPr lang="en-US" sz="800" dirty="0"/>
            </a:br>
            <a:r>
              <a:rPr lang="en-US" sz="800" dirty="0"/>
              <a:t>PCSK9i combination (</a:t>
            </a:r>
            <a:r>
              <a:rPr lang="en-US" sz="800" i="1" dirty="0"/>
              <a:t>n </a:t>
            </a:r>
            <a:r>
              <a:rPr lang="en-US" sz="800" dirty="0"/>
              <a:t>= 3)</a:t>
            </a:r>
            <a:br>
              <a:rPr lang="en-US" sz="800" dirty="0"/>
            </a:br>
            <a:r>
              <a:rPr lang="en-US" sz="800" dirty="0"/>
              <a:t>Other LLT (</a:t>
            </a:r>
            <a:r>
              <a:rPr lang="en-US" sz="800" i="1" dirty="0"/>
              <a:t>n </a:t>
            </a:r>
            <a:r>
              <a:rPr lang="en-US" sz="800" dirty="0"/>
              <a:t>= 47)</a:t>
            </a:r>
          </a:p>
          <a:p>
            <a:pPr>
              <a:lnSpc>
                <a:spcPct val="90000"/>
              </a:lnSpc>
              <a:spcBef>
                <a:spcPts val="200"/>
              </a:spcBef>
            </a:pPr>
            <a:r>
              <a:rPr lang="en-US" sz="800" b="1" dirty="0"/>
              <a:t>Overall (</a:t>
            </a:r>
            <a:r>
              <a:rPr lang="en-US" sz="800" b="1" i="1" dirty="0"/>
              <a:t>n </a:t>
            </a:r>
            <a:r>
              <a:rPr lang="en-US" sz="800" b="1" dirty="0"/>
              <a:t>= 2128)</a:t>
            </a:r>
            <a:br>
              <a:rPr lang="en-US" sz="800" b="1" dirty="0"/>
            </a:br>
            <a:r>
              <a:rPr lang="en-US" sz="800" dirty="0"/>
              <a:t>Low-intensity statin monotherapy (</a:t>
            </a:r>
            <a:r>
              <a:rPr lang="en-US" sz="800" i="1" dirty="0"/>
              <a:t>n </a:t>
            </a:r>
            <a:r>
              <a:rPr lang="en-US" sz="800" dirty="0"/>
              <a:t>= 51)</a:t>
            </a:r>
            <a:br>
              <a:rPr lang="en-US" sz="800" dirty="0"/>
            </a:br>
            <a:r>
              <a:rPr lang="en-US" sz="800" dirty="0"/>
              <a:t>Moderate-intensity statin monotherapy (</a:t>
            </a:r>
            <a:r>
              <a:rPr lang="en-US" sz="800" i="1" dirty="0"/>
              <a:t>n </a:t>
            </a:r>
            <a:r>
              <a:rPr lang="en-US" sz="800" dirty="0"/>
              <a:t>= 948)</a:t>
            </a:r>
            <a:br>
              <a:rPr lang="en-US" sz="800" dirty="0"/>
            </a:br>
            <a:r>
              <a:rPr lang="en-US" sz="800" dirty="0"/>
              <a:t>High-intensity statin monotherapy (</a:t>
            </a:r>
            <a:r>
              <a:rPr lang="en-US" sz="800" i="1" dirty="0"/>
              <a:t>n </a:t>
            </a:r>
            <a:r>
              <a:rPr lang="en-US" sz="800" dirty="0"/>
              <a:t>= 782)</a:t>
            </a:r>
            <a:br>
              <a:rPr lang="en-US" sz="800" dirty="0"/>
            </a:br>
            <a:r>
              <a:rPr lang="en-US" sz="800" dirty="0"/>
              <a:t>Ezetimibe combination (</a:t>
            </a:r>
            <a:r>
              <a:rPr lang="en-US" sz="800" i="1" dirty="0"/>
              <a:t>n </a:t>
            </a:r>
            <a:r>
              <a:rPr lang="en-US" sz="800" dirty="0"/>
              <a:t>= 191)</a:t>
            </a:r>
            <a:br>
              <a:rPr lang="en-US" sz="800" dirty="0"/>
            </a:br>
            <a:r>
              <a:rPr lang="en-US" sz="800" dirty="0"/>
              <a:t>PCSK9i combination (</a:t>
            </a:r>
            <a:r>
              <a:rPr lang="en-US" sz="800" i="1" dirty="0"/>
              <a:t>n </a:t>
            </a:r>
            <a:r>
              <a:rPr lang="en-US" sz="800" dirty="0"/>
              <a:t>= 24)</a:t>
            </a:r>
            <a:br>
              <a:rPr lang="en-US" sz="800" dirty="0"/>
            </a:br>
            <a:r>
              <a:rPr lang="en-US" sz="800" dirty="0"/>
              <a:t>Other LLT (</a:t>
            </a:r>
            <a:r>
              <a:rPr lang="en-US" sz="800" i="1" dirty="0"/>
              <a:t>n </a:t>
            </a:r>
            <a:r>
              <a:rPr lang="en-US" sz="800" dirty="0"/>
              <a:t>= 132)</a:t>
            </a:r>
          </a:p>
          <a:p>
            <a:pPr>
              <a:lnSpc>
                <a:spcPct val="90000"/>
              </a:lnSpc>
              <a:spcBef>
                <a:spcPts val="400"/>
              </a:spcBef>
            </a:pPr>
            <a:r>
              <a:rPr lang="en-US" sz="800" b="1" dirty="0"/>
              <a:t>2016/2019 risk-based LDL-C targets:  </a:t>
            </a:r>
            <a:br>
              <a:rPr lang="en-US" sz="800" dirty="0"/>
            </a:br>
            <a:r>
              <a:rPr lang="en-US" sz="800" dirty="0"/>
              <a:t>Low risk: 2016/2019, &lt; 3.0 mmol/L (&lt; 116 mg/dL); Moderate risk: 2016, &lt; 3.0 mmol/L (&lt; 116 mg/dL); </a:t>
            </a:r>
            <a:br>
              <a:rPr lang="en-US" sz="800" dirty="0"/>
            </a:br>
            <a:r>
              <a:rPr lang="en-US" sz="800" dirty="0"/>
              <a:t>2019, &lt; 2.6 mmol/L (&lt; 101 mg/dL); High risk: 2016, </a:t>
            </a:r>
            <a:br>
              <a:rPr lang="en-US" sz="800" dirty="0"/>
            </a:br>
            <a:r>
              <a:rPr lang="en-US" sz="800" dirty="0"/>
              <a:t>&lt; 2.6 mmol/L (&lt; 100 mg/dL); 2019, &lt; 1.8 mmol/L </a:t>
            </a:r>
            <a:br>
              <a:rPr lang="en-US" sz="800" dirty="0"/>
            </a:br>
            <a:r>
              <a:rPr lang="en-US" sz="800" dirty="0"/>
              <a:t>(&lt; 70 mg/dL); Very high risk: 2016, </a:t>
            </a:r>
            <a:br>
              <a:rPr lang="en-US" sz="800" dirty="0"/>
            </a:br>
            <a:r>
              <a:rPr lang="en-US" sz="800" dirty="0"/>
              <a:t>&lt; 1.8 mmol/L (&lt; 70 mg/dL); 2019, </a:t>
            </a:r>
            <a:br>
              <a:rPr lang="en-US" sz="800" dirty="0"/>
            </a:br>
            <a:r>
              <a:rPr lang="en-US" sz="800" dirty="0"/>
              <a:t>&lt; 1.4 mmol/L (&lt; 55 mg/dL)</a:t>
            </a:r>
          </a:p>
        </p:txBody>
      </p:sp>
      <p:sp>
        <p:nvSpPr>
          <p:cNvPr id="53" name="Rectangle 52">
            <a:extLst>
              <a:ext uri="{FF2B5EF4-FFF2-40B4-BE49-F238E27FC236}">
                <a16:creationId xmlns:a16="http://schemas.microsoft.com/office/drawing/2014/main" id="{11B450D4-E57A-4978-ADC3-9C8B77F9BA5B}"/>
              </a:ext>
            </a:extLst>
          </p:cNvPr>
          <p:cNvSpPr/>
          <p:nvPr/>
        </p:nvSpPr>
        <p:spPr>
          <a:xfrm>
            <a:off x="-1235" y="5410806"/>
            <a:ext cx="9242889" cy="72126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Among very-high risk patients receiving statin monotherapy, goal attainment was 14%, 16% and 22% in those receiving low-, moderate- and high-intensity statins. Overall, 37% of patients receiving ezetimibe combination therapy and 57% receiving PCSK9 inhibitor combination therapy achieved their risk-based LDL-C goal. </a:t>
            </a:r>
            <a:endParaRPr lang="en-GB" sz="1200" b="1" dirty="0"/>
          </a:p>
        </p:txBody>
      </p:sp>
    </p:spTree>
    <p:extLst>
      <p:ext uri="{BB962C8B-B14F-4D97-AF65-F5344CB8AC3E}">
        <p14:creationId xmlns:p14="http://schemas.microsoft.com/office/powerpoint/2010/main" val="31371446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Chart 77">
            <a:extLst>
              <a:ext uri="{FF2B5EF4-FFF2-40B4-BE49-F238E27FC236}">
                <a16:creationId xmlns:a16="http://schemas.microsoft.com/office/drawing/2014/main" id="{4CE13E1D-5404-6840-85E8-9D5850985170}"/>
              </a:ext>
            </a:extLst>
          </p:cNvPr>
          <p:cNvGraphicFramePr/>
          <p:nvPr>
            <p:extLst>
              <p:ext uri="{D42A27DB-BD31-4B8C-83A1-F6EECF244321}">
                <p14:modId xmlns:p14="http://schemas.microsoft.com/office/powerpoint/2010/main" val="627538767"/>
              </p:ext>
            </p:extLst>
          </p:nvPr>
        </p:nvGraphicFramePr>
        <p:xfrm>
          <a:off x="-805458" y="1595628"/>
          <a:ext cx="14395233" cy="366674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9B91520D-7EC6-47C5-B4A5-0B9486E97169}"/>
              </a:ext>
            </a:extLst>
          </p:cNvPr>
          <p:cNvSpPr>
            <a:spLocks noGrp="1"/>
          </p:cNvSpPr>
          <p:nvPr>
            <p:ph type="title"/>
          </p:nvPr>
        </p:nvSpPr>
        <p:spPr/>
        <p:txBody>
          <a:bodyPr/>
          <a:lstStyle/>
          <a:p>
            <a:r>
              <a:rPr lang="en-US" sz="2400" dirty="0"/>
              <a:t>In the Primary Prevention Group, the 2016 ESC/EAS LDL-C Goal of </a:t>
            </a:r>
            <a:br>
              <a:rPr lang="en-US" sz="2400" dirty="0"/>
            </a:br>
            <a:r>
              <a:rPr lang="en-US" sz="2400" dirty="0"/>
              <a:t>&lt; 3.0 mmol/L (&lt; 116 mg/dL) was Achieved in 75% of Patients Compared to 60% Attainment of the 2019 LDL-C Goal of &lt; 2.6 mmol/L (&lt; 100 mg/dL) </a:t>
            </a:r>
          </a:p>
        </p:txBody>
      </p:sp>
      <p:sp>
        <p:nvSpPr>
          <p:cNvPr id="4" name="TextBox 3" hidden="1">
            <a:extLst>
              <a:ext uri="{FF2B5EF4-FFF2-40B4-BE49-F238E27FC236}">
                <a16:creationId xmlns:a16="http://schemas.microsoft.com/office/drawing/2014/main" id="{26E0CFD8-6A19-4C91-9AF0-EFFFE4EF38B8}"/>
              </a:ext>
            </a:extLst>
          </p:cNvPr>
          <p:cNvSpPr txBox="1"/>
          <p:nvPr/>
        </p:nvSpPr>
        <p:spPr>
          <a:xfrm>
            <a:off x="6540269" y="1482946"/>
            <a:ext cx="3230880" cy="4524315"/>
          </a:xfrm>
          <a:prstGeom prst="rect">
            <a:avLst/>
          </a:prstGeom>
          <a:noFill/>
        </p:spPr>
        <p:txBody>
          <a:bodyPr wrap="square" rtlCol="0">
            <a:spAutoFit/>
          </a:bodyPr>
          <a:lstStyle/>
          <a:p>
            <a:pPr>
              <a:spcBef>
                <a:spcPts val="300"/>
              </a:spcBef>
            </a:pPr>
            <a:r>
              <a:rPr lang="en-US" sz="800" b="1" dirty="0"/>
              <a:t>Overall (</a:t>
            </a:r>
            <a:r>
              <a:rPr lang="en-US" sz="800" b="1" i="1" dirty="0"/>
              <a:t>n </a:t>
            </a:r>
            <a:r>
              <a:rPr lang="en-US" sz="800" b="1" dirty="0"/>
              <a:t>= 172)</a:t>
            </a:r>
          </a:p>
          <a:p>
            <a:r>
              <a:rPr lang="en-US" sz="800" dirty="0"/>
              <a:t>Low-intensity statin monotherapy (</a:t>
            </a:r>
            <a:r>
              <a:rPr lang="en-US" sz="800" i="1" dirty="0"/>
              <a:t>n </a:t>
            </a:r>
            <a:r>
              <a:rPr lang="en-US" sz="800" dirty="0"/>
              <a:t>= 6)</a:t>
            </a:r>
          </a:p>
          <a:p>
            <a:r>
              <a:rPr lang="en-US" sz="800" dirty="0"/>
              <a:t>Moderate-intensity statin monotherapy (</a:t>
            </a:r>
            <a:r>
              <a:rPr lang="en-US" sz="800" i="1" dirty="0"/>
              <a:t>n </a:t>
            </a:r>
            <a:r>
              <a:rPr lang="en-US" sz="800" dirty="0"/>
              <a:t>= 72)</a:t>
            </a:r>
          </a:p>
          <a:p>
            <a:r>
              <a:rPr lang="en-US" sz="800" dirty="0"/>
              <a:t>High-intensity statin monotherapy (</a:t>
            </a:r>
            <a:r>
              <a:rPr lang="en-US" sz="800" i="1" dirty="0"/>
              <a:t>n </a:t>
            </a:r>
            <a:r>
              <a:rPr lang="en-US" sz="800" dirty="0"/>
              <a:t>= 34)</a:t>
            </a:r>
          </a:p>
          <a:p>
            <a:r>
              <a:rPr lang="en-US" sz="800" dirty="0"/>
              <a:t>Ezetimibe combination (</a:t>
            </a:r>
            <a:r>
              <a:rPr lang="en-US" sz="800" i="1" dirty="0"/>
              <a:t>n </a:t>
            </a:r>
            <a:r>
              <a:rPr lang="en-US" sz="800" dirty="0"/>
              <a:t>= 46)</a:t>
            </a:r>
          </a:p>
          <a:p>
            <a:r>
              <a:rPr lang="en-US" sz="800" dirty="0"/>
              <a:t>PCSK9i combination (</a:t>
            </a:r>
            <a:r>
              <a:rPr lang="en-US" sz="800" i="1" dirty="0"/>
              <a:t>n </a:t>
            </a:r>
            <a:r>
              <a:rPr lang="en-US" sz="800" dirty="0"/>
              <a:t>= 3)</a:t>
            </a:r>
          </a:p>
          <a:p>
            <a:r>
              <a:rPr lang="en-US" sz="800" dirty="0"/>
              <a:t>Other LLT (</a:t>
            </a:r>
            <a:r>
              <a:rPr lang="en-US" sz="800" i="1" dirty="0"/>
              <a:t>n </a:t>
            </a:r>
            <a:r>
              <a:rPr lang="en-US" sz="800" dirty="0"/>
              <a:t>= 11)</a:t>
            </a:r>
          </a:p>
          <a:p>
            <a:pPr>
              <a:spcBef>
                <a:spcPts val="2400"/>
              </a:spcBef>
            </a:pPr>
            <a:r>
              <a:rPr lang="en-US" sz="800" b="1" dirty="0"/>
              <a:t>Overall (</a:t>
            </a:r>
            <a:r>
              <a:rPr lang="en-US" sz="800" b="1" i="1" dirty="0"/>
              <a:t>n </a:t>
            </a:r>
            <a:r>
              <a:rPr lang="en-US" sz="800" b="1" dirty="0"/>
              <a:t>= 1219)</a:t>
            </a:r>
          </a:p>
          <a:p>
            <a:r>
              <a:rPr lang="en-US" sz="800" dirty="0"/>
              <a:t>Low-intensity statin monotherapy (</a:t>
            </a:r>
            <a:r>
              <a:rPr lang="en-US" sz="800" i="1" dirty="0"/>
              <a:t>n </a:t>
            </a:r>
            <a:r>
              <a:rPr lang="en-US" sz="800" dirty="0"/>
              <a:t>= 61)</a:t>
            </a:r>
          </a:p>
          <a:p>
            <a:r>
              <a:rPr lang="en-US" sz="800" dirty="0"/>
              <a:t>Moderate-intensity statin monotherapy (</a:t>
            </a:r>
            <a:r>
              <a:rPr lang="en-US" sz="800" i="1" dirty="0"/>
              <a:t>n </a:t>
            </a:r>
            <a:r>
              <a:rPr lang="en-US" sz="800" dirty="0"/>
              <a:t>= 734)</a:t>
            </a:r>
          </a:p>
          <a:p>
            <a:r>
              <a:rPr lang="en-US" sz="800" dirty="0"/>
              <a:t>High-intensity statin monotherapy (</a:t>
            </a:r>
            <a:r>
              <a:rPr lang="en-US" sz="800" i="1" dirty="0"/>
              <a:t>n </a:t>
            </a:r>
            <a:r>
              <a:rPr lang="en-US" sz="800" dirty="0"/>
              <a:t>= 206)</a:t>
            </a:r>
          </a:p>
          <a:p>
            <a:r>
              <a:rPr lang="en-US" sz="800" dirty="0"/>
              <a:t>Ezetimibe combination (</a:t>
            </a:r>
            <a:r>
              <a:rPr lang="en-US" sz="800" i="1" dirty="0"/>
              <a:t>n </a:t>
            </a:r>
            <a:r>
              <a:rPr lang="en-US" sz="800" dirty="0"/>
              <a:t>= 119)</a:t>
            </a:r>
          </a:p>
          <a:p>
            <a:r>
              <a:rPr lang="en-US" sz="800" dirty="0"/>
              <a:t>PCSK9i combination (</a:t>
            </a:r>
            <a:r>
              <a:rPr lang="en-US" sz="800" i="1" dirty="0"/>
              <a:t>n </a:t>
            </a:r>
            <a:r>
              <a:rPr lang="en-US" sz="800" dirty="0"/>
              <a:t>= 19)</a:t>
            </a:r>
          </a:p>
          <a:p>
            <a:r>
              <a:rPr lang="en-US" sz="800" dirty="0"/>
              <a:t>Other LLT (</a:t>
            </a:r>
            <a:r>
              <a:rPr lang="en-US" sz="800" i="1" dirty="0"/>
              <a:t>n </a:t>
            </a:r>
            <a:r>
              <a:rPr lang="en-US" sz="800" dirty="0"/>
              <a:t>= 80)</a:t>
            </a:r>
          </a:p>
          <a:p>
            <a:pPr>
              <a:spcBef>
                <a:spcPts val="2400"/>
              </a:spcBef>
            </a:pPr>
            <a:r>
              <a:rPr lang="en-US" sz="800" b="1" dirty="0"/>
              <a:t>Overall (</a:t>
            </a:r>
            <a:r>
              <a:rPr lang="en-US" sz="800" b="1" i="1" dirty="0"/>
              <a:t>n </a:t>
            </a:r>
            <a:r>
              <a:rPr lang="en-US" sz="800" b="1" dirty="0"/>
              <a:t>= 593)</a:t>
            </a:r>
          </a:p>
          <a:p>
            <a:r>
              <a:rPr lang="en-US" sz="800" dirty="0"/>
              <a:t>Low-intensity statin monotherapy (</a:t>
            </a:r>
            <a:r>
              <a:rPr lang="en-US" sz="800" i="1" dirty="0"/>
              <a:t>n </a:t>
            </a:r>
            <a:r>
              <a:rPr lang="en-US" sz="800" dirty="0"/>
              <a:t>= 30)</a:t>
            </a:r>
          </a:p>
          <a:p>
            <a:r>
              <a:rPr lang="en-US" sz="800" dirty="0"/>
              <a:t>Moderate-intensity statin monotherapy (</a:t>
            </a:r>
            <a:r>
              <a:rPr lang="en-US" sz="800" i="1" dirty="0"/>
              <a:t>n </a:t>
            </a:r>
            <a:r>
              <a:rPr lang="en-US" sz="800" dirty="0"/>
              <a:t>= 377)</a:t>
            </a:r>
          </a:p>
          <a:p>
            <a:r>
              <a:rPr lang="en-US" sz="800" dirty="0"/>
              <a:t>High-intensity statin monotherapy (</a:t>
            </a:r>
            <a:r>
              <a:rPr lang="en-US" sz="800" i="1" dirty="0"/>
              <a:t>n </a:t>
            </a:r>
            <a:r>
              <a:rPr lang="en-US" sz="800" dirty="0"/>
              <a:t>= 112)</a:t>
            </a:r>
          </a:p>
          <a:p>
            <a:r>
              <a:rPr lang="en-US" sz="800" dirty="0"/>
              <a:t>Ezetimibe combination (</a:t>
            </a:r>
            <a:r>
              <a:rPr lang="en-US" sz="800" i="1" dirty="0"/>
              <a:t>n </a:t>
            </a:r>
            <a:r>
              <a:rPr lang="en-US" sz="800" dirty="0"/>
              <a:t>= 24)</a:t>
            </a:r>
          </a:p>
          <a:p>
            <a:r>
              <a:rPr lang="en-US" sz="800" dirty="0"/>
              <a:t>PCSK9i combination (</a:t>
            </a:r>
            <a:r>
              <a:rPr lang="en-US" sz="800" i="1" dirty="0"/>
              <a:t>n </a:t>
            </a:r>
            <a:r>
              <a:rPr lang="en-US" sz="800" dirty="0"/>
              <a:t>= 3)</a:t>
            </a:r>
          </a:p>
          <a:p>
            <a:r>
              <a:rPr lang="en-US" sz="800" dirty="0"/>
              <a:t>Other LLT (</a:t>
            </a:r>
            <a:r>
              <a:rPr lang="en-US" sz="800" i="1" dirty="0"/>
              <a:t>n </a:t>
            </a:r>
            <a:r>
              <a:rPr lang="en-US" sz="800" dirty="0"/>
              <a:t>= 47)</a:t>
            </a:r>
          </a:p>
          <a:p>
            <a:pPr>
              <a:spcBef>
                <a:spcPts val="2400"/>
              </a:spcBef>
            </a:pPr>
            <a:r>
              <a:rPr lang="en-US" sz="800" b="1" dirty="0"/>
              <a:t>Overall (</a:t>
            </a:r>
            <a:r>
              <a:rPr lang="en-US" sz="800" b="1" i="1" dirty="0"/>
              <a:t>n </a:t>
            </a:r>
            <a:r>
              <a:rPr lang="en-US" sz="800" b="1" dirty="0"/>
              <a:t>= 89)</a:t>
            </a:r>
          </a:p>
          <a:p>
            <a:r>
              <a:rPr lang="en-US" sz="800" dirty="0"/>
              <a:t>Low-intensity statin monotherapy (</a:t>
            </a:r>
            <a:r>
              <a:rPr lang="en-US" sz="800" i="1" dirty="0"/>
              <a:t>n </a:t>
            </a:r>
            <a:r>
              <a:rPr lang="en-US" sz="800" dirty="0"/>
              <a:t>= 4)</a:t>
            </a:r>
          </a:p>
          <a:p>
            <a:r>
              <a:rPr lang="en-US" sz="800" dirty="0"/>
              <a:t>Moderate-intensity statin monotherapy (</a:t>
            </a:r>
            <a:r>
              <a:rPr lang="en-US" sz="800" i="1" dirty="0"/>
              <a:t>n </a:t>
            </a:r>
            <a:r>
              <a:rPr lang="en-US" sz="800" dirty="0"/>
              <a:t>= 61)</a:t>
            </a:r>
          </a:p>
          <a:p>
            <a:r>
              <a:rPr lang="en-US" sz="800" dirty="0"/>
              <a:t>High-intensity statin monotherapy (</a:t>
            </a:r>
            <a:r>
              <a:rPr lang="en-US" sz="800" i="1" dirty="0"/>
              <a:t>n </a:t>
            </a:r>
            <a:r>
              <a:rPr lang="en-US" sz="800" dirty="0"/>
              <a:t>= 18)</a:t>
            </a:r>
          </a:p>
          <a:p>
            <a:r>
              <a:rPr lang="en-US" sz="800" dirty="0"/>
              <a:t>Ezetimibe combination (</a:t>
            </a:r>
            <a:r>
              <a:rPr lang="en-US" sz="800" i="1" dirty="0"/>
              <a:t>n </a:t>
            </a:r>
            <a:r>
              <a:rPr lang="en-US" sz="800" dirty="0"/>
              <a:t>= 2)</a:t>
            </a:r>
          </a:p>
          <a:p>
            <a:r>
              <a:rPr lang="en-US" sz="800" dirty="0"/>
              <a:t>PCSK9i combination (</a:t>
            </a:r>
            <a:r>
              <a:rPr lang="en-US" sz="800" i="1" dirty="0"/>
              <a:t>n </a:t>
            </a:r>
            <a:r>
              <a:rPr lang="en-US" sz="800" dirty="0"/>
              <a:t>= 0)</a:t>
            </a:r>
          </a:p>
          <a:p>
            <a:r>
              <a:rPr lang="en-US" sz="800" dirty="0"/>
              <a:t>Other LLT (</a:t>
            </a:r>
            <a:r>
              <a:rPr lang="en-US" sz="800" i="1" dirty="0"/>
              <a:t>n </a:t>
            </a:r>
            <a:r>
              <a:rPr lang="en-US" sz="800" dirty="0"/>
              <a:t>= 4)</a:t>
            </a:r>
          </a:p>
          <a:p>
            <a:endParaRPr lang="en-US" sz="400" dirty="0"/>
          </a:p>
        </p:txBody>
      </p:sp>
      <p:grpSp>
        <p:nvGrpSpPr>
          <p:cNvPr id="7" name="Group 6">
            <a:extLst>
              <a:ext uri="{FF2B5EF4-FFF2-40B4-BE49-F238E27FC236}">
                <a16:creationId xmlns:a16="http://schemas.microsoft.com/office/drawing/2014/main" id="{7167B8A8-AE88-FC4C-AFBC-01FCBC90CCB3}"/>
              </a:ext>
            </a:extLst>
          </p:cNvPr>
          <p:cNvGrpSpPr/>
          <p:nvPr/>
        </p:nvGrpSpPr>
        <p:grpSpPr>
          <a:xfrm>
            <a:off x="1872787" y="1198066"/>
            <a:ext cx="8402354" cy="428930"/>
            <a:chOff x="2926026" y="-861317"/>
            <a:chExt cx="8402354" cy="428930"/>
          </a:xfrm>
        </p:grpSpPr>
        <p:sp>
          <p:nvSpPr>
            <p:cNvPr id="42" name="Rectangle 41">
              <a:extLst>
                <a:ext uri="{FF2B5EF4-FFF2-40B4-BE49-F238E27FC236}">
                  <a16:creationId xmlns:a16="http://schemas.microsoft.com/office/drawing/2014/main" id="{949BDD85-D9A9-B345-8CE7-AEF481FD96EC}"/>
                </a:ext>
              </a:extLst>
            </p:cNvPr>
            <p:cNvSpPr/>
            <p:nvPr/>
          </p:nvSpPr>
          <p:spPr>
            <a:xfrm>
              <a:off x="3425843" y="-788364"/>
              <a:ext cx="108056" cy="10805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43" name="TextBox 42">
              <a:extLst>
                <a:ext uri="{FF2B5EF4-FFF2-40B4-BE49-F238E27FC236}">
                  <a16:creationId xmlns:a16="http://schemas.microsoft.com/office/drawing/2014/main" id="{41981635-C37B-C542-BCF0-E7FE22B0AD36}"/>
                </a:ext>
              </a:extLst>
            </p:cNvPr>
            <p:cNvSpPr txBox="1"/>
            <p:nvPr/>
          </p:nvSpPr>
          <p:spPr>
            <a:xfrm>
              <a:off x="2926026" y="-861317"/>
              <a:ext cx="466794" cy="246221"/>
            </a:xfrm>
            <a:prstGeom prst="rect">
              <a:avLst/>
            </a:prstGeom>
            <a:noFill/>
          </p:spPr>
          <p:txBody>
            <a:bodyPr wrap="none" rtlCol="0">
              <a:spAutoFit/>
            </a:bodyPr>
            <a:lstStyle/>
            <a:p>
              <a:r>
                <a:rPr lang="en-US" sz="1000" b="1" dirty="0"/>
                <a:t>2016</a:t>
              </a:r>
            </a:p>
          </p:txBody>
        </p:sp>
        <p:sp>
          <p:nvSpPr>
            <p:cNvPr id="44" name="TextBox 43">
              <a:extLst>
                <a:ext uri="{FF2B5EF4-FFF2-40B4-BE49-F238E27FC236}">
                  <a16:creationId xmlns:a16="http://schemas.microsoft.com/office/drawing/2014/main" id="{B31789C7-CDF6-6D4F-8914-4A0C0CE6FC13}"/>
                </a:ext>
              </a:extLst>
            </p:cNvPr>
            <p:cNvSpPr txBox="1"/>
            <p:nvPr/>
          </p:nvSpPr>
          <p:spPr>
            <a:xfrm>
              <a:off x="3504669" y="-770086"/>
              <a:ext cx="590226" cy="246221"/>
            </a:xfrm>
            <a:prstGeom prst="rect">
              <a:avLst/>
            </a:prstGeom>
            <a:noFill/>
          </p:spPr>
          <p:txBody>
            <a:bodyPr wrap="none" rtlCol="0" anchor="ctr">
              <a:spAutoFit/>
            </a:bodyPr>
            <a:lstStyle/>
            <a:p>
              <a:r>
                <a:rPr lang="en-US" sz="1000" dirty="0"/>
                <a:t>Overall</a:t>
              </a:r>
            </a:p>
          </p:txBody>
        </p:sp>
        <p:sp>
          <p:nvSpPr>
            <p:cNvPr id="33" name="Rectangle 32">
              <a:extLst>
                <a:ext uri="{FF2B5EF4-FFF2-40B4-BE49-F238E27FC236}">
                  <a16:creationId xmlns:a16="http://schemas.microsoft.com/office/drawing/2014/main" id="{3645ECDD-3B8B-BC42-8584-476023AF81A3}"/>
                </a:ext>
              </a:extLst>
            </p:cNvPr>
            <p:cNvSpPr/>
            <p:nvPr/>
          </p:nvSpPr>
          <p:spPr>
            <a:xfrm>
              <a:off x="3425843" y="-605655"/>
              <a:ext cx="108056" cy="108056"/>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34" name="TextBox 33">
              <a:extLst>
                <a:ext uri="{FF2B5EF4-FFF2-40B4-BE49-F238E27FC236}">
                  <a16:creationId xmlns:a16="http://schemas.microsoft.com/office/drawing/2014/main" id="{41C1EE15-A5C1-6246-BCBA-094898C61112}"/>
                </a:ext>
              </a:extLst>
            </p:cNvPr>
            <p:cNvSpPr txBox="1"/>
            <p:nvPr/>
          </p:nvSpPr>
          <p:spPr>
            <a:xfrm>
              <a:off x="2926026" y="-678608"/>
              <a:ext cx="466794" cy="246221"/>
            </a:xfrm>
            <a:prstGeom prst="rect">
              <a:avLst/>
            </a:prstGeom>
            <a:noFill/>
          </p:spPr>
          <p:txBody>
            <a:bodyPr wrap="none" rtlCol="0">
              <a:spAutoFit/>
            </a:bodyPr>
            <a:lstStyle/>
            <a:p>
              <a:r>
                <a:rPr lang="en-US" sz="1000" b="1" dirty="0"/>
                <a:t>2019</a:t>
              </a:r>
            </a:p>
          </p:txBody>
        </p:sp>
        <p:sp>
          <p:nvSpPr>
            <p:cNvPr id="46" name="Rectangle 45">
              <a:extLst>
                <a:ext uri="{FF2B5EF4-FFF2-40B4-BE49-F238E27FC236}">
                  <a16:creationId xmlns:a16="http://schemas.microsoft.com/office/drawing/2014/main" id="{8E110943-8B63-5649-A38A-B88A3C6A2AD1}"/>
                </a:ext>
              </a:extLst>
            </p:cNvPr>
            <p:cNvSpPr/>
            <p:nvPr/>
          </p:nvSpPr>
          <p:spPr>
            <a:xfrm>
              <a:off x="4097355" y="-788364"/>
              <a:ext cx="108056" cy="1080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47" name="TextBox 46">
              <a:extLst>
                <a:ext uri="{FF2B5EF4-FFF2-40B4-BE49-F238E27FC236}">
                  <a16:creationId xmlns:a16="http://schemas.microsoft.com/office/drawing/2014/main" id="{41C7D216-E5EC-2648-8A27-CC6C4749534D}"/>
                </a:ext>
              </a:extLst>
            </p:cNvPr>
            <p:cNvSpPr txBox="1"/>
            <p:nvPr/>
          </p:nvSpPr>
          <p:spPr>
            <a:xfrm>
              <a:off x="4176181" y="-847031"/>
              <a:ext cx="1269899" cy="400110"/>
            </a:xfrm>
            <a:prstGeom prst="rect">
              <a:avLst/>
            </a:prstGeom>
            <a:noFill/>
          </p:spPr>
          <p:txBody>
            <a:bodyPr wrap="none" rtlCol="0" anchor="ctr">
              <a:spAutoFit/>
            </a:bodyPr>
            <a:lstStyle/>
            <a:p>
              <a:r>
                <a:rPr lang="en-US" sz="1000" dirty="0"/>
                <a:t>Low-intensity statin</a:t>
              </a:r>
            </a:p>
            <a:p>
              <a:r>
                <a:rPr lang="en-US" sz="1000" dirty="0"/>
                <a:t>monotherapy</a:t>
              </a:r>
            </a:p>
          </p:txBody>
        </p:sp>
        <p:sp>
          <p:nvSpPr>
            <p:cNvPr id="48" name="Rectangle 47">
              <a:extLst>
                <a:ext uri="{FF2B5EF4-FFF2-40B4-BE49-F238E27FC236}">
                  <a16:creationId xmlns:a16="http://schemas.microsoft.com/office/drawing/2014/main" id="{43C22CD8-CF9E-364A-8385-818EFAFEF042}"/>
                </a:ext>
              </a:extLst>
            </p:cNvPr>
            <p:cNvSpPr/>
            <p:nvPr/>
          </p:nvSpPr>
          <p:spPr>
            <a:xfrm>
              <a:off x="4097355" y="-605655"/>
              <a:ext cx="108056" cy="108056"/>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1" name="Rectangle 50">
              <a:extLst>
                <a:ext uri="{FF2B5EF4-FFF2-40B4-BE49-F238E27FC236}">
                  <a16:creationId xmlns:a16="http://schemas.microsoft.com/office/drawing/2014/main" id="{C0BD5C36-81C6-6848-9C40-AE51F2E85029}"/>
                </a:ext>
              </a:extLst>
            </p:cNvPr>
            <p:cNvSpPr/>
            <p:nvPr/>
          </p:nvSpPr>
          <p:spPr>
            <a:xfrm>
              <a:off x="5447524" y="-788364"/>
              <a:ext cx="108056" cy="10805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2" name="TextBox 51">
              <a:extLst>
                <a:ext uri="{FF2B5EF4-FFF2-40B4-BE49-F238E27FC236}">
                  <a16:creationId xmlns:a16="http://schemas.microsoft.com/office/drawing/2014/main" id="{C5642021-0D83-824F-ACBB-EEE9B8E6FE39}"/>
                </a:ext>
              </a:extLst>
            </p:cNvPr>
            <p:cNvSpPr txBox="1"/>
            <p:nvPr/>
          </p:nvSpPr>
          <p:spPr>
            <a:xfrm>
              <a:off x="5526350" y="-847031"/>
              <a:ext cx="1574470" cy="400110"/>
            </a:xfrm>
            <a:prstGeom prst="rect">
              <a:avLst/>
            </a:prstGeom>
            <a:noFill/>
          </p:spPr>
          <p:txBody>
            <a:bodyPr wrap="none" rtlCol="0" anchor="ctr">
              <a:spAutoFit/>
            </a:bodyPr>
            <a:lstStyle/>
            <a:p>
              <a:r>
                <a:rPr lang="en-US" sz="1000" dirty="0"/>
                <a:t>Moderate-intensity statin</a:t>
              </a:r>
            </a:p>
            <a:p>
              <a:r>
                <a:rPr lang="en-US" sz="1000" dirty="0"/>
                <a:t>monotherapy</a:t>
              </a:r>
            </a:p>
          </p:txBody>
        </p:sp>
        <p:sp>
          <p:nvSpPr>
            <p:cNvPr id="55" name="Rectangle 54">
              <a:extLst>
                <a:ext uri="{FF2B5EF4-FFF2-40B4-BE49-F238E27FC236}">
                  <a16:creationId xmlns:a16="http://schemas.microsoft.com/office/drawing/2014/main" id="{B189A99E-38D9-FA4E-A808-FA614977AB97}"/>
                </a:ext>
              </a:extLst>
            </p:cNvPr>
            <p:cNvSpPr/>
            <p:nvPr/>
          </p:nvSpPr>
          <p:spPr>
            <a:xfrm>
              <a:off x="5447524" y="-605655"/>
              <a:ext cx="108056" cy="108056"/>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6" name="Rectangle 55">
              <a:extLst>
                <a:ext uri="{FF2B5EF4-FFF2-40B4-BE49-F238E27FC236}">
                  <a16:creationId xmlns:a16="http://schemas.microsoft.com/office/drawing/2014/main" id="{C98A6A76-F01D-8941-A005-D1846DF5D5E3}"/>
                </a:ext>
              </a:extLst>
            </p:cNvPr>
            <p:cNvSpPr/>
            <p:nvPr/>
          </p:nvSpPr>
          <p:spPr>
            <a:xfrm>
              <a:off x="7083443" y="-788364"/>
              <a:ext cx="108056" cy="108056"/>
            </a:xfrm>
            <a:prstGeom prst="rect">
              <a:avLst/>
            </a:prstGeom>
            <a:solidFill>
              <a:srgbClr val="404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7" name="TextBox 56">
              <a:extLst>
                <a:ext uri="{FF2B5EF4-FFF2-40B4-BE49-F238E27FC236}">
                  <a16:creationId xmlns:a16="http://schemas.microsoft.com/office/drawing/2014/main" id="{5D836348-3FDE-8A4C-B0A7-0A6EFD0A850B}"/>
                </a:ext>
              </a:extLst>
            </p:cNvPr>
            <p:cNvSpPr txBox="1"/>
            <p:nvPr/>
          </p:nvSpPr>
          <p:spPr>
            <a:xfrm>
              <a:off x="7162269" y="-847031"/>
              <a:ext cx="1298753" cy="400110"/>
            </a:xfrm>
            <a:prstGeom prst="rect">
              <a:avLst/>
            </a:prstGeom>
            <a:noFill/>
          </p:spPr>
          <p:txBody>
            <a:bodyPr wrap="none" rtlCol="0" anchor="ctr">
              <a:spAutoFit/>
            </a:bodyPr>
            <a:lstStyle/>
            <a:p>
              <a:r>
                <a:rPr lang="en-US" sz="1000" dirty="0"/>
                <a:t>High-intensity statin</a:t>
              </a:r>
            </a:p>
            <a:p>
              <a:r>
                <a:rPr lang="en-US" sz="1000" dirty="0"/>
                <a:t>monotherapy</a:t>
              </a:r>
            </a:p>
          </p:txBody>
        </p:sp>
        <p:sp>
          <p:nvSpPr>
            <p:cNvPr id="58" name="Rectangle 57">
              <a:extLst>
                <a:ext uri="{FF2B5EF4-FFF2-40B4-BE49-F238E27FC236}">
                  <a16:creationId xmlns:a16="http://schemas.microsoft.com/office/drawing/2014/main" id="{26CF087A-5926-3349-8800-940E71C5E56C}"/>
                </a:ext>
              </a:extLst>
            </p:cNvPr>
            <p:cNvSpPr/>
            <p:nvPr/>
          </p:nvSpPr>
          <p:spPr>
            <a:xfrm>
              <a:off x="7083443" y="-605655"/>
              <a:ext cx="108056" cy="108056"/>
            </a:xfrm>
            <a:prstGeom prst="rect">
              <a:avLst/>
            </a:prstGeom>
            <a:pattFill prst="ltDnDiag">
              <a:fgClr>
                <a:srgbClr val="40492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9" name="Rectangle 58">
              <a:extLst>
                <a:ext uri="{FF2B5EF4-FFF2-40B4-BE49-F238E27FC236}">
                  <a16:creationId xmlns:a16="http://schemas.microsoft.com/office/drawing/2014/main" id="{A29635A4-5083-2F4F-8056-6BAB7876E12A}"/>
                </a:ext>
              </a:extLst>
            </p:cNvPr>
            <p:cNvSpPr/>
            <p:nvPr/>
          </p:nvSpPr>
          <p:spPr>
            <a:xfrm>
              <a:off x="8490762" y="-788364"/>
              <a:ext cx="108056" cy="10805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0" name="TextBox 59">
              <a:extLst>
                <a:ext uri="{FF2B5EF4-FFF2-40B4-BE49-F238E27FC236}">
                  <a16:creationId xmlns:a16="http://schemas.microsoft.com/office/drawing/2014/main" id="{BCDE3525-02F6-E24F-998A-2C5AD698E44A}"/>
                </a:ext>
              </a:extLst>
            </p:cNvPr>
            <p:cNvSpPr txBox="1"/>
            <p:nvPr/>
          </p:nvSpPr>
          <p:spPr>
            <a:xfrm>
              <a:off x="8569588" y="-847031"/>
              <a:ext cx="872355" cy="400110"/>
            </a:xfrm>
            <a:prstGeom prst="rect">
              <a:avLst/>
            </a:prstGeom>
            <a:noFill/>
          </p:spPr>
          <p:txBody>
            <a:bodyPr wrap="none" rtlCol="0" anchor="ctr">
              <a:spAutoFit/>
            </a:bodyPr>
            <a:lstStyle/>
            <a:p>
              <a:r>
                <a:rPr lang="en-US" sz="1000" dirty="0"/>
                <a:t>Ezetimibe</a:t>
              </a:r>
              <a:br>
                <a:rPr lang="en-US" sz="1000" dirty="0"/>
              </a:br>
              <a:r>
                <a:rPr lang="en-US" sz="1000" dirty="0"/>
                <a:t>combination</a:t>
              </a:r>
            </a:p>
          </p:txBody>
        </p:sp>
        <p:sp>
          <p:nvSpPr>
            <p:cNvPr id="61" name="Rectangle 60">
              <a:extLst>
                <a:ext uri="{FF2B5EF4-FFF2-40B4-BE49-F238E27FC236}">
                  <a16:creationId xmlns:a16="http://schemas.microsoft.com/office/drawing/2014/main" id="{C1074F14-AE61-B441-B051-B996C4A05444}"/>
                </a:ext>
              </a:extLst>
            </p:cNvPr>
            <p:cNvSpPr/>
            <p:nvPr/>
          </p:nvSpPr>
          <p:spPr>
            <a:xfrm>
              <a:off x="8490762" y="-605655"/>
              <a:ext cx="108056" cy="108056"/>
            </a:xfrm>
            <a:prstGeom prst="rect">
              <a:avLst/>
            </a:prstGeom>
            <a:pattFill prst="ltDnDiag">
              <a:fgClr>
                <a:srgbClr val="7030A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2" name="Rectangle 61">
              <a:extLst>
                <a:ext uri="{FF2B5EF4-FFF2-40B4-BE49-F238E27FC236}">
                  <a16:creationId xmlns:a16="http://schemas.microsoft.com/office/drawing/2014/main" id="{6F1ACDA8-900A-2C4E-A507-C35CCC3EFE7D}"/>
                </a:ext>
              </a:extLst>
            </p:cNvPr>
            <p:cNvSpPr/>
            <p:nvPr/>
          </p:nvSpPr>
          <p:spPr>
            <a:xfrm>
              <a:off x="9498031" y="-788364"/>
              <a:ext cx="108056" cy="1080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3" name="TextBox 62">
              <a:extLst>
                <a:ext uri="{FF2B5EF4-FFF2-40B4-BE49-F238E27FC236}">
                  <a16:creationId xmlns:a16="http://schemas.microsoft.com/office/drawing/2014/main" id="{7C55D066-A410-444A-A5F8-B268DDFF7485}"/>
                </a:ext>
              </a:extLst>
            </p:cNvPr>
            <p:cNvSpPr txBox="1"/>
            <p:nvPr/>
          </p:nvSpPr>
          <p:spPr>
            <a:xfrm>
              <a:off x="9576857" y="-847031"/>
              <a:ext cx="872355" cy="400110"/>
            </a:xfrm>
            <a:prstGeom prst="rect">
              <a:avLst/>
            </a:prstGeom>
            <a:noFill/>
          </p:spPr>
          <p:txBody>
            <a:bodyPr wrap="none" rtlCol="0" anchor="ctr">
              <a:spAutoFit/>
            </a:bodyPr>
            <a:lstStyle/>
            <a:p>
              <a:r>
                <a:rPr lang="en-US" sz="1000" dirty="0"/>
                <a:t>PCSK9i</a:t>
              </a:r>
              <a:br>
                <a:rPr lang="en-US" sz="1000" dirty="0"/>
              </a:br>
              <a:r>
                <a:rPr lang="en-US" sz="1000" dirty="0"/>
                <a:t>combination</a:t>
              </a:r>
            </a:p>
          </p:txBody>
        </p:sp>
        <p:sp>
          <p:nvSpPr>
            <p:cNvPr id="64" name="Rectangle 63">
              <a:extLst>
                <a:ext uri="{FF2B5EF4-FFF2-40B4-BE49-F238E27FC236}">
                  <a16:creationId xmlns:a16="http://schemas.microsoft.com/office/drawing/2014/main" id="{5F0190A7-E23F-2842-88AC-A1B7CD97CEB6}"/>
                </a:ext>
              </a:extLst>
            </p:cNvPr>
            <p:cNvSpPr/>
            <p:nvPr/>
          </p:nvSpPr>
          <p:spPr>
            <a:xfrm>
              <a:off x="9498031" y="-605655"/>
              <a:ext cx="108056" cy="108056"/>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5" name="Rectangle 64">
              <a:extLst>
                <a:ext uri="{FF2B5EF4-FFF2-40B4-BE49-F238E27FC236}">
                  <a16:creationId xmlns:a16="http://schemas.microsoft.com/office/drawing/2014/main" id="{30D89574-60DC-E040-8AEC-57C34A423F6A}"/>
                </a:ext>
              </a:extLst>
            </p:cNvPr>
            <p:cNvSpPr/>
            <p:nvPr/>
          </p:nvSpPr>
          <p:spPr>
            <a:xfrm>
              <a:off x="10491013" y="-788364"/>
              <a:ext cx="108056" cy="1080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6" name="TextBox 65">
              <a:extLst>
                <a:ext uri="{FF2B5EF4-FFF2-40B4-BE49-F238E27FC236}">
                  <a16:creationId xmlns:a16="http://schemas.microsoft.com/office/drawing/2014/main" id="{426B0383-FC7A-0A45-AA2A-18A059EB5942}"/>
                </a:ext>
              </a:extLst>
            </p:cNvPr>
            <p:cNvSpPr txBox="1"/>
            <p:nvPr/>
          </p:nvSpPr>
          <p:spPr>
            <a:xfrm>
              <a:off x="10569839" y="-770087"/>
              <a:ext cx="758541" cy="246221"/>
            </a:xfrm>
            <a:prstGeom prst="rect">
              <a:avLst/>
            </a:prstGeom>
            <a:noFill/>
          </p:spPr>
          <p:txBody>
            <a:bodyPr wrap="none" rtlCol="0" anchor="ctr">
              <a:spAutoFit/>
            </a:bodyPr>
            <a:lstStyle/>
            <a:p>
              <a:r>
                <a:rPr lang="en-US" sz="1000" dirty="0"/>
                <a:t>Other LLT</a:t>
              </a:r>
            </a:p>
          </p:txBody>
        </p:sp>
        <p:sp>
          <p:nvSpPr>
            <p:cNvPr id="67" name="Rectangle 66">
              <a:extLst>
                <a:ext uri="{FF2B5EF4-FFF2-40B4-BE49-F238E27FC236}">
                  <a16:creationId xmlns:a16="http://schemas.microsoft.com/office/drawing/2014/main" id="{B1410D64-0CFD-634E-A771-02CD8F876929}"/>
                </a:ext>
              </a:extLst>
            </p:cNvPr>
            <p:cNvSpPr/>
            <p:nvPr/>
          </p:nvSpPr>
          <p:spPr>
            <a:xfrm>
              <a:off x="10491013" y="-605655"/>
              <a:ext cx="108056" cy="108056"/>
            </a:xfrm>
            <a:prstGeom prst="rect">
              <a:avLst/>
            </a:prstGeom>
            <a:pattFill prst="ltDn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grpSp>
        <p:nvGrpSpPr>
          <p:cNvPr id="18" name="Group 17">
            <a:extLst>
              <a:ext uri="{FF2B5EF4-FFF2-40B4-BE49-F238E27FC236}">
                <a16:creationId xmlns:a16="http://schemas.microsoft.com/office/drawing/2014/main" id="{5D43ADFD-3602-3345-A86A-04A1787C2A3B}"/>
              </a:ext>
            </a:extLst>
          </p:cNvPr>
          <p:cNvGrpSpPr/>
          <p:nvPr/>
        </p:nvGrpSpPr>
        <p:grpSpPr>
          <a:xfrm>
            <a:off x="1823623" y="4928633"/>
            <a:ext cx="6583640" cy="462817"/>
            <a:chOff x="1247961" y="5725490"/>
            <a:chExt cx="4851115" cy="462817"/>
          </a:xfrm>
        </p:grpSpPr>
        <p:sp>
          <p:nvSpPr>
            <p:cNvPr id="80" name="TextBox 79">
              <a:extLst>
                <a:ext uri="{FF2B5EF4-FFF2-40B4-BE49-F238E27FC236}">
                  <a16:creationId xmlns:a16="http://schemas.microsoft.com/office/drawing/2014/main" id="{46B9D610-320A-F44C-BDBF-ACB860CD2D75}"/>
                </a:ext>
              </a:extLst>
            </p:cNvPr>
            <p:cNvSpPr txBox="1"/>
            <p:nvPr/>
          </p:nvSpPr>
          <p:spPr>
            <a:xfrm>
              <a:off x="1341287" y="5939008"/>
              <a:ext cx="2199352" cy="249299"/>
            </a:xfrm>
            <a:prstGeom prst="rect">
              <a:avLst/>
            </a:prstGeom>
            <a:noFill/>
          </p:spPr>
          <p:txBody>
            <a:bodyPr wrap="square" lIns="0" rIns="0" rtlCol="0">
              <a:spAutoFit/>
            </a:bodyPr>
            <a:lstStyle/>
            <a:p>
              <a:pPr algn="ctr">
                <a:lnSpc>
                  <a:spcPct val="85000"/>
                </a:lnSpc>
              </a:pPr>
              <a:r>
                <a:rPr lang="en-US" sz="1200" b="1" dirty="0"/>
                <a:t>Proportion of Patients Receiving LLT (%)</a:t>
              </a:r>
            </a:p>
          </p:txBody>
        </p:sp>
        <p:sp>
          <p:nvSpPr>
            <p:cNvPr id="81" name="TextBox 80">
              <a:extLst>
                <a:ext uri="{FF2B5EF4-FFF2-40B4-BE49-F238E27FC236}">
                  <a16:creationId xmlns:a16="http://schemas.microsoft.com/office/drawing/2014/main" id="{B12E86EB-7A01-3F42-BDDF-74626D9BEA85}"/>
                </a:ext>
              </a:extLst>
            </p:cNvPr>
            <p:cNvSpPr txBox="1"/>
            <p:nvPr/>
          </p:nvSpPr>
          <p:spPr>
            <a:xfrm>
              <a:off x="3819756" y="5939008"/>
              <a:ext cx="2279320" cy="249299"/>
            </a:xfrm>
            <a:prstGeom prst="rect">
              <a:avLst/>
            </a:prstGeom>
            <a:noFill/>
          </p:spPr>
          <p:txBody>
            <a:bodyPr wrap="square" lIns="0" rIns="0" rtlCol="0">
              <a:spAutoFit/>
            </a:bodyPr>
            <a:lstStyle/>
            <a:p>
              <a:pPr algn="ctr">
                <a:lnSpc>
                  <a:spcPct val="85000"/>
                </a:lnSpc>
              </a:pPr>
              <a:r>
                <a:rPr lang="en-US" sz="1200" b="1" dirty="0"/>
                <a:t>Proportion of Patients Achieving Goal (%)</a:t>
              </a:r>
            </a:p>
          </p:txBody>
        </p:sp>
        <p:grpSp>
          <p:nvGrpSpPr>
            <p:cNvPr id="83" name="Group 82">
              <a:extLst>
                <a:ext uri="{FF2B5EF4-FFF2-40B4-BE49-F238E27FC236}">
                  <a16:creationId xmlns:a16="http://schemas.microsoft.com/office/drawing/2014/main" id="{BC67AFE3-D2FB-3342-9E28-24C23C9C5F48}"/>
                </a:ext>
              </a:extLst>
            </p:cNvPr>
            <p:cNvGrpSpPr/>
            <p:nvPr/>
          </p:nvGrpSpPr>
          <p:grpSpPr>
            <a:xfrm>
              <a:off x="1247961" y="5725490"/>
              <a:ext cx="2437994" cy="246221"/>
              <a:chOff x="3813833" y="5725490"/>
              <a:chExt cx="2437994" cy="246221"/>
            </a:xfrm>
          </p:grpSpPr>
          <p:sp>
            <p:nvSpPr>
              <p:cNvPr id="84" name="TextBox 83">
                <a:extLst>
                  <a:ext uri="{FF2B5EF4-FFF2-40B4-BE49-F238E27FC236}">
                    <a16:creationId xmlns:a16="http://schemas.microsoft.com/office/drawing/2014/main" id="{EEF2A4A4-691A-BB4D-BE21-0182EBBAA3D5}"/>
                  </a:ext>
                </a:extLst>
              </p:cNvPr>
              <p:cNvSpPr txBox="1"/>
              <p:nvPr/>
            </p:nvSpPr>
            <p:spPr>
              <a:xfrm>
                <a:off x="5855565" y="5725490"/>
                <a:ext cx="396262" cy="246221"/>
              </a:xfrm>
              <a:prstGeom prst="rect">
                <a:avLst/>
              </a:prstGeom>
              <a:noFill/>
            </p:spPr>
            <p:txBody>
              <a:bodyPr wrap="none" rtlCol="0">
                <a:spAutoFit/>
              </a:bodyPr>
              <a:lstStyle/>
              <a:p>
                <a:pPr algn="ctr"/>
                <a:r>
                  <a:rPr lang="en-US" sz="1000" dirty="0"/>
                  <a:t>100</a:t>
                </a:r>
              </a:p>
            </p:txBody>
          </p:sp>
          <p:sp>
            <p:nvSpPr>
              <p:cNvPr id="85" name="TextBox 84">
                <a:extLst>
                  <a:ext uri="{FF2B5EF4-FFF2-40B4-BE49-F238E27FC236}">
                    <a16:creationId xmlns:a16="http://schemas.microsoft.com/office/drawing/2014/main" id="{1225214E-5A1F-F248-A3F5-F4E36E9ECD10}"/>
                  </a:ext>
                </a:extLst>
              </p:cNvPr>
              <p:cNvSpPr txBox="1"/>
              <p:nvPr/>
            </p:nvSpPr>
            <p:spPr>
              <a:xfrm>
                <a:off x="5465635" y="5725490"/>
                <a:ext cx="325731" cy="246221"/>
              </a:xfrm>
              <a:prstGeom prst="rect">
                <a:avLst/>
              </a:prstGeom>
              <a:noFill/>
            </p:spPr>
            <p:txBody>
              <a:bodyPr wrap="none" rtlCol="0">
                <a:spAutoFit/>
              </a:bodyPr>
              <a:lstStyle/>
              <a:p>
                <a:pPr algn="ctr"/>
                <a:r>
                  <a:rPr lang="en-US" sz="1000" dirty="0"/>
                  <a:t>80</a:t>
                </a:r>
              </a:p>
            </p:txBody>
          </p:sp>
          <p:sp>
            <p:nvSpPr>
              <p:cNvPr id="86" name="TextBox 85">
                <a:extLst>
                  <a:ext uri="{FF2B5EF4-FFF2-40B4-BE49-F238E27FC236}">
                    <a16:creationId xmlns:a16="http://schemas.microsoft.com/office/drawing/2014/main" id="{DC487802-0ED1-5B47-B679-A67468043D63}"/>
                  </a:ext>
                </a:extLst>
              </p:cNvPr>
              <p:cNvSpPr txBox="1"/>
              <p:nvPr/>
            </p:nvSpPr>
            <p:spPr>
              <a:xfrm>
                <a:off x="5045011" y="5725490"/>
                <a:ext cx="325731" cy="246221"/>
              </a:xfrm>
              <a:prstGeom prst="rect">
                <a:avLst/>
              </a:prstGeom>
              <a:noFill/>
            </p:spPr>
            <p:txBody>
              <a:bodyPr wrap="none" rtlCol="0">
                <a:spAutoFit/>
              </a:bodyPr>
              <a:lstStyle/>
              <a:p>
                <a:pPr algn="ctr"/>
                <a:r>
                  <a:rPr lang="en-US" sz="1000" dirty="0"/>
                  <a:t>60</a:t>
                </a:r>
              </a:p>
            </p:txBody>
          </p:sp>
          <p:sp>
            <p:nvSpPr>
              <p:cNvPr id="87" name="TextBox 86">
                <a:extLst>
                  <a:ext uri="{FF2B5EF4-FFF2-40B4-BE49-F238E27FC236}">
                    <a16:creationId xmlns:a16="http://schemas.microsoft.com/office/drawing/2014/main" id="{137F4998-C4B3-514C-BD9F-37845B38E82D}"/>
                  </a:ext>
                </a:extLst>
              </p:cNvPr>
              <p:cNvSpPr txBox="1"/>
              <p:nvPr/>
            </p:nvSpPr>
            <p:spPr>
              <a:xfrm>
                <a:off x="4619815" y="5725490"/>
                <a:ext cx="325731" cy="246221"/>
              </a:xfrm>
              <a:prstGeom prst="rect">
                <a:avLst/>
              </a:prstGeom>
              <a:noFill/>
            </p:spPr>
            <p:txBody>
              <a:bodyPr wrap="none" rtlCol="0">
                <a:spAutoFit/>
              </a:bodyPr>
              <a:lstStyle/>
              <a:p>
                <a:pPr algn="ctr"/>
                <a:r>
                  <a:rPr lang="en-US" sz="1000" dirty="0"/>
                  <a:t>40</a:t>
                </a:r>
              </a:p>
            </p:txBody>
          </p:sp>
          <p:sp>
            <p:nvSpPr>
              <p:cNvPr id="88" name="TextBox 87">
                <a:extLst>
                  <a:ext uri="{FF2B5EF4-FFF2-40B4-BE49-F238E27FC236}">
                    <a16:creationId xmlns:a16="http://schemas.microsoft.com/office/drawing/2014/main" id="{591BEEB5-18AA-6949-9478-1D7CE5F2B694}"/>
                  </a:ext>
                </a:extLst>
              </p:cNvPr>
              <p:cNvSpPr txBox="1"/>
              <p:nvPr/>
            </p:nvSpPr>
            <p:spPr>
              <a:xfrm>
                <a:off x="4199191" y="5725490"/>
                <a:ext cx="325731" cy="246221"/>
              </a:xfrm>
              <a:prstGeom prst="rect">
                <a:avLst/>
              </a:prstGeom>
              <a:noFill/>
            </p:spPr>
            <p:txBody>
              <a:bodyPr wrap="none" rtlCol="0">
                <a:spAutoFit/>
              </a:bodyPr>
              <a:lstStyle/>
              <a:p>
                <a:pPr algn="ctr"/>
                <a:r>
                  <a:rPr lang="en-US" sz="1000" dirty="0"/>
                  <a:t>20</a:t>
                </a:r>
              </a:p>
            </p:txBody>
          </p:sp>
          <p:sp>
            <p:nvSpPr>
              <p:cNvPr id="89" name="TextBox 88">
                <a:extLst>
                  <a:ext uri="{FF2B5EF4-FFF2-40B4-BE49-F238E27FC236}">
                    <a16:creationId xmlns:a16="http://schemas.microsoft.com/office/drawing/2014/main" id="{DAAE04FB-8CD7-7C40-AFE9-EE6909CD3E9F}"/>
                  </a:ext>
                </a:extLst>
              </p:cNvPr>
              <p:cNvSpPr txBox="1"/>
              <p:nvPr/>
            </p:nvSpPr>
            <p:spPr>
              <a:xfrm>
                <a:off x="3813833" y="5725490"/>
                <a:ext cx="255198" cy="246221"/>
              </a:xfrm>
              <a:prstGeom prst="rect">
                <a:avLst/>
              </a:prstGeom>
              <a:noFill/>
            </p:spPr>
            <p:txBody>
              <a:bodyPr wrap="none" rtlCol="0">
                <a:spAutoFit/>
              </a:bodyPr>
              <a:lstStyle/>
              <a:p>
                <a:pPr algn="ctr"/>
                <a:r>
                  <a:rPr lang="en-US" sz="1000" dirty="0"/>
                  <a:t>0</a:t>
                </a:r>
              </a:p>
            </p:txBody>
          </p:sp>
        </p:grpSp>
      </p:grpSp>
      <p:graphicFrame>
        <p:nvGraphicFramePr>
          <p:cNvPr id="79" name="Chart 78">
            <a:extLst>
              <a:ext uri="{FF2B5EF4-FFF2-40B4-BE49-F238E27FC236}">
                <a16:creationId xmlns:a16="http://schemas.microsoft.com/office/drawing/2014/main" id="{B81DE05C-98BC-9147-8D2B-F492B1D21FE6}"/>
              </a:ext>
            </a:extLst>
          </p:cNvPr>
          <p:cNvGraphicFramePr/>
          <p:nvPr>
            <p:extLst>
              <p:ext uri="{D42A27DB-BD31-4B8C-83A1-F6EECF244321}">
                <p14:modId xmlns:p14="http://schemas.microsoft.com/office/powerpoint/2010/main" val="3093330356"/>
              </p:ext>
            </p:extLst>
          </p:nvPr>
        </p:nvGraphicFramePr>
        <p:xfrm>
          <a:off x="2887419" y="1703455"/>
          <a:ext cx="14494511" cy="3429000"/>
        </p:xfrm>
        <a:graphic>
          <a:graphicData uri="http://schemas.openxmlformats.org/drawingml/2006/chart">
            <c:chart xmlns:c="http://schemas.openxmlformats.org/drawingml/2006/chart" xmlns:r="http://schemas.openxmlformats.org/officeDocument/2006/relationships" r:id="rId4"/>
          </a:graphicData>
        </a:graphic>
      </p:graphicFrame>
      <p:grpSp>
        <p:nvGrpSpPr>
          <p:cNvPr id="11" name="Group 10">
            <a:extLst>
              <a:ext uri="{FF2B5EF4-FFF2-40B4-BE49-F238E27FC236}">
                <a16:creationId xmlns:a16="http://schemas.microsoft.com/office/drawing/2014/main" id="{4AED6583-212F-6945-B03F-874AD7F14D93}"/>
              </a:ext>
            </a:extLst>
          </p:cNvPr>
          <p:cNvGrpSpPr/>
          <p:nvPr/>
        </p:nvGrpSpPr>
        <p:grpSpPr>
          <a:xfrm>
            <a:off x="1085810" y="2102997"/>
            <a:ext cx="892390" cy="2630517"/>
            <a:chOff x="704309" y="2102996"/>
            <a:chExt cx="657552" cy="2630517"/>
          </a:xfrm>
        </p:grpSpPr>
        <p:sp>
          <p:nvSpPr>
            <p:cNvPr id="73" name="TextBox 72">
              <a:extLst>
                <a:ext uri="{FF2B5EF4-FFF2-40B4-BE49-F238E27FC236}">
                  <a16:creationId xmlns:a16="http://schemas.microsoft.com/office/drawing/2014/main" id="{F5759ACC-41A0-A045-8576-0C6D0D67E95C}"/>
                </a:ext>
              </a:extLst>
            </p:cNvPr>
            <p:cNvSpPr txBox="1"/>
            <p:nvPr/>
          </p:nvSpPr>
          <p:spPr>
            <a:xfrm>
              <a:off x="704309" y="2102996"/>
              <a:ext cx="657552" cy="215444"/>
            </a:xfrm>
            <a:prstGeom prst="rect">
              <a:avLst/>
            </a:prstGeom>
            <a:noFill/>
          </p:spPr>
          <p:txBody>
            <a:bodyPr wrap="none" rtlCol="0">
              <a:spAutoFit/>
            </a:bodyPr>
            <a:lstStyle/>
            <a:p>
              <a:pPr algn="r"/>
              <a:r>
                <a:rPr lang="en-US" sz="800" dirty="0"/>
                <a:t>(n = 172)</a:t>
              </a:r>
              <a:r>
                <a:rPr lang="en-US" sz="800" baseline="30000" dirty="0"/>
                <a:t>a</a:t>
              </a:r>
            </a:p>
          </p:txBody>
        </p:sp>
        <p:sp>
          <p:nvSpPr>
            <p:cNvPr id="74" name="TextBox 73">
              <a:extLst>
                <a:ext uri="{FF2B5EF4-FFF2-40B4-BE49-F238E27FC236}">
                  <a16:creationId xmlns:a16="http://schemas.microsoft.com/office/drawing/2014/main" id="{E58A837E-907F-B34F-9726-217B29F9C868}"/>
                </a:ext>
              </a:extLst>
            </p:cNvPr>
            <p:cNvSpPr txBox="1"/>
            <p:nvPr/>
          </p:nvSpPr>
          <p:spPr>
            <a:xfrm>
              <a:off x="704310" y="2908020"/>
              <a:ext cx="657551" cy="215444"/>
            </a:xfrm>
            <a:prstGeom prst="rect">
              <a:avLst/>
            </a:prstGeom>
            <a:noFill/>
          </p:spPr>
          <p:txBody>
            <a:bodyPr wrap="none" rtlCol="0">
              <a:spAutoFit/>
            </a:bodyPr>
            <a:lstStyle/>
            <a:p>
              <a:pPr algn="r"/>
              <a:r>
                <a:rPr lang="en-US" sz="800" dirty="0"/>
                <a:t>(n = 1219)</a:t>
              </a:r>
            </a:p>
          </p:txBody>
        </p:sp>
        <p:sp>
          <p:nvSpPr>
            <p:cNvPr id="75" name="TextBox 74">
              <a:extLst>
                <a:ext uri="{FF2B5EF4-FFF2-40B4-BE49-F238E27FC236}">
                  <a16:creationId xmlns:a16="http://schemas.microsoft.com/office/drawing/2014/main" id="{D4D35C92-9F9A-9249-B44E-963B75286921}"/>
                </a:ext>
              </a:extLst>
            </p:cNvPr>
            <p:cNvSpPr txBox="1"/>
            <p:nvPr/>
          </p:nvSpPr>
          <p:spPr>
            <a:xfrm>
              <a:off x="762017" y="3713044"/>
              <a:ext cx="599844" cy="215444"/>
            </a:xfrm>
            <a:prstGeom prst="rect">
              <a:avLst/>
            </a:prstGeom>
            <a:noFill/>
          </p:spPr>
          <p:txBody>
            <a:bodyPr wrap="none" rtlCol="0">
              <a:spAutoFit/>
            </a:bodyPr>
            <a:lstStyle/>
            <a:p>
              <a:pPr algn="r"/>
              <a:r>
                <a:rPr lang="en-US" sz="800" dirty="0"/>
                <a:t>(n = 593)</a:t>
              </a:r>
            </a:p>
          </p:txBody>
        </p:sp>
        <p:sp>
          <p:nvSpPr>
            <p:cNvPr id="76" name="TextBox 75">
              <a:extLst>
                <a:ext uri="{FF2B5EF4-FFF2-40B4-BE49-F238E27FC236}">
                  <a16:creationId xmlns:a16="http://schemas.microsoft.com/office/drawing/2014/main" id="{8D93379A-A493-3E43-9C98-84E08397AA86}"/>
                </a:ext>
              </a:extLst>
            </p:cNvPr>
            <p:cNvSpPr txBox="1"/>
            <p:nvPr/>
          </p:nvSpPr>
          <p:spPr>
            <a:xfrm>
              <a:off x="819725" y="4518069"/>
              <a:ext cx="542136" cy="215444"/>
            </a:xfrm>
            <a:prstGeom prst="rect">
              <a:avLst/>
            </a:prstGeom>
            <a:noFill/>
          </p:spPr>
          <p:txBody>
            <a:bodyPr wrap="none" rtlCol="0">
              <a:spAutoFit/>
            </a:bodyPr>
            <a:lstStyle/>
            <a:p>
              <a:pPr algn="r"/>
              <a:r>
                <a:rPr lang="en-US" sz="800" dirty="0"/>
                <a:t>(n = 89)</a:t>
              </a:r>
            </a:p>
          </p:txBody>
        </p:sp>
      </p:grpSp>
      <p:sp>
        <p:nvSpPr>
          <p:cNvPr id="49" name="TextBox 48">
            <a:extLst>
              <a:ext uri="{FF2B5EF4-FFF2-40B4-BE49-F238E27FC236}">
                <a16:creationId xmlns:a16="http://schemas.microsoft.com/office/drawing/2014/main" id="{3E0FE440-9AD0-B644-A350-FC6119DCE47A}"/>
              </a:ext>
            </a:extLst>
          </p:cNvPr>
          <p:cNvSpPr txBox="1"/>
          <p:nvPr/>
        </p:nvSpPr>
        <p:spPr>
          <a:xfrm>
            <a:off x="0" y="6253337"/>
            <a:ext cx="12192000" cy="615553"/>
          </a:xfrm>
          <a:prstGeom prst="rect">
            <a:avLst/>
          </a:prstGeom>
          <a:noFill/>
        </p:spPr>
        <p:txBody>
          <a:bodyPr wrap="square" rtlCol="0" anchor="b">
            <a:spAutoFit/>
          </a:bodyPr>
          <a:lstStyle/>
          <a:p>
            <a:pPr>
              <a:lnSpc>
                <a:spcPct val="85000"/>
              </a:lnSpc>
            </a:pPr>
            <a:r>
              <a:rPr lang="en-US" sz="800" dirty="0"/>
              <a:t>ASCVD = atherosclerotic cardiovascular disease; CV = cardiovascular; LDL-C = low-density lipoprotein cholesterol; LLT = lipid-lowering therapy; PCSK9i = proprotein convertase subtilisin/</a:t>
            </a:r>
            <a:r>
              <a:rPr lang="en-US" sz="800" dirty="0" err="1"/>
              <a:t>kexin</a:t>
            </a:r>
            <a:r>
              <a:rPr lang="en-US" sz="800" dirty="0"/>
              <a:t> type 9 inhibitor.</a:t>
            </a:r>
          </a:p>
          <a:p>
            <a:pPr>
              <a:lnSpc>
                <a:spcPct val="85000"/>
              </a:lnSpc>
            </a:pPr>
            <a:r>
              <a:rPr lang="en-US" sz="800" baseline="30000" dirty="0" err="1"/>
              <a:t>a</a:t>
            </a:r>
            <a:r>
              <a:rPr lang="en-US" sz="800" dirty="0" err="1"/>
              <a:t>Goal</a:t>
            </a:r>
            <a:r>
              <a:rPr lang="en-US" sz="800" dirty="0"/>
              <a:t> attainment for low risk is the same for 2016 and 2019 (&lt; 3.0 mmol/L [&lt; 116 mg/dL]) so only one bar is displayed. </a:t>
            </a:r>
            <a:r>
              <a:rPr lang="en-US" sz="800" i="1" dirty="0"/>
              <a:t>N</a:t>
            </a:r>
            <a:r>
              <a:rPr lang="en-US" sz="800" dirty="0"/>
              <a:t> is the number of patients in the category with non-missing LDL-C goal data. Patients enrolled as secondary prevention whose first ASCVD event occurred after the date LDL-C levels were </a:t>
            </a:r>
            <a:r>
              <a:rPr lang="en-US" sz="800" dirty="0" err="1"/>
              <a:t>stabilised</a:t>
            </a:r>
            <a:r>
              <a:rPr lang="en-US" sz="800" dirty="0"/>
              <a:t> are included in the primary prevention group. Among patients enrolled as secondary prevention, 142 had their first CV event recorded after their most recent LDL-C measurement, hence they were </a:t>
            </a:r>
            <a:r>
              <a:rPr lang="en-US" sz="800" dirty="0" err="1"/>
              <a:t>analysed</a:t>
            </a:r>
            <a:r>
              <a:rPr lang="en-US" sz="800" dirty="0"/>
              <a:t> as primary prevention patients for outcomes assessed at LDL-C measurement, such as goal attainment. For outcomes assessed at enrollment, these 142 patients were </a:t>
            </a:r>
            <a:r>
              <a:rPr lang="en-US" sz="800" dirty="0" err="1"/>
              <a:t>analysed</a:t>
            </a:r>
            <a:r>
              <a:rPr lang="en-US" sz="800" dirty="0"/>
              <a:t> as secondary prevention. </a:t>
            </a:r>
          </a:p>
          <a:p>
            <a:pPr>
              <a:lnSpc>
                <a:spcPct val="85000"/>
              </a:lnSpc>
            </a:pPr>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[in press]. </a:t>
            </a:r>
          </a:p>
        </p:txBody>
      </p:sp>
      <p:sp>
        <p:nvSpPr>
          <p:cNvPr id="122" name="TextBox 121">
            <a:extLst>
              <a:ext uri="{FF2B5EF4-FFF2-40B4-BE49-F238E27FC236}">
                <a16:creationId xmlns:a16="http://schemas.microsoft.com/office/drawing/2014/main" id="{779733C2-154D-C647-8939-E9C91326D76A}"/>
              </a:ext>
            </a:extLst>
          </p:cNvPr>
          <p:cNvSpPr txBox="1"/>
          <p:nvPr/>
        </p:nvSpPr>
        <p:spPr>
          <a:xfrm>
            <a:off x="8924805" y="1585158"/>
            <a:ext cx="3013194" cy="4060489"/>
          </a:xfrm>
          <a:prstGeom prst="rect">
            <a:avLst/>
          </a:prstGeom>
          <a:noFill/>
        </p:spPr>
        <p:txBody>
          <a:bodyPr wrap="square" rIns="0" rtlCol="0">
            <a:noAutofit/>
          </a:bodyPr>
          <a:lstStyle/>
          <a:p>
            <a:pPr>
              <a:lnSpc>
                <a:spcPct val="90000"/>
              </a:lnSpc>
              <a:spcBef>
                <a:spcPts val="200"/>
              </a:spcBef>
            </a:pPr>
            <a:r>
              <a:rPr lang="en-US" sz="800" b="1" dirty="0"/>
              <a:t>Overall (</a:t>
            </a:r>
            <a:r>
              <a:rPr lang="en-US" sz="800" b="1" i="1" dirty="0"/>
              <a:t>n </a:t>
            </a:r>
            <a:r>
              <a:rPr lang="en-US" sz="800" b="1" dirty="0"/>
              <a:t>= 172)</a:t>
            </a:r>
            <a:br>
              <a:rPr lang="en-US" sz="800" b="1" dirty="0"/>
            </a:br>
            <a:r>
              <a:rPr lang="en-US" sz="800" dirty="0"/>
              <a:t>Low-intensity statin monotherapy (</a:t>
            </a:r>
            <a:r>
              <a:rPr lang="en-US" sz="800" i="1" dirty="0"/>
              <a:t>n </a:t>
            </a:r>
            <a:r>
              <a:rPr lang="en-US" sz="800" dirty="0"/>
              <a:t>= 6)</a:t>
            </a:r>
            <a:br>
              <a:rPr lang="en-US" sz="800" dirty="0"/>
            </a:br>
            <a:r>
              <a:rPr lang="en-US" sz="800" dirty="0"/>
              <a:t>Moderate-intensity statin monotherapy (</a:t>
            </a:r>
            <a:r>
              <a:rPr lang="en-US" sz="800" i="1" dirty="0"/>
              <a:t>n </a:t>
            </a:r>
            <a:r>
              <a:rPr lang="en-US" sz="800" dirty="0"/>
              <a:t>= 72)</a:t>
            </a:r>
            <a:br>
              <a:rPr lang="en-US" sz="800" dirty="0"/>
            </a:br>
            <a:r>
              <a:rPr lang="en-US" sz="800" dirty="0"/>
              <a:t>High-intensity statin monotherapy (</a:t>
            </a:r>
            <a:r>
              <a:rPr lang="en-US" sz="800" i="1" dirty="0"/>
              <a:t>n </a:t>
            </a:r>
            <a:r>
              <a:rPr lang="en-US" sz="800" dirty="0"/>
              <a:t>= 34)</a:t>
            </a:r>
            <a:br>
              <a:rPr lang="en-US" sz="800" dirty="0"/>
            </a:br>
            <a:r>
              <a:rPr lang="en-US" sz="800" dirty="0"/>
              <a:t>Ezetimibe combination (</a:t>
            </a:r>
            <a:r>
              <a:rPr lang="en-US" sz="800" i="1" dirty="0"/>
              <a:t>n </a:t>
            </a:r>
            <a:r>
              <a:rPr lang="en-US" sz="800" dirty="0"/>
              <a:t>= 46)</a:t>
            </a:r>
            <a:br>
              <a:rPr lang="en-US" sz="800" dirty="0"/>
            </a:br>
            <a:r>
              <a:rPr lang="en-US" sz="800" dirty="0"/>
              <a:t>PCSK9i combination (</a:t>
            </a:r>
            <a:r>
              <a:rPr lang="en-US" sz="800" i="1" dirty="0"/>
              <a:t>n </a:t>
            </a:r>
            <a:r>
              <a:rPr lang="en-US" sz="800" dirty="0"/>
              <a:t>= 3)</a:t>
            </a:r>
            <a:br>
              <a:rPr lang="en-US" sz="800" dirty="0"/>
            </a:br>
            <a:r>
              <a:rPr lang="en-US" sz="800" dirty="0"/>
              <a:t>Other LLT (</a:t>
            </a:r>
            <a:r>
              <a:rPr lang="en-US" sz="800" i="1" dirty="0"/>
              <a:t>n </a:t>
            </a:r>
            <a:r>
              <a:rPr lang="en-US" sz="800" dirty="0"/>
              <a:t>= 11)</a:t>
            </a:r>
          </a:p>
          <a:p>
            <a:pPr>
              <a:lnSpc>
                <a:spcPct val="90000"/>
              </a:lnSpc>
              <a:spcBef>
                <a:spcPts val="200"/>
              </a:spcBef>
            </a:pPr>
            <a:r>
              <a:rPr lang="en-US" sz="800" b="1" dirty="0"/>
              <a:t>Overall (</a:t>
            </a:r>
            <a:r>
              <a:rPr lang="en-US" sz="800" b="1" i="1" dirty="0"/>
              <a:t>n </a:t>
            </a:r>
            <a:r>
              <a:rPr lang="en-US" sz="800" b="1" dirty="0"/>
              <a:t>= 1219)</a:t>
            </a:r>
            <a:br>
              <a:rPr lang="en-US" sz="800" b="1" dirty="0"/>
            </a:br>
            <a:r>
              <a:rPr lang="en-US" sz="800" dirty="0"/>
              <a:t>Low-intensity statin monotherapy (</a:t>
            </a:r>
            <a:r>
              <a:rPr lang="en-US" sz="800" i="1" dirty="0"/>
              <a:t>n </a:t>
            </a:r>
            <a:r>
              <a:rPr lang="en-US" sz="800" dirty="0"/>
              <a:t>= 61)</a:t>
            </a:r>
            <a:br>
              <a:rPr lang="en-US" sz="800" dirty="0"/>
            </a:br>
            <a:r>
              <a:rPr lang="en-US" sz="800" dirty="0"/>
              <a:t>Moderate-intensity statin monotherapy (</a:t>
            </a:r>
            <a:r>
              <a:rPr lang="en-US" sz="800" i="1" dirty="0"/>
              <a:t>n </a:t>
            </a:r>
            <a:r>
              <a:rPr lang="en-US" sz="800" dirty="0"/>
              <a:t>= 734)</a:t>
            </a:r>
            <a:br>
              <a:rPr lang="en-US" sz="800" dirty="0"/>
            </a:br>
            <a:r>
              <a:rPr lang="en-US" sz="800" dirty="0"/>
              <a:t>High-intensity statin monotherapy (</a:t>
            </a:r>
            <a:r>
              <a:rPr lang="en-US" sz="800" i="1" dirty="0"/>
              <a:t>n </a:t>
            </a:r>
            <a:r>
              <a:rPr lang="en-US" sz="800" dirty="0"/>
              <a:t>= 206)</a:t>
            </a:r>
            <a:br>
              <a:rPr lang="en-US" sz="800" dirty="0"/>
            </a:br>
            <a:r>
              <a:rPr lang="en-US" sz="800" dirty="0"/>
              <a:t>Ezetimibe combination (</a:t>
            </a:r>
            <a:r>
              <a:rPr lang="en-US" sz="800" i="1" dirty="0"/>
              <a:t>n </a:t>
            </a:r>
            <a:r>
              <a:rPr lang="en-US" sz="800" dirty="0"/>
              <a:t>= 119)</a:t>
            </a:r>
            <a:br>
              <a:rPr lang="en-US" sz="800" dirty="0"/>
            </a:br>
            <a:r>
              <a:rPr lang="en-US" sz="800" dirty="0"/>
              <a:t>PCSK9i combination (</a:t>
            </a:r>
            <a:r>
              <a:rPr lang="en-US" sz="800" i="1" dirty="0"/>
              <a:t>n </a:t>
            </a:r>
            <a:r>
              <a:rPr lang="en-US" sz="800" dirty="0"/>
              <a:t>= 19)</a:t>
            </a:r>
            <a:br>
              <a:rPr lang="en-US" sz="800" dirty="0"/>
            </a:br>
            <a:r>
              <a:rPr lang="en-US" sz="800" dirty="0"/>
              <a:t>Other LLT (</a:t>
            </a:r>
            <a:r>
              <a:rPr lang="en-US" sz="800" i="1" dirty="0"/>
              <a:t>n </a:t>
            </a:r>
            <a:r>
              <a:rPr lang="en-US" sz="800" dirty="0"/>
              <a:t>= 80)</a:t>
            </a:r>
          </a:p>
          <a:p>
            <a:pPr>
              <a:lnSpc>
                <a:spcPct val="90000"/>
              </a:lnSpc>
              <a:spcBef>
                <a:spcPts val="200"/>
              </a:spcBef>
            </a:pPr>
            <a:r>
              <a:rPr lang="en-US" sz="800" b="1" dirty="0"/>
              <a:t>Overall (</a:t>
            </a:r>
            <a:r>
              <a:rPr lang="en-US" sz="800" b="1" i="1" dirty="0"/>
              <a:t>n </a:t>
            </a:r>
            <a:r>
              <a:rPr lang="en-US" sz="800" b="1" dirty="0"/>
              <a:t>= 593)</a:t>
            </a:r>
            <a:br>
              <a:rPr lang="en-US" sz="800" b="1" dirty="0"/>
            </a:br>
            <a:r>
              <a:rPr lang="en-US" sz="800" dirty="0"/>
              <a:t>Low-intensity statin monotherapy (</a:t>
            </a:r>
            <a:r>
              <a:rPr lang="en-US" sz="800" i="1" dirty="0"/>
              <a:t>n </a:t>
            </a:r>
            <a:r>
              <a:rPr lang="en-US" sz="800" dirty="0"/>
              <a:t>= 30)</a:t>
            </a:r>
            <a:br>
              <a:rPr lang="en-US" sz="800" dirty="0"/>
            </a:br>
            <a:r>
              <a:rPr lang="en-US" sz="800" dirty="0"/>
              <a:t>Moderate-intensity statin monotherapy (</a:t>
            </a:r>
            <a:r>
              <a:rPr lang="en-US" sz="800" i="1" dirty="0"/>
              <a:t>n </a:t>
            </a:r>
            <a:r>
              <a:rPr lang="en-US" sz="800" dirty="0"/>
              <a:t>= 377)</a:t>
            </a:r>
            <a:br>
              <a:rPr lang="en-US" sz="800" dirty="0"/>
            </a:br>
            <a:r>
              <a:rPr lang="en-US" sz="800" dirty="0"/>
              <a:t>High-intensity statin monotherapy (</a:t>
            </a:r>
            <a:r>
              <a:rPr lang="en-US" sz="800" i="1" dirty="0"/>
              <a:t>n </a:t>
            </a:r>
            <a:r>
              <a:rPr lang="en-US" sz="800" dirty="0"/>
              <a:t>= 112)</a:t>
            </a:r>
            <a:br>
              <a:rPr lang="en-US" sz="800" dirty="0"/>
            </a:br>
            <a:r>
              <a:rPr lang="en-US" sz="800" dirty="0"/>
              <a:t>Ezetimibe combination (</a:t>
            </a:r>
            <a:r>
              <a:rPr lang="en-US" sz="800" i="1" dirty="0"/>
              <a:t>n </a:t>
            </a:r>
            <a:r>
              <a:rPr lang="en-US" sz="800" dirty="0"/>
              <a:t>= 24)</a:t>
            </a:r>
            <a:br>
              <a:rPr lang="en-US" sz="800" dirty="0"/>
            </a:br>
            <a:r>
              <a:rPr lang="en-US" sz="800" dirty="0"/>
              <a:t>PCSK9i combination (</a:t>
            </a:r>
            <a:r>
              <a:rPr lang="en-US" sz="800" i="1" dirty="0"/>
              <a:t>n </a:t>
            </a:r>
            <a:r>
              <a:rPr lang="en-US" sz="800" dirty="0"/>
              <a:t>= 3)</a:t>
            </a:r>
            <a:br>
              <a:rPr lang="en-US" sz="800" dirty="0"/>
            </a:br>
            <a:r>
              <a:rPr lang="en-US" sz="800" dirty="0"/>
              <a:t>Other LLT (</a:t>
            </a:r>
            <a:r>
              <a:rPr lang="en-US" sz="800" i="1" dirty="0"/>
              <a:t>n </a:t>
            </a:r>
            <a:r>
              <a:rPr lang="en-US" sz="800" dirty="0"/>
              <a:t>= 47)</a:t>
            </a:r>
          </a:p>
          <a:p>
            <a:pPr>
              <a:lnSpc>
                <a:spcPct val="90000"/>
              </a:lnSpc>
              <a:spcBef>
                <a:spcPts val="200"/>
              </a:spcBef>
            </a:pPr>
            <a:r>
              <a:rPr lang="en-US" sz="800" b="1" dirty="0"/>
              <a:t>Overall (</a:t>
            </a:r>
            <a:r>
              <a:rPr lang="en-US" sz="800" b="1" i="1" dirty="0"/>
              <a:t>n </a:t>
            </a:r>
            <a:r>
              <a:rPr lang="en-US" sz="800" b="1" dirty="0"/>
              <a:t>= 89)</a:t>
            </a:r>
            <a:br>
              <a:rPr lang="en-US" sz="800" b="1" dirty="0"/>
            </a:br>
            <a:r>
              <a:rPr lang="en-US" sz="800" dirty="0"/>
              <a:t>Low-intensity statin monotherapy (</a:t>
            </a:r>
            <a:r>
              <a:rPr lang="en-US" sz="800" i="1" dirty="0"/>
              <a:t>n </a:t>
            </a:r>
            <a:r>
              <a:rPr lang="en-US" sz="800" dirty="0"/>
              <a:t>= 4)</a:t>
            </a:r>
            <a:br>
              <a:rPr lang="en-US" sz="800" dirty="0"/>
            </a:br>
            <a:r>
              <a:rPr lang="en-US" sz="800" dirty="0"/>
              <a:t>Moderate-intensity statin monotherapy (</a:t>
            </a:r>
            <a:r>
              <a:rPr lang="en-US" sz="800" i="1" dirty="0"/>
              <a:t>n </a:t>
            </a:r>
            <a:r>
              <a:rPr lang="en-US" sz="800" dirty="0"/>
              <a:t>= 61)</a:t>
            </a:r>
            <a:br>
              <a:rPr lang="en-US" sz="800" dirty="0"/>
            </a:br>
            <a:r>
              <a:rPr lang="en-US" sz="800" dirty="0"/>
              <a:t>High-intensity statin monotherapy (</a:t>
            </a:r>
            <a:r>
              <a:rPr lang="en-US" sz="800" i="1" dirty="0"/>
              <a:t>n </a:t>
            </a:r>
            <a:r>
              <a:rPr lang="en-US" sz="800" dirty="0"/>
              <a:t>= 18)</a:t>
            </a:r>
            <a:br>
              <a:rPr lang="en-US" sz="800" dirty="0"/>
            </a:br>
            <a:r>
              <a:rPr lang="en-US" sz="800" dirty="0"/>
              <a:t>Ezetimibe combination (</a:t>
            </a:r>
            <a:r>
              <a:rPr lang="en-US" sz="800" i="1" dirty="0"/>
              <a:t>n </a:t>
            </a:r>
            <a:r>
              <a:rPr lang="en-US" sz="800" dirty="0"/>
              <a:t>= 2)</a:t>
            </a:r>
            <a:br>
              <a:rPr lang="en-US" sz="800" dirty="0"/>
            </a:br>
            <a:r>
              <a:rPr lang="en-US" sz="800" dirty="0"/>
              <a:t>PCSK9i combination (</a:t>
            </a:r>
            <a:r>
              <a:rPr lang="en-US" sz="800" i="1" dirty="0"/>
              <a:t>n </a:t>
            </a:r>
            <a:r>
              <a:rPr lang="en-US" sz="800" dirty="0"/>
              <a:t>= 0)</a:t>
            </a:r>
            <a:br>
              <a:rPr lang="en-US" sz="800" dirty="0"/>
            </a:br>
            <a:r>
              <a:rPr lang="en-US" sz="800" dirty="0"/>
              <a:t>Other LLT (</a:t>
            </a:r>
            <a:r>
              <a:rPr lang="en-US" sz="800" i="1" dirty="0"/>
              <a:t>n </a:t>
            </a:r>
            <a:r>
              <a:rPr lang="en-US" sz="800" dirty="0"/>
              <a:t>= 4)</a:t>
            </a:r>
          </a:p>
          <a:p>
            <a:pPr>
              <a:lnSpc>
                <a:spcPct val="90000"/>
              </a:lnSpc>
              <a:spcBef>
                <a:spcPts val="600"/>
              </a:spcBef>
            </a:pPr>
            <a:r>
              <a:rPr lang="en-US" sz="800" b="1" dirty="0"/>
              <a:t>2016/2019 risk-based LDL-C targets:  </a:t>
            </a:r>
            <a:br>
              <a:rPr lang="en-US" sz="800" dirty="0"/>
            </a:br>
            <a:r>
              <a:rPr lang="en-US" sz="800" dirty="0"/>
              <a:t>Low risk: 2016/2019, &lt; 3.0 mmol/L (&lt; 116 mg/dL); Moderate risk: 2016, &lt; 3.0 mmol/L (&lt; 116 mg/dL); 2019, &lt; 2.6 mmol/L </a:t>
            </a:r>
            <a:br>
              <a:rPr lang="en-US" sz="800" dirty="0"/>
            </a:br>
            <a:r>
              <a:rPr lang="en-US" sz="800" dirty="0"/>
              <a:t>(&lt; 101 mg/dL); High risk: 2016, &lt; 2.6 mmol/L (&lt; 100 mg/dL); 2019, &lt; 1.8 mmol/L (&lt; 70 mg/dL); Very high risk: 2016, </a:t>
            </a:r>
            <a:br>
              <a:rPr lang="en-US" sz="800" dirty="0"/>
            </a:br>
            <a:r>
              <a:rPr lang="en-US" sz="800" dirty="0"/>
              <a:t>&lt; 1.8 mmol/L (&lt; 70 mg/dL); 2019, &lt; 1.4 mmol/L (&lt; 55 mg/dL)</a:t>
            </a:r>
          </a:p>
        </p:txBody>
      </p:sp>
      <p:sp>
        <p:nvSpPr>
          <p:cNvPr id="50" name="Rectangle 49">
            <a:extLst>
              <a:ext uri="{FF2B5EF4-FFF2-40B4-BE49-F238E27FC236}">
                <a16:creationId xmlns:a16="http://schemas.microsoft.com/office/drawing/2014/main" id="{133BC6F4-27D9-47C1-90D0-71451CBFC346}"/>
              </a:ext>
            </a:extLst>
          </p:cNvPr>
          <p:cNvSpPr/>
          <p:nvPr/>
        </p:nvSpPr>
        <p:spPr>
          <a:xfrm>
            <a:off x="-12386" y="5536388"/>
            <a:ext cx="12193235" cy="62810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a:t>Among individuals at high and very-high risk, 2016 vs 2019 goal attainment was 25% vs 63% and 11% vs 21%. </a:t>
            </a:r>
          </a:p>
          <a:p>
            <a:pPr algn="ctr"/>
            <a:r>
              <a:rPr lang="en-US" sz="1300" b="1" dirty="0"/>
              <a:t>Among those receiving combination therapy with ezetimibe or PCSK9 inhibitors, 2019 ESC/EAS goal attainment in high risk patients was 21% and 33%.</a:t>
            </a:r>
            <a:endParaRPr lang="en-GB" sz="1300" b="1" dirty="0"/>
          </a:p>
        </p:txBody>
      </p:sp>
    </p:spTree>
    <p:extLst>
      <p:ext uri="{BB962C8B-B14F-4D97-AF65-F5344CB8AC3E}">
        <p14:creationId xmlns:p14="http://schemas.microsoft.com/office/powerpoint/2010/main" val="13191318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Chart 67">
            <a:extLst>
              <a:ext uri="{FF2B5EF4-FFF2-40B4-BE49-F238E27FC236}">
                <a16:creationId xmlns:a16="http://schemas.microsoft.com/office/drawing/2014/main" id="{DCA80C69-4088-9948-902E-EBA4EFEF6535}"/>
              </a:ext>
            </a:extLst>
          </p:cNvPr>
          <p:cNvGraphicFramePr/>
          <p:nvPr>
            <p:extLst>
              <p:ext uri="{D42A27DB-BD31-4B8C-83A1-F6EECF244321}">
                <p14:modId xmlns:p14="http://schemas.microsoft.com/office/powerpoint/2010/main" val="3372341421"/>
              </p:ext>
            </p:extLst>
          </p:nvPr>
        </p:nvGraphicFramePr>
        <p:xfrm>
          <a:off x="2972992" y="2192413"/>
          <a:ext cx="15576372" cy="3474720"/>
        </p:xfrm>
        <a:graphic>
          <a:graphicData uri="http://schemas.openxmlformats.org/drawingml/2006/chart">
            <c:chart xmlns:c="http://schemas.openxmlformats.org/drawingml/2006/chart" xmlns:r="http://schemas.openxmlformats.org/officeDocument/2006/relationships" r:id="rId3"/>
          </a:graphicData>
        </a:graphic>
      </p:graphicFrame>
      <p:sp>
        <p:nvSpPr>
          <p:cNvPr id="77" name="TextBox 76">
            <a:extLst>
              <a:ext uri="{FF2B5EF4-FFF2-40B4-BE49-F238E27FC236}">
                <a16:creationId xmlns:a16="http://schemas.microsoft.com/office/drawing/2014/main" id="{FF59F082-A6F6-754E-8BBE-A817F3063B34}"/>
              </a:ext>
            </a:extLst>
          </p:cNvPr>
          <p:cNvSpPr txBox="1"/>
          <p:nvPr/>
        </p:nvSpPr>
        <p:spPr>
          <a:xfrm>
            <a:off x="483419" y="2638175"/>
            <a:ext cx="822831" cy="215444"/>
          </a:xfrm>
          <a:prstGeom prst="rect">
            <a:avLst/>
          </a:prstGeom>
          <a:noFill/>
        </p:spPr>
        <p:txBody>
          <a:bodyPr wrap="none" rtlCol="0">
            <a:spAutoFit/>
          </a:bodyPr>
          <a:lstStyle/>
          <a:p>
            <a:pPr algn="r"/>
            <a:r>
              <a:rPr lang="en-US" sz="800" i="1" dirty="0"/>
              <a:t>(n </a:t>
            </a:r>
            <a:r>
              <a:rPr lang="en-US" sz="800" dirty="0"/>
              <a:t>= 2039)</a:t>
            </a:r>
          </a:p>
        </p:txBody>
      </p:sp>
      <p:sp>
        <p:nvSpPr>
          <p:cNvPr id="80" name="TextBox 79">
            <a:extLst>
              <a:ext uri="{FF2B5EF4-FFF2-40B4-BE49-F238E27FC236}">
                <a16:creationId xmlns:a16="http://schemas.microsoft.com/office/drawing/2014/main" id="{46B9D610-320A-F44C-BDBF-ACB860CD2D75}"/>
              </a:ext>
            </a:extLst>
          </p:cNvPr>
          <p:cNvSpPr txBox="1"/>
          <p:nvPr/>
        </p:nvSpPr>
        <p:spPr>
          <a:xfrm>
            <a:off x="1465327" y="1864814"/>
            <a:ext cx="3115682" cy="249299"/>
          </a:xfrm>
          <a:prstGeom prst="rect">
            <a:avLst/>
          </a:prstGeom>
          <a:noFill/>
        </p:spPr>
        <p:txBody>
          <a:bodyPr wrap="square" lIns="0" rIns="0" rtlCol="0">
            <a:spAutoFit/>
          </a:bodyPr>
          <a:lstStyle/>
          <a:p>
            <a:pPr algn="ctr">
              <a:lnSpc>
                <a:spcPct val="85000"/>
              </a:lnSpc>
            </a:pPr>
            <a:r>
              <a:rPr lang="en-US" sz="1200" b="1" dirty="0"/>
              <a:t>Proportion of Patients Receiving LLT (%)</a:t>
            </a:r>
          </a:p>
        </p:txBody>
      </p:sp>
      <p:sp>
        <p:nvSpPr>
          <p:cNvPr id="81" name="TextBox 80">
            <a:extLst>
              <a:ext uri="{FF2B5EF4-FFF2-40B4-BE49-F238E27FC236}">
                <a16:creationId xmlns:a16="http://schemas.microsoft.com/office/drawing/2014/main" id="{B12E86EB-7A01-3F42-BDDF-74626D9BEA85}"/>
              </a:ext>
            </a:extLst>
          </p:cNvPr>
          <p:cNvSpPr txBox="1"/>
          <p:nvPr/>
        </p:nvSpPr>
        <p:spPr>
          <a:xfrm>
            <a:off x="5468214" y="1864814"/>
            <a:ext cx="3055469" cy="249299"/>
          </a:xfrm>
          <a:prstGeom prst="rect">
            <a:avLst/>
          </a:prstGeom>
          <a:noFill/>
        </p:spPr>
        <p:txBody>
          <a:bodyPr wrap="square" lIns="0" rIns="0" rtlCol="0">
            <a:spAutoFit/>
          </a:bodyPr>
          <a:lstStyle/>
          <a:p>
            <a:pPr algn="ctr">
              <a:lnSpc>
                <a:spcPct val="85000"/>
              </a:lnSpc>
            </a:pPr>
            <a:r>
              <a:rPr lang="en-US" sz="1200" b="1" dirty="0"/>
              <a:t>Proportion of Patients Achieving Goal (%)</a:t>
            </a:r>
          </a:p>
        </p:txBody>
      </p:sp>
      <p:grpSp>
        <p:nvGrpSpPr>
          <p:cNvPr id="83" name="Group 82">
            <a:extLst>
              <a:ext uri="{FF2B5EF4-FFF2-40B4-BE49-F238E27FC236}">
                <a16:creationId xmlns:a16="http://schemas.microsoft.com/office/drawing/2014/main" id="{BC67AFE3-D2FB-3342-9E28-24C23C9C5F48}"/>
              </a:ext>
            </a:extLst>
          </p:cNvPr>
          <p:cNvGrpSpPr/>
          <p:nvPr/>
        </p:nvGrpSpPr>
        <p:grpSpPr>
          <a:xfrm>
            <a:off x="1292032" y="3025663"/>
            <a:ext cx="3520440" cy="246221"/>
            <a:chOff x="3804025" y="5676394"/>
            <a:chExt cx="2671786" cy="246221"/>
          </a:xfrm>
        </p:grpSpPr>
        <p:sp>
          <p:nvSpPr>
            <p:cNvPr id="84" name="TextBox 83">
              <a:extLst>
                <a:ext uri="{FF2B5EF4-FFF2-40B4-BE49-F238E27FC236}">
                  <a16:creationId xmlns:a16="http://schemas.microsoft.com/office/drawing/2014/main" id="{EEF2A4A4-691A-BB4D-BE21-0182EBBAA3D5}"/>
                </a:ext>
              </a:extLst>
            </p:cNvPr>
            <p:cNvSpPr txBox="1"/>
            <p:nvPr/>
          </p:nvSpPr>
          <p:spPr>
            <a:xfrm>
              <a:off x="6079549" y="5676394"/>
              <a:ext cx="396262" cy="246221"/>
            </a:xfrm>
            <a:prstGeom prst="rect">
              <a:avLst/>
            </a:prstGeom>
            <a:noFill/>
          </p:spPr>
          <p:txBody>
            <a:bodyPr wrap="none" rtlCol="0">
              <a:spAutoFit/>
            </a:bodyPr>
            <a:lstStyle/>
            <a:p>
              <a:pPr algn="ctr"/>
              <a:r>
                <a:rPr lang="en-US" sz="1000" dirty="0"/>
                <a:t>100</a:t>
              </a:r>
            </a:p>
          </p:txBody>
        </p:sp>
        <p:sp>
          <p:nvSpPr>
            <p:cNvPr id="85" name="TextBox 84">
              <a:extLst>
                <a:ext uri="{FF2B5EF4-FFF2-40B4-BE49-F238E27FC236}">
                  <a16:creationId xmlns:a16="http://schemas.microsoft.com/office/drawing/2014/main" id="{1225214E-5A1F-F248-A3F5-F4E36E9ECD10}"/>
                </a:ext>
              </a:extLst>
            </p:cNvPr>
            <p:cNvSpPr txBox="1"/>
            <p:nvPr/>
          </p:nvSpPr>
          <p:spPr>
            <a:xfrm>
              <a:off x="5642951" y="5676394"/>
              <a:ext cx="325731" cy="246221"/>
            </a:xfrm>
            <a:prstGeom prst="rect">
              <a:avLst/>
            </a:prstGeom>
            <a:noFill/>
          </p:spPr>
          <p:txBody>
            <a:bodyPr wrap="none" rtlCol="0">
              <a:spAutoFit/>
            </a:bodyPr>
            <a:lstStyle/>
            <a:p>
              <a:pPr algn="ctr"/>
              <a:r>
                <a:rPr lang="en-US" sz="1000" dirty="0"/>
                <a:t>80</a:t>
              </a:r>
            </a:p>
          </p:txBody>
        </p:sp>
        <p:sp>
          <p:nvSpPr>
            <p:cNvPr id="86" name="TextBox 85">
              <a:extLst>
                <a:ext uri="{FF2B5EF4-FFF2-40B4-BE49-F238E27FC236}">
                  <a16:creationId xmlns:a16="http://schemas.microsoft.com/office/drawing/2014/main" id="{DC487802-0ED1-5B47-B679-A67468043D63}"/>
                </a:ext>
              </a:extLst>
            </p:cNvPr>
            <p:cNvSpPr txBox="1"/>
            <p:nvPr/>
          </p:nvSpPr>
          <p:spPr>
            <a:xfrm>
              <a:off x="5173658" y="5676394"/>
              <a:ext cx="325731" cy="246221"/>
            </a:xfrm>
            <a:prstGeom prst="rect">
              <a:avLst/>
            </a:prstGeom>
            <a:noFill/>
          </p:spPr>
          <p:txBody>
            <a:bodyPr wrap="none" rtlCol="0">
              <a:spAutoFit/>
            </a:bodyPr>
            <a:lstStyle/>
            <a:p>
              <a:pPr algn="ctr"/>
              <a:r>
                <a:rPr lang="en-US" sz="1000" dirty="0"/>
                <a:t>60</a:t>
              </a:r>
            </a:p>
          </p:txBody>
        </p:sp>
        <p:sp>
          <p:nvSpPr>
            <p:cNvPr id="87" name="TextBox 86">
              <a:extLst>
                <a:ext uri="{FF2B5EF4-FFF2-40B4-BE49-F238E27FC236}">
                  <a16:creationId xmlns:a16="http://schemas.microsoft.com/office/drawing/2014/main" id="{137F4998-C4B3-514C-BD9F-37845B38E82D}"/>
                </a:ext>
              </a:extLst>
            </p:cNvPr>
            <p:cNvSpPr txBox="1"/>
            <p:nvPr/>
          </p:nvSpPr>
          <p:spPr>
            <a:xfrm>
              <a:off x="4704365" y="5676394"/>
              <a:ext cx="325731" cy="246221"/>
            </a:xfrm>
            <a:prstGeom prst="rect">
              <a:avLst/>
            </a:prstGeom>
            <a:noFill/>
          </p:spPr>
          <p:txBody>
            <a:bodyPr wrap="none" rtlCol="0">
              <a:spAutoFit/>
            </a:bodyPr>
            <a:lstStyle/>
            <a:p>
              <a:pPr algn="ctr"/>
              <a:r>
                <a:rPr lang="en-US" sz="1000" dirty="0"/>
                <a:t>40</a:t>
              </a:r>
            </a:p>
          </p:txBody>
        </p:sp>
        <p:sp>
          <p:nvSpPr>
            <p:cNvPr id="88" name="TextBox 87">
              <a:extLst>
                <a:ext uri="{FF2B5EF4-FFF2-40B4-BE49-F238E27FC236}">
                  <a16:creationId xmlns:a16="http://schemas.microsoft.com/office/drawing/2014/main" id="{591BEEB5-18AA-6949-9478-1D7CE5F2B694}"/>
                </a:ext>
              </a:extLst>
            </p:cNvPr>
            <p:cNvSpPr txBox="1"/>
            <p:nvPr/>
          </p:nvSpPr>
          <p:spPr>
            <a:xfrm>
              <a:off x="4235072" y="5676394"/>
              <a:ext cx="325731" cy="246221"/>
            </a:xfrm>
            <a:prstGeom prst="rect">
              <a:avLst/>
            </a:prstGeom>
            <a:noFill/>
          </p:spPr>
          <p:txBody>
            <a:bodyPr wrap="none" rtlCol="0">
              <a:spAutoFit/>
            </a:bodyPr>
            <a:lstStyle/>
            <a:p>
              <a:pPr algn="ctr"/>
              <a:r>
                <a:rPr lang="en-US" sz="1000" dirty="0"/>
                <a:t>20</a:t>
              </a:r>
            </a:p>
          </p:txBody>
        </p:sp>
        <p:sp>
          <p:nvSpPr>
            <p:cNvPr id="89" name="TextBox 88">
              <a:extLst>
                <a:ext uri="{FF2B5EF4-FFF2-40B4-BE49-F238E27FC236}">
                  <a16:creationId xmlns:a16="http://schemas.microsoft.com/office/drawing/2014/main" id="{DAAE04FB-8CD7-7C40-AFE9-EE6909CD3E9F}"/>
                </a:ext>
              </a:extLst>
            </p:cNvPr>
            <p:cNvSpPr txBox="1"/>
            <p:nvPr/>
          </p:nvSpPr>
          <p:spPr>
            <a:xfrm>
              <a:off x="3804025" y="5676394"/>
              <a:ext cx="255198" cy="246221"/>
            </a:xfrm>
            <a:prstGeom prst="rect">
              <a:avLst/>
            </a:prstGeom>
            <a:noFill/>
          </p:spPr>
          <p:txBody>
            <a:bodyPr wrap="none" rtlCol="0">
              <a:spAutoFit/>
            </a:bodyPr>
            <a:lstStyle/>
            <a:p>
              <a:pPr algn="ctr"/>
              <a:r>
                <a:rPr lang="en-US" sz="1000" dirty="0"/>
                <a:t>0</a:t>
              </a:r>
            </a:p>
          </p:txBody>
        </p:sp>
      </p:grpSp>
      <p:graphicFrame>
        <p:nvGraphicFramePr>
          <p:cNvPr id="54" name="Chart 53">
            <a:extLst>
              <a:ext uri="{FF2B5EF4-FFF2-40B4-BE49-F238E27FC236}">
                <a16:creationId xmlns:a16="http://schemas.microsoft.com/office/drawing/2014/main" id="{CC1A63B0-B24A-754F-86AB-BE40E9DADE26}"/>
              </a:ext>
            </a:extLst>
          </p:cNvPr>
          <p:cNvGraphicFramePr/>
          <p:nvPr>
            <p:extLst>
              <p:ext uri="{D42A27DB-BD31-4B8C-83A1-F6EECF244321}">
                <p14:modId xmlns:p14="http://schemas.microsoft.com/office/powerpoint/2010/main" val="1088443103"/>
              </p:ext>
            </p:extLst>
          </p:nvPr>
        </p:nvGraphicFramePr>
        <p:xfrm>
          <a:off x="-1493890" y="2182514"/>
          <a:ext cx="15270480" cy="923544"/>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9B91520D-7EC6-47C5-B4A5-0B9486E97169}"/>
              </a:ext>
            </a:extLst>
          </p:cNvPr>
          <p:cNvSpPr>
            <a:spLocks noGrp="1"/>
          </p:cNvSpPr>
          <p:nvPr>
            <p:ph type="title"/>
          </p:nvPr>
        </p:nvSpPr>
        <p:spPr/>
        <p:txBody>
          <a:bodyPr/>
          <a:lstStyle/>
          <a:p>
            <a:r>
              <a:rPr lang="en-US" sz="2400" dirty="0"/>
              <a:t>In Very High Risk Patients with Established ASCVD, Goal Attainment was More Likely Seen in those Receiving Combination Therapy </a:t>
            </a:r>
          </a:p>
        </p:txBody>
      </p:sp>
      <p:sp>
        <p:nvSpPr>
          <p:cNvPr id="4" name="TextBox 3" hidden="1">
            <a:extLst>
              <a:ext uri="{FF2B5EF4-FFF2-40B4-BE49-F238E27FC236}">
                <a16:creationId xmlns:a16="http://schemas.microsoft.com/office/drawing/2014/main" id="{26E0CFD8-6A19-4C91-9AF0-EFFFE4EF38B8}"/>
              </a:ext>
            </a:extLst>
          </p:cNvPr>
          <p:cNvSpPr txBox="1"/>
          <p:nvPr/>
        </p:nvSpPr>
        <p:spPr>
          <a:xfrm>
            <a:off x="6540269" y="1482946"/>
            <a:ext cx="3230880" cy="4524315"/>
          </a:xfrm>
          <a:prstGeom prst="rect">
            <a:avLst/>
          </a:prstGeom>
          <a:noFill/>
        </p:spPr>
        <p:txBody>
          <a:bodyPr wrap="square" rtlCol="0">
            <a:spAutoFit/>
          </a:bodyPr>
          <a:lstStyle/>
          <a:p>
            <a:pPr>
              <a:spcBef>
                <a:spcPts val="300"/>
              </a:spcBef>
            </a:pPr>
            <a:r>
              <a:rPr lang="en-US" sz="800" b="1" dirty="0"/>
              <a:t>Overall (</a:t>
            </a:r>
            <a:r>
              <a:rPr lang="en-US" sz="800" b="1" i="1" dirty="0"/>
              <a:t>n </a:t>
            </a:r>
            <a:r>
              <a:rPr lang="en-US" sz="800" b="1" dirty="0"/>
              <a:t>= 172)</a:t>
            </a:r>
          </a:p>
          <a:p>
            <a:r>
              <a:rPr lang="en-US" sz="800" dirty="0"/>
              <a:t>Low-intensity statin monotherapy (</a:t>
            </a:r>
            <a:r>
              <a:rPr lang="en-US" sz="800" i="1" dirty="0"/>
              <a:t>n </a:t>
            </a:r>
            <a:r>
              <a:rPr lang="en-US" sz="800" dirty="0"/>
              <a:t>= 6)</a:t>
            </a:r>
          </a:p>
          <a:p>
            <a:r>
              <a:rPr lang="en-US" sz="800" dirty="0"/>
              <a:t>Moderate-intensity statin monotherapy (</a:t>
            </a:r>
            <a:r>
              <a:rPr lang="en-US" sz="800" i="1" dirty="0"/>
              <a:t>n </a:t>
            </a:r>
            <a:r>
              <a:rPr lang="en-US" sz="800" dirty="0"/>
              <a:t>= 72)</a:t>
            </a:r>
          </a:p>
          <a:p>
            <a:r>
              <a:rPr lang="en-US" sz="800" dirty="0"/>
              <a:t>High-intensity statin monotherapy (</a:t>
            </a:r>
            <a:r>
              <a:rPr lang="en-US" sz="800" i="1" dirty="0"/>
              <a:t>n </a:t>
            </a:r>
            <a:r>
              <a:rPr lang="en-US" sz="800" dirty="0"/>
              <a:t>= 34)</a:t>
            </a:r>
          </a:p>
          <a:p>
            <a:r>
              <a:rPr lang="en-US" sz="800" dirty="0"/>
              <a:t>Ezetimibe combination (</a:t>
            </a:r>
            <a:r>
              <a:rPr lang="en-US" sz="800" i="1" dirty="0"/>
              <a:t>n </a:t>
            </a:r>
            <a:r>
              <a:rPr lang="en-US" sz="800" dirty="0"/>
              <a:t>= 46)</a:t>
            </a:r>
          </a:p>
          <a:p>
            <a:r>
              <a:rPr lang="en-US" sz="800" dirty="0"/>
              <a:t>PCSK9i combination (</a:t>
            </a:r>
            <a:r>
              <a:rPr lang="en-US" sz="800" i="1" dirty="0"/>
              <a:t>n </a:t>
            </a:r>
            <a:r>
              <a:rPr lang="en-US" sz="800" dirty="0"/>
              <a:t>= 3)</a:t>
            </a:r>
          </a:p>
          <a:p>
            <a:r>
              <a:rPr lang="en-US" sz="800" dirty="0"/>
              <a:t>Other LLT (</a:t>
            </a:r>
            <a:r>
              <a:rPr lang="en-US" sz="800" i="1" dirty="0"/>
              <a:t>n </a:t>
            </a:r>
            <a:r>
              <a:rPr lang="en-US" sz="800" dirty="0"/>
              <a:t>= 11)</a:t>
            </a:r>
          </a:p>
          <a:p>
            <a:pPr>
              <a:spcBef>
                <a:spcPts val="2400"/>
              </a:spcBef>
            </a:pPr>
            <a:r>
              <a:rPr lang="en-US" sz="800" b="1" dirty="0"/>
              <a:t>Overall (</a:t>
            </a:r>
            <a:r>
              <a:rPr lang="en-US" sz="800" b="1" i="1" dirty="0"/>
              <a:t>n </a:t>
            </a:r>
            <a:r>
              <a:rPr lang="en-US" sz="800" b="1" dirty="0"/>
              <a:t>= 1219)</a:t>
            </a:r>
          </a:p>
          <a:p>
            <a:r>
              <a:rPr lang="en-US" sz="800" dirty="0"/>
              <a:t>Low-intensity statin monotherapy (</a:t>
            </a:r>
            <a:r>
              <a:rPr lang="en-US" sz="800" i="1" dirty="0"/>
              <a:t>n </a:t>
            </a:r>
            <a:r>
              <a:rPr lang="en-US" sz="800" dirty="0"/>
              <a:t>= 61)</a:t>
            </a:r>
          </a:p>
          <a:p>
            <a:r>
              <a:rPr lang="en-US" sz="800" dirty="0"/>
              <a:t>Moderate-intensity statin monotherapy (</a:t>
            </a:r>
            <a:r>
              <a:rPr lang="en-US" sz="800" i="1" dirty="0"/>
              <a:t>n </a:t>
            </a:r>
            <a:r>
              <a:rPr lang="en-US" sz="800" dirty="0"/>
              <a:t>= 734)</a:t>
            </a:r>
          </a:p>
          <a:p>
            <a:r>
              <a:rPr lang="en-US" sz="800" dirty="0"/>
              <a:t>High-intensity statin monotherapy (</a:t>
            </a:r>
            <a:r>
              <a:rPr lang="en-US" sz="800" i="1" dirty="0"/>
              <a:t>n </a:t>
            </a:r>
            <a:r>
              <a:rPr lang="en-US" sz="800" dirty="0"/>
              <a:t>= 206)</a:t>
            </a:r>
          </a:p>
          <a:p>
            <a:r>
              <a:rPr lang="en-US" sz="800" dirty="0"/>
              <a:t>Ezetimibe combination (</a:t>
            </a:r>
            <a:r>
              <a:rPr lang="en-US" sz="800" i="1" dirty="0"/>
              <a:t>n </a:t>
            </a:r>
            <a:r>
              <a:rPr lang="en-US" sz="800" dirty="0"/>
              <a:t>= 119)</a:t>
            </a:r>
          </a:p>
          <a:p>
            <a:r>
              <a:rPr lang="en-US" sz="800" dirty="0"/>
              <a:t>PCSK9i combination (</a:t>
            </a:r>
            <a:r>
              <a:rPr lang="en-US" sz="800" i="1" dirty="0"/>
              <a:t>n </a:t>
            </a:r>
            <a:r>
              <a:rPr lang="en-US" sz="800" dirty="0"/>
              <a:t>= 19)</a:t>
            </a:r>
          </a:p>
          <a:p>
            <a:r>
              <a:rPr lang="en-US" sz="800" dirty="0"/>
              <a:t>Other LLT (</a:t>
            </a:r>
            <a:r>
              <a:rPr lang="en-US" sz="800" i="1" dirty="0"/>
              <a:t>n </a:t>
            </a:r>
            <a:r>
              <a:rPr lang="en-US" sz="800" dirty="0"/>
              <a:t>= 80)</a:t>
            </a:r>
          </a:p>
          <a:p>
            <a:pPr>
              <a:spcBef>
                <a:spcPts val="2400"/>
              </a:spcBef>
            </a:pPr>
            <a:r>
              <a:rPr lang="en-US" sz="800" b="1" dirty="0"/>
              <a:t>Overall (</a:t>
            </a:r>
            <a:r>
              <a:rPr lang="en-US" sz="800" b="1" i="1" dirty="0"/>
              <a:t>n </a:t>
            </a:r>
            <a:r>
              <a:rPr lang="en-US" sz="800" b="1" dirty="0"/>
              <a:t>= 593)</a:t>
            </a:r>
          </a:p>
          <a:p>
            <a:r>
              <a:rPr lang="en-US" sz="800" dirty="0"/>
              <a:t>Low-intensity statin monotherapy (</a:t>
            </a:r>
            <a:r>
              <a:rPr lang="en-US" sz="800" i="1" dirty="0"/>
              <a:t>n </a:t>
            </a:r>
            <a:r>
              <a:rPr lang="en-US" sz="800" dirty="0"/>
              <a:t>= 30)</a:t>
            </a:r>
          </a:p>
          <a:p>
            <a:r>
              <a:rPr lang="en-US" sz="800" dirty="0"/>
              <a:t>Moderate-intensity statin monotherapy (</a:t>
            </a:r>
            <a:r>
              <a:rPr lang="en-US" sz="800" i="1" dirty="0"/>
              <a:t>n </a:t>
            </a:r>
            <a:r>
              <a:rPr lang="en-US" sz="800" dirty="0"/>
              <a:t>= 377)</a:t>
            </a:r>
          </a:p>
          <a:p>
            <a:r>
              <a:rPr lang="en-US" sz="800" dirty="0"/>
              <a:t>High-intensity statin monotherapy (</a:t>
            </a:r>
            <a:r>
              <a:rPr lang="en-US" sz="800" i="1" dirty="0"/>
              <a:t>n </a:t>
            </a:r>
            <a:r>
              <a:rPr lang="en-US" sz="800" dirty="0"/>
              <a:t>= 112)</a:t>
            </a:r>
          </a:p>
          <a:p>
            <a:r>
              <a:rPr lang="en-US" sz="800" dirty="0"/>
              <a:t>Ezetimibe combination (</a:t>
            </a:r>
            <a:r>
              <a:rPr lang="en-US" sz="800" i="1" dirty="0"/>
              <a:t>n </a:t>
            </a:r>
            <a:r>
              <a:rPr lang="en-US" sz="800" dirty="0"/>
              <a:t>= 24)</a:t>
            </a:r>
          </a:p>
          <a:p>
            <a:r>
              <a:rPr lang="en-US" sz="800" dirty="0"/>
              <a:t>PCSK9i combination (</a:t>
            </a:r>
            <a:r>
              <a:rPr lang="en-US" sz="800" i="1" dirty="0"/>
              <a:t>n </a:t>
            </a:r>
            <a:r>
              <a:rPr lang="en-US" sz="800" dirty="0"/>
              <a:t>= 3)</a:t>
            </a:r>
          </a:p>
          <a:p>
            <a:r>
              <a:rPr lang="en-US" sz="800" dirty="0"/>
              <a:t>Other LLT (</a:t>
            </a:r>
            <a:r>
              <a:rPr lang="en-US" sz="800" i="1" dirty="0"/>
              <a:t>n </a:t>
            </a:r>
            <a:r>
              <a:rPr lang="en-US" sz="800" dirty="0"/>
              <a:t>= 47)</a:t>
            </a:r>
          </a:p>
          <a:p>
            <a:pPr>
              <a:spcBef>
                <a:spcPts val="2400"/>
              </a:spcBef>
            </a:pPr>
            <a:r>
              <a:rPr lang="en-US" sz="800" b="1" dirty="0"/>
              <a:t>Overall (</a:t>
            </a:r>
            <a:r>
              <a:rPr lang="en-US" sz="800" b="1" i="1" dirty="0"/>
              <a:t>n </a:t>
            </a:r>
            <a:r>
              <a:rPr lang="en-US" sz="800" b="1" dirty="0"/>
              <a:t>= 89)</a:t>
            </a:r>
          </a:p>
          <a:p>
            <a:r>
              <a:rPr lang="en-US" sz="800" dirty="0"/>
              <a:t>Low-intensity statin monotherapy (</a:t>
            </a:r>
            <a:r>
              <a:rPr lang="en-US" sz="800" i="1" dirty="0"/>
              <a:t>n </a:t>
            </a:r>
            <a:r>
              <a:rPr lang="en-US" sz="800" dirty="0"/>
              <a:t>= 4)</a:t>
            </a:r>
          </a:p>
          <a:p>
            <a:r>
              <a:rPr lang="en-US" sz="800" dirty="0"/>
              <a:t>Moderate-intensity statin monotherapy (</a:t>
            </a:r>
            <a:r>
              <a:rPr lang="en-US" sz="800" i="1" dirty="0"/>
              <a:t>n </a:t>
            </a:r>
            <a:r>
              <a:rPr lang="en-US" sz="800" dirty="0"/>
              <a:t>= 61)</a:t>
            </a:r>
          </a:p>
          <a:p>
            <a:r>
              <a:rPr lang="en-US" sz="800" dirty="0"/>
              <a:t>High-intensity statin monotherapy (</a:t>
            </a:r>
            <a:r>
              <a:rPr lang="en-US" sz="800" i="1" dirty="0"/>
              <a:t>n </a:t>
            </a:r>
            <a:r>
              <a:rPr lang="en-US" sz="800" dirty="0"/>
              <a:t>= 18)</a:t>
            </a:r>
          </a:p>
          <a:p>
            <a:r>
              <a:rPr lang="en-US" sz="800" dirty="0"/>
              <a:t>Ezetimibe combination (</a:t>
            </a:r>
            <a:r>
              <a:rPr lang="en-US" sz="800" i="1" dirty="0"/>
              <a:t>n </a:t>
            </a:r>
            <a:r>
              <a:rPr lang="en-US" sz="800" dirty="0"/>
              <a:t>= 2)</a:t>
            </a:r>
          </a:p>
          <a:p>
            <a:r>
              <a:rPr lang="en-US" sz="800" dirty="0"/>
              <a:t>PCSK9i combination (</a:t>
            </a:r>
            <a:r>
              <a:rPr lang="en-US" sz="800" i="1" dirty="0"/>
              <a:t>n </a:t>
            </a:r>
            <a:r>
              <a:rPr lang="en-US" sz="800" dirty="0"/>
              <a:t>= 0)</a:t>
            </a:r>
          </a:p>
          <a:p>
            <a:r>
              <a:rPr lang="en-US" sz="800" dirty="0"/>
              <a:t>Other LLT (</a:t>
            </a:r>
            <a:r>
              <a:rPr lang="en-US" sz="800" i="1" dirty="0"/>
              <a:t>n </a:t>
            </a:r>
            <a:r>
              <a:rPr lang="en-US" sz="800" dirty="0"/>
              <a:t>= 4)</a:t>
            </a:r>
          </a:p>
          <a:p>
            <a:endParaRPr lang="en-US" sz="400" dirty="0"/>
          </a:p>
        </p:txBody>
      </p:sp>
      <p:grpSp>
        <p:nvGrpSpPr>
          <p:cNvPr id="7" name="Group 6">
            <a:extLst>
              <a:ext uri="{FF2B5EF4-FFF2-40B4-BE49-F238E27FC236}">
                <a16:creationId xmlns:a16="http://schemas.microsoft.com/office/drawing/2014/main" id="{7167B8A8-AE88-FC4C-AFBC-01FCBC90CCB3}"/>
              </a:ext>
            </a:extLst>
          </p:cNvPr>
          <p:cNvGrpSpPr/>
          <p:nvPr/>
        </p:nvGrpSpPr>
        <p:grpSpPr>
          <a:xfrm>
            <a:off x="1872787" y="1198066"/>
            <a:ext cx="8402354" cy="428930"/>
            <a:chOff x="2926026" y="-861317"/>
            <a:chExt cx="8402354" cy="428930"/>
          </a:xfrm>
        </p:grpSpPr>
        <p:sp>
          <p:nvSpPr>
            <p:cNvPr id="42" name="Rectangle 41">
              <a:extLst>
                <a:ext uri="{FF2B5EF4-FFF2-40B4-BE49-F238E27FC236}">
                  <a16:creationId xmlns:a16="http://schemas.microsoft.com/office/drawing/2014/main" id="{949BDD85-D9A9-B345-8CE7-AEF481FD96EC}"/>
                </a:ext>
              </a:extLst>
            </p:cNvPr>
            <p:cNvSpPr/>
            <p:nvPr/>
          </p:nvSpPr>
          <p:spPr>
            <a:xfrm>
              <a:off x="3425843" y="-788364"/>
              <a:ext cx="108056" cy="10805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43" name="TextBox 42">
              <a:extLst>
                <a:ext uri="{FF2B5EF4-FFF2-40B4-BE49-F238E27FC236}">
                  <a16:creationId xmlns:a16="http://schemas.microsoft.com/office/drawing/2014/main" id="{41981635-C37B-C542-BCF0-E7FE22B0AD36}"/>
                </a:ext>
              </a:extLst>
            </p:cNvPr>
            <p:cNvSpPr txBox="1"/>
            <p:nvPr/>
          </p:nvSpPr>
          <p:spPr>
            <a:xfrm>
              <a:off x="2926026" y="-861317"/>
              <a:ext cx="466794" cy="246221"/>
            </a:xfrm>
            <a:prstGeom prst="rect">
              <a:avLst/>
            </a:prstGeom>
            <a:noFill/>
          </p:spPr>
          <p:txBody>
            <a:bodyPr wrap="none" rtlCol="0">
              <a:spAutoFit/>
            </a:bodyPr>
            <a:lstStyle/>
            <a:p>
              <a:r>
                <a:rPr lang="en-US" sz="1000" b="1" dirty="0"/>
                <a:t>2016</a:t>
              </a:r>
            </a:p>
          </p:txBody>
        </p:sp>
        <p:sp>
          <p:nvSpPr>
            <p:cNvPr id="44" name="TextBox 43">
              <a:extLst>
                <a:ext uri="{FF2B5EF4-FFF2-40B4-BE49-F238E27FC236}">
                  <a16:creationId xmlns:a16="http://schemas.microsoft.com/office/drawing/2014/main" id="{B31789C7-CDF6-6D4F-8914-4A0C0CE6FC13}"/>
                </a:ext>
              </a:extLst>
            </p:cNvPr>
            <p:cNvSpPr txBox="1"/>
            <p:nvPr/>
          </p:nvSpPr>
          <p:spPr>
            <a:xfrm>
              <a:off x="3504669" y="-770086"/>
              <a:ext cx="590226" cy="246221"/>
            </a:xfrm>
            <a:prstGeom prst="rect">
              <a:avLst/>
            </a:prstGeom>
            <a:noFill/>
          </p:spPr>
          <p:txBody>
            <a:bodyPr wrap="none" rtlCol="0" anchor="ctr">
              <a:spAutoFit/>
            </a:bodyPr>
            <a:lstStyle/>
            <a:p>
              <a:r>
                <a:rPr lang="en-US" sz="1000" dirty="0"/>
                <a:t>Overall</a:t>
              </a:r>
            </a:p>
          </p:txBody>
        </p:sp>
        <p:sp>
          <p:nvSpPr>
            <p:cNvPr id="33" name="Rectangle 32">
              <a:extLst>
                <a:ext uri="{FF2B5EF4-FFF2-40B4-BE49-F238E27FC236}">
                  <a16:creationId xmlns:a16="http://schemas.microsoft.com/office/drawing/2014/main" id="{3645ECDD-3B8B-BC42-8584-476023AF81A3}"/>
                </a:ext>
              </a:extLst>
            </p:cNvPr>
            <p:cNvSpPr/>
            <p:nvPr/>
          </p:nvSpPr>
          <p:spPr>
            <a:xfrm>
              <a:off x="3425843" y="-605655"/>
              <a:ext cx="108056" cy="108056"/>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34" name="TextBox 33">
              <a:extLst>
                <a:ext uri="{FF2B5EF4-FFF2-40B4-BE49-F238E27FC236}">
                  <a16:creationId xmlns:a16="http://schemas.microsoft.com/office/drawing/2014/main" id="{41C1EE15-A5C1-6246-BCBA-094898C61112}"/>
                </a:ext>
              </a:extLst>
            </p:cNvPr>
            <p:cNvSpPr txBox="1"/>
            <p:nvPr/>
          </p:nvSpPr>
          <p:spPr>
            <a:xfrm>
              <a:off x="2926026" y="-678608"/>
              <a:ext cx="466794" cy="246221"/>
            </a:xfrm>
            <a:prstGeom prst="rect">
              <a:avLst/>
            </a:prstGeom>
            <a:noFill/>
          </p:spPr>
          <p:txBody>
            <a:bodyPr wrap="none" rtlCol="0">
              <a:spAutoFit/>
            </a:bodyPr>
            <a:lstStyle/>
            <a:p>
              <a:r>
                <a:rPr lang="en-US" sz="1000" b="1" dirty="0"/>
                <a:t>2019</a:t>
              </a:r>
            </a:p>
          </p:txBody>
        </p:sp>
        <p:sp>
          <p:nvSpPr>
            <p:cNvPr id="46" name="Rectangle 45">
              <a:extLst>
                <a:ext uri="{FF2B5EF4-FFF2-40B4-BE49-F238E27FC236}">
                  <a16:creationId xmlns:a16="http://schemas.microsoft.com/office/drawing/2014/main" id="{8E110943-8B63-5649-A38A-B88A3C6A2AD1}"/>
                </a:ext>
              </a:extLst>
            </p:cNvPr>
            <p:cNvSpPr/>
            <p:nvPr/>
          </p:nvSpPr>
          <p:spPr>
            <a:xfrm>
              <a:off x="4097355" y="-788364"/>
              <a:ext cx="108056" cy="1080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47" name="TextBox 46">
              <a:extLst>
                <a:ext uri="{FF2B5EF4-FFF2-40B4-BE49-F238E27FC236}">
                  <a16:creationId xmlns:a16="http://schemas.microsoft.com/office/drawing/2014/main" id="{41C7D216-E5EC-2648-8A27-CC6C4749534D}"/>
                </a:ext>
              </a:extLst>
            </p:cNvPr>
            <p:cNvSpPr txBox="1"/>
            <p:nvPr/>
          </p:nvSpPr>
          <p:spPr>
            <a:xfrm>
              <a:off x="4176181" y="-847031"/>
              <a:ext cx="1269899" cy="400110"/>
            </a:xfrm>
            <a:prstGeom prst="rect">
              <a:avLst/>
            </a:prstGeom>
            <a:noFill/>
          </p:spPr>
          <p:txBody>
            <a:bodyPr wrap="none" rtlCol="0" anchor="ctr">
              <a:spAutoFit/>
            </a:bodyPr>
            <a:lstStyle/>
            <a:p>
              <a:r>
                <a:rPr lang="en-US" sz="1000" dirty="0"/>
                <a:t>Low-intensity statin</a:t>
              </a:r>
            </a:p>
            <a:p>
              <a:r>
                <a:rPr lang="en-US" sz="1000" dirty="0"/>
                <a:t>monotherapy</a:t>
              </a:r>
            </a:p>
          </p:txBody>
        </p:sp>
        <p:sp>
          <p:nvSpPr>
            <p:cNvPr id="48" name="Rectangle 47">
              <a:extLst>
                <a:ext uri="{FF2B5EF4-FFF2-40B4-BE49-F238E27FC236}">
                  <a16:creationId xmlns:a16="http://schemas.microsoft.com/office/drawing/2014/main" id="{43C22CD8-CF9E-364A-8385-818EFAFEF042}"/>
                </a:ext>
              </a:extLst>
            </p:cNvPr>
            <p:cNvSpPr/>
            <p:nvPr/>
          </p:nvSpPr>
          <p:spPr>
            <a:xfrm>
              <a:off x="4097355" y="-605655"/>
              <a:ext cx="108056" cy="108056"/>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1" name="Rectangle 50">
              <a:extLst>
                <a:ext uri="{FF2B5EF4-FFF2-40B4-BE49-F238E27FC236}">
                  <a16:creationId xmlns:a16="http://schemas.microsoft.com/office/drawing/2014/main" id="{C0BD5C36-81C6-6848-9C40-AE51F2E85029}"/>
                </a:ext>
              </a:extLst>
            </p:cNvPr>
            <p:cNvSpPr/>
            <p:nvPr/>
          </p:nvSpPr>
          <p:spPr>
            <a:xfrm>
              <a:off x="5447524" y="-788364"/>
              <a:ext cx="108056" cy="10805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2" name="TextBox 51">
              <a:extLst>
                <a:ext uri="{FF2B5EF4-FFF2-40B4-BE49-F238E27FC236}">
                  <a16:creationId xmlns:a16="http://schemas.microsoft.com/office/drawing/2014/main" id="{C5642021-0D83-824F-ACBB-EEE9B8E6FE39}"/>
                </a:ext>
              </a:extLst>
            </p:cNvPr>
            <p:cNvSpPr txBox="1"/>
            <p:nvPr/>
          </p:nvSpPr>
          <p:spPr>
            <a:xfrm>
              <a:off x="5526350" y="-847031"/>
              <a:ext cx="1574470" cy="400110"/>
            </a:xfrm>
            <a:prstGeom prst="rect">
              <a:avLst/>
            </a:prstGeom>
            <a:noFill/>
          </p:spPr>
          <p:txBody>
            <a:bodyPr wrap="none" rtlCol="0" anchor="ctr">
              <a:spAutoFit/>
            </a:bodyPr>
            <a:lstStyle/>
            <a:p>
              <a:r>
                <a:rPr lang="en-US" sz="1000" dirty="0"/>
                <a:t>Moderate-intensity statin</a:t>
              </a:r>
            </a:p>
            <a:p>
              <a:r>
                <a:rPr lang="en-US" sz="1000" dirty="0"/>
                <a:t>monotherapy</a:t>
              </a:r>
            </a:p>
          </p:txBody>
        </p:sp>
        <p:sp>
          <p:nvSpPr>
            <p:cNvPr id="55" name="Rectangle 54">
              <a:extLst>
                <a:ext uri="{FF2B5EF4-FFF2-40B4-BE49-F238E27FC236}">
                  <a16:creationId xmlns:a16="http://schemas.microsoft.com/office/drawing/2014/main" id="{B189A99E-38D9-FA4E-A808-FA614977AB97}"/>
                </a:ext>
              </a:extLst>
            </p:cNvPr>
            <p:cNvSpPr/>
            <p:nvPr/>
          </p:nvSpPr>
          <p:spPr>
            <a:xfrm>
              <a:off x="5447524" y="-605655"/>
              <a:ext cx="108056" cy="108056"/>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6" name="Rectangle 55">
              <a:extLst>
                <a:ext uri="{FF2B5EF4-FFF2-40B4-BE49-F238E27FC236}">
                  <a16:creationId xmlns:a16="http://schemas.microsoft.com/office/drawing/2014/main" id="{C98A6A76-F01D-8941-A005-D1846DF5D5E3}"/>
                </a:ext>
              </a:extLst>
            </p:cNvPr>
            <p:cNvSpPr/>
            <p:nvPr/>
          </p:nvSpPr>
          <p:spPr>
            <a:xfrm>
              <a:off x="7083443" y="-788364"/>
              <a:ext cx="108056" cy="108056"/>
            </a:xfrm>
            <a:prstGeom prst="rect">
              <a:avLst/>
            </a:prstGeom>
            <a:solidFill>
              <a:srgbClr val="404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7" name="TextBox 56">
              <a:extLst>
                <a:ext uri="{FF2B5EF4-FFF2-40B4-BE49-F238E27FC236}">
                  <a16:creationId xmlns:a16="http://schemas.microsoft.com/office/drawing/2014/main" id="{5D836348-3FDE-8A4C-B0A7-0A6EFD0A850B}"/>
                </a:ext>
              </a:extLst>
            </p:cNvPr>
            <p:cNvSpPr txBox="1"/>
            <p:nvPr/>
          </p:nvSpPr>
          <p:spPr>
            <a:xfrm>
              <a:off x="7162269" y="-847031"/>
              <a:ext cx="1298753" cy="400110"/>
            </a:xfrm>
            <a:prstGeom prst="rect">
              <a:avLst/>
            </a:prstGeom>
            <a:noFill/>
          </p:spPr>
          <p:txBody>
            <a:bodyPr wrap="none" rtlCol="0" anchor="ctr">
              <a:spAutoFit/>
            </a:bodyPr>
            <a:lstStyle/>
            <a:p>
              <a:r>
                <a:rPr lang="en-US" sz="1000" dirty="0"/>
                <a:t>High-intensity statin</a:t>
              </a:r>
            </a:p>
            <a:p>
              <a:r>
                <a:rPr lang="en-US" sz="1000" dirty="0"/>
                <a:t>monotherapy</a:t>
              </a:r>
            </a:p>
          </p:txBody>
        </p:sp>
        <p:sp>
          <p:nvSpPr>
            <p:cNvPr id="58" name="Rectangle 57">
              <a:extLst>
                <a:ext uri="{FF2B5EF4-FFF2-40B4-BE49-F238E27FC236}">
                  <a16:creationId xmlns:a16="http://schemas.microsoft.com/office/drawing/2014/main" id="{26CF087A-5926-3349-8800-940E71C5E56C}"/>
                </a:ext>
              </a:extLst>
            </p:cNvPr>
            <p:cNvSpPr/>
            <p:nvPr/>
          </p:nvSpPr>
          <p:spPr>
            <a:xfrm>
              <a:off x="7083443" y="-605655"/>
              <a:ext cx="108056" cy="108056"/>
            </a:xfrm>
            <a:prstGeom prst="rect">
              <a:avLst/>
            </a:prstGeom>
            <a:pattFill prst="ltDnDiag">
              <a:fgClr>
                <a:srgbClr val="40492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59" name="Rectangle 58">
              <a:extLst>
                <a:ext uri="{FF2B5EF4-FFF2-40B4-BE49-F238E27FC236}">
                  <a16:creationId xmlns:a16="http://schemas.microsoft.com/office/drawing/2014/main" id="{A29635A4-5083-2F4F-8056-6BAB7876E12A}"/>
                </a:ext>
              </a:extLst>
            </p:cNvPr>
            <p:cNvSpPr/>
            <p:nvPr/>
          </p:nvSpPr>
          <p:spPr>
            <a:xfrm>
              <a:off x="8490762" y="-788364"/>
              <a:ext cx="108056" cy="10805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0" name="TextBox 59">
              <a:extLst>
                <a:ext uri="{FF2B5EF4-FFF2-40B4-BE49-F238E27FC236}">
                  <a16:creationId xmlns:a16="http://schemas.microsoft.com/office/drawing/2014/main" id="{BCDE3525-02F6-E24F-998A-2C5AD698E44A}"/>
                </a:ext>
              </a:extLst>
            </p:cNvPr>
            <p:cNvSpPr txBox="1"/>
            <p:nvPr/>
          </p:nvSpPr>
          <p:spPr>
            <a:xfrm>
              <a:off x="8569588" y="-847031"/>
              <a:ext cx="872355" cy="400110"/>
            </a:xfrm>
            <a:prstGeom prst="rect">
              <a:avLst/>
            </a:prstGeom>
            <a:noFill/>
          </p:spPr>
          <p:txBody>
            <a:bodyPr wrap="none" rtlCol="0" anchor="ctr">
              <a:spAutoFit/>
            </a:bodyPr>
            <a:lstStyle/>
            <a:p>
              <a:r>
                <a:rPr lang="en-US" sz="1000" dirty="0"/>
                <a:t>Ezetimibe</a:t>
              </a:r>
              <a:br>
                <a:rPr lang="en-US" sz="1000" dirty="0"/>
              </a:br>
              <a:r>
                <a:rPr lang="en-US" sz="1000" dirty="0"/>
                <a:t>combination</a:t>
              </a:r>
            </a:p>
          </p:txBody>
        </p:sp>
        <p:sp>
          <p:nvSpPr>
            <p:cNvPr id="61" name="Rectangle 60">
              <a:extLst>
                <a:ext uri="{FF2B5EF4-FFF2-40B4-BE49-F238E27FC236}">
                  <a16:creationId xmlns:a16="http://schemas.microsoft.com/office/drawing/2014/main" id="{C1074F14-AE61-B441-B051-B996C4A05444}"/>
                </a:ext>
              </a:extLst>
            </p:cNvPr>
            <p:cNvSpPr/>
            <p:nvPr/>
          </p:nvSpPr>
          <p:spPr>
            <a:xfrm>
              <a:off x="8490762" y="-605655"/>
              <a:ext cx="108056" cy="108056"/>
            </a:xfrm>
            <a:prstGeom prst="rect">
              <a:avLst/>
            </a:prstGeom>
            <a:pattFill prst="ltDnDiag">
              <a:fgClr>
                <a:srgbClr val="7030A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2" name="Rectangle 61">
              <a:extLst>
                <a:ext uri="{FF2B5EF4-FFF2-40B4-BE49-F238E27FC236}">
                  <a16:creationId xmlns:a16="http://schemas.microsoft.com/office/drawing/2014/main" id="{6F1ACDA8-900A-2C4E-A507-C35CCC3EFE7D}"/>
                </a:ext>
              </a:extLst>
            </p:cNvPr>
            <p:cNvSpPr/>
            <p:nvPr/>
          </p:nvSpPr>
          <p:spPr>
            <a:xfrm>
              <a:off x="9498031" y="-788364"/>
              <a:ext cx="108056" cy="1080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3" name="TextBox 62">
              <a:extLst>
                <a:ext uri="{FF2B5EF4-FFF2-40B4-BE49-F238E27FC236}">
                  <a16:creationId xmlns:a16="http://schemas.microsoft.com/office/drawing/2014/main" id="{7C55D066-A410-444A-A5F8-B268DDFF7485}"/>
                </a:ext>
              </a:extLst>
            </p:cNvPr>
            <p:cNvSpPr txBox="1"/>
            <p:nvPr/>
          </p:nvSpPr>
          <p:spPr>
            <a:xfrm>
              <a:off x="9576857" y="-847031"/>
              <a:ext cx="872355" cy="400110"/>
            </a:xfrm>
            <a:prstGeom prst="rect">
              <a:avLst/>
            </a:prstGeom>
            <a:noFill/>
          </p:spPr>
          <p:txBody>
            <a:bodyPr wrap="none" rtlCol="0" anchor="ctr">
              <a:spAutoFit/>
            </a:bodyPr>
            <a:lstStyle/>
            <a:p>
              <a:r>
                <a:rPr lang="en-US" sz="1000" dirty="0"/>
                <a:t>PCSK9i</a:t>
              </a:r>
              <a:br>
                <a:rPr lang="en-US" sz="1000" dirty="0"/>
              </a:br>
              <a:r>
                <a:rPr lang="en-US" sz="1000" dirty="0"/>
                <a:t>combination</a:t>
              </a:r>
            </a:p>
          </p:txBody>
        </p:sp>
        <p:sp>
          <p:nvSpPr>
            <p:cNvPr id="64" name="Rectangle 63">
              <a:extLst>
                <a:ext uri="{FF2B5EF4-FFF2-40B4-BE49-F238E27FC236}">
                  <a16:creationId xmlns:a16="http://schemas.microsoft.com/office/drawing/2014/main" id="{5F0190A7-E23F-2842-88AC-A1B7CD97CEB6}"/>
                </a:ext>
              </a:extLst>
            </p:cNvPr>
            <p:cNvSpPr/>
            <p:nvPr/>
          </p:nvSpPr>
          <p:spPr>
            <a:xfrm>
              <a:off x="9498031" y="-605655"/>
              <a:ext cx="108056" cy="108056"/>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5" name="Rectangle 64">
              <a:extLst>
                <a:ext uri="{FF2B5EF4-FFF2-40B4-BE49-F238E27FC236}">
                  <a16:creationId xmlns:a16="http://schemas.microsoft.com/office/drawing/2014/main" id="{30D89574-60DC-E040-8AEC-57C34A423F6A}"/>
                </a:ext>
              </a:extLst>
            </p:cNvPr>
            <p:cNvSpPr/>
            <p:nvPr/>
          </p:nvSpPr>
          <p:spPr>
            <a:xfrm>
              <a:off x="10491013" y="-788364"/>
              <a:ext cx="108056" cy="1080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66" name="TextBox 65">
              <a:extLst>
                <a:ext uri="{FF2B5EF4-FFF2-40B4-BE49-F238E27FC236}">
                  <a16:creationId xmlns:a16="http://schemas.microsoft.com/office/drawing/2014/main" id="{426B0383-FC7A-0A45-AA2A-18A059EB5942}"/>
                </a:ext>
              </a:extLst>
            </p:cNvPr>
            <p:cNvSpPr txBox="1"/>
            <p:nvPr/>
          </p:nvSpPr>
          <p:spPr>
            <a:xfrm>
              <a:off x="10569839" y="-770087"/>
              <a:ext cx="758541" cy="246221"/>
            </a:xfrm>
            <a:prstGeom prst="rect">
              <a:avLst/>
            </a:prstGeom>
            <a:noFill/>
          </p:spPr>
          <p:txBody>
            <a:bodyPr wrap="none" rtlCol="0" anchor="ctr">
              <a:spAutoFit/>
            </a:bodyPr>
            <a:lstStyle/>
            <a:p>
              <a:r>
                <a:rPr lang="en-US" sz="1000" dirty="0"/>
                <a:t>Other LLT</a:t>
              </a:r>
            </a:p>
          </p:txBody>
        </p:sp>
        <p:sp>
          <p:nvSpPr>
            <p:cNvPr id="67" name="Rectangle 66">
              <a:extLst>
                <a:ext uri="{FF2B5EF4-FFF2-40B4-BE49-F238E27FC236}">
                  <a16:creationId xmlns:a16="http://schemas.microsoft.com/office/drawing/2014/main" id="{B1410D64-0CFD-634E-A771-02CD8F876929}"/>
                </a:ext>
              </a:extLst>
            </p:cNvPr>
            <p:cNvSpPr/>
            <p:nvPr/>
          </p:nvSpPr>
          <p:spPr>
            <a:xfrm>
              <a:off x="10491013" y="-605655"/>
              <a:ext cx="108056" cy="108056"/>
            </a:xfrm>
            <a:prstGeom prst="rect">
              <a:avLst/>
            </a:prstGeom>
            <a:pattFill prst="ltDn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sp>
        <p:nvSpPr>
          <p:cNvPr id="45" name="TextBox 44">
            <a:extLst>
              <a:ext uri="{FF2B5EF4-FFF2-40B4-BE49-F238E27FC236}">
                <a16:creationId xmlns:a16="http://schemas.microsoft.com/office/drawing/2014/main" id="{2973FC1B-2A29-1642-9062-CDC8641933B8}"/>
              </a:ext>
            </a:extLst>
          </p:cNvPr>
          <p:cNvSpPr txBox="1"/>
          <p:nvPr/>
        </p:nvSpPr>
        <p:spPr>
          <a:xfrm>
            <a:off x="668338" y="6242447"/>
            <a:ext cx="9606803" cy="615553"/>
          </a:xfrm>
          <a:prstGeom prst="rect">
            <a:avLst/>
          </a:prstGeom>
          <a:noFill/>
        </p:spPr>
        <p:txBody>
          <a:bodyPr wrap="square" rtlCol="0" anchor="b">
            <a:spAutoFit/>
          </a:bodyPr>
          <a:lstStyle/>
          <a:p>
            <a:pPr>
              <a:lnSpc>
                <a:spcPct val="85000"/>
              </a:lnSpc>
            </a:pPr>
            <a:r>
              <a:rPr lang="en-US" sz="800" dirty="0"/>
              <a:t>ASCVD = atherosclerotic cardiovascular disease; CV = cardiovascular; LDL-C = low-density lipoprotein cholesterol; LLT = lipid-lowering therapy; PCSK9i = proprotein convertase subtilisin/</a:t>
            </a:r>
            <a:r>
              <a:rPr lang="en-US" sz="800" dirty="0" err="1"/>
              <a:t>kexin</a:t>
            </a:r>
            <a:r>
              <a:rPr lang="en-US" sz="800" dirty="0"/>
              <a:t> type 9 inhibitor.</a:t>
            </a:r>
          </a:p>
          <a:p>
            <a:pPr>
              <a:lnSpc>
                <a:spcPct val="85000"/>
              </a:lnSpc>
            </a:pPr>
            <a:r>
              <a:rPr lang="en-US" sz="800" i="1" dirty="0"/>
              <a:t>N</a:t>
            </a:r>
            <a:r>
              <a:rPr lang="en-US" sz="800" dirty="0"/>
              <a:t> is the number of patients in the category with non-missing LDL-C goal data. Patients enrolled as secondary prevention whose first ASCVD event occurred after the date LDL-C levels were </a:t>
            </a:r>
            <a:r>
              <a:rPr lang="en-US" sz="800" dirty="0" err="1"/>
              <a:t>stabilised</a:t>
            </a:r>
            <a:r>
              <a:rPr lang="en-US" sz="800" dirty="0"/>
              <a:t> are included in the primary prevention group. Among patients enrolled as secondary prevention, 142 had their first CV event recorded after their most recent LDL-C measurement, hence they were </a:t>
            </a:r>
            <a:r>
              <a:rPr lang="en-US" sz="800" dirty="0" err="1"/>
              <a:t>analysed</a:t>
            </a:r>
            <a:r>
              <a:rPr lang="en-US" sz="800" dirty="0"/>
              <a:t> as primary prevention patients for outcomes assessed at LDL-C measurement, such as goal attainment. For outcomes assessed at enrollment, these 142 patients were </a:t>
            </a:r>
            <a:r>
              <a:rPr lang="en-US" sz="800" dirty="0" err="1"/>
              <a:t>analysed</a:t>
            </a:r>
            <a:r>
              <a:rPr lang="en-US" sz="800" dirty="0"/>
              <a:t> as secondary prevention. </a:t>
            </a:r>
            <a:br>
              <a:rPr lang="en-US" sz="800" dirty="0"/>
            </a:br>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[in press]. </a:t>
            </a:r>
          </a:p>
        </p:txBody>
      </p:sp>
      <p:sp>
        <p:nvSpPr>
          <p:cNvPr id="105" name="TextBox 104">
            <a:extLst>
              <a:ext uri="{FF2B5EF4-FFF2-40B4-BE49-F238E27FC236}">
                <a16:creationId xmlns:a16="http://schemas.microsoft.com/office/drawing/2014/main" id="{6B001125-2168-D849-A6BC-6F83153B5192}"/>
              </a:ext>
            </a:extLst>
          </p:cNvPr>
          <p:cNvSpPr txBox="1"/>
          <p:nvPr/>
        </p:nvSpPr>
        <p:spPr>
          <a:xfrm>
            <a:off x="9155069" y="2148297"/>
            <a:ext cx="2853812" cy="2445251"/>
          </a:xfrm>
          <a:prstGeom prst="rect">
            <a:avLst/>
          </a:prstGeom>
          <a:noFill/>
        </p:spPr>
        <p:txBody>
          <a:bodyPr wrap="square" rIns="0" rtlCol="0">
            <a:noAutofit/>
          </a:bodyPr>
          <a:lstStyle/>
          <a:p>
            <a:pPr>
              <a:lnSpc>
                <a:spcPct val="95000"/>
              </a:lnSpc>
              <a:spcBef>
                <a:spcPts val="200"/>
              </a:spcBef>
            </a:pPr>
            <a:r>
              <a:rPr lang="en-US" sz="900" b="1" dirty="0"/>
              <a:t>Overall (</a:t>
            </a:r>
            <a:r>
              <a:rPr lang="en-US" sz="900" b="1" i="1" dirty="0"/>
              <a:t>n </a:t>
            </a:r>
            <a:r>
              <a:rPr lang="en-US" sz="900" b="1" dirty="0"/>
              <a:t>= 2039)</a:t>
            </a:r>
            <a:br>
              <a:rPr lang="en-US" sz="900" b="1" dirty="0"/>
            </a:br>
            <a:r>
              <a:rPr lang="en-US" sz="900" dirty="0"/>
              <a:t>Low-intensity statin monotherapy (</a:t>
            </a:r>
            <a:r>
              <a:rPr lang="en-US" sz="900" i="1" dirty="0"/>
              <a:t>n </a:t>
            </a:r>
            <a:r>
              <a:rPr lang="en-US" sz="900" dirty="0"/>
              <a:t>= 47)</a:t>
            </a:r>
            <a:br>
              <a:rPr lang="en-US" sz="900" dirty="0"/>
            </a:br>
            <a:r>
              <a:rPr lang="en-US" sz="900" dirty="0"/>
              <a:t>Moderate-intensity statin monotherapy (</a:t>
            </a:r>
            <a:r>
              <a:rPr lang="en-US" sz="900" i="1" dirty="0"/>
              <a:t>n </a:t>
            </a:r>
            <a:r>
              <a:rPr lang="en-US" sz="900" dirty="0"/>
              <a:t>= 887)</a:t>
            </a:r>
            <a:br>
              <a:rPr lang="en-US" sz="900" dirty="0"/>
            </a:br>
            <a:r>
              <a:rPr lang="en-US" sz="900" dirty="0"/>
              <a:t>High-intensity statin monotherapy (</a:t>
            </a:r>
            <a:r>
              <a:rPr lang="en-US" sz="900" i="1" dirty="0"/>
              <a:t>n </a:t>
            </a:r>
            <a:r>
              <a:rPr lang="en-US" sz="900" dirty="0"/>
              <a:t>= 764)</a:t>
            </a:r>
            <a:br>
              <a:rPr lang="en-US" sz="900" dirty="0"/>
            </a:br>
            <a:r>
              <a:rPr lang="en-US" sz="900" dirty="0"/>
              <a:t>Ezetimibe combination (</a:t>
            </a:r>
            <a:r>
              <a:rPr lang="en-US" sz="900" i="1" dirty="0"/>
              <a:t>n </a:t>
            </a:r>
            <a:r>
              <a:rPr lang="en-US" sz="900" dirty="0"/>
              <a:t>= 189)</a:t>
            </a:r>
            <a:br>
              <a:rPr lang="en-US" sz="900" dirty="0"/>
            </a:br>
            <a:r>
              <a:rPr lang="en-US" sz="900" dirty="0"/>
              <a:t>PCSK9i combination (</a:t>
            </a:r>
            <a:r>
              <a:rPr lang="en-US" sz="900" i="1" dirty="0"/>
              <a:t>n </a:t>
            </a:r>
            <a:r>
              <a:rPr lang="en-US" sz="900" dirty="0"/>
              <a:t>= 24)</a:t>
            </a:r>
            <a:br>
              <a:rPr lang="en-US" sz="900" dirty="0"/>
            </a:br>
            <a:r>
              <a:rPr lang="en-US" sz="900" dirty="0"/>
              <a:t>Other LLT (</a:t>
            </a:r>
            <a:r>
              <a:rPr lang="en-US" sz="900" i="1" dirty="0"/>
              <a:t>n </a:t>
            </a:r>
            <a:r>
              <a:rPr lang="en-US" sz="900" dirty="0"/>
              <a:t>= 128)</a:t>
            </a:r>
          </a:p>
          <a:p>
            <a:pPr>
              <a:lnSpc>
                <a:spcPct val="95000"/>
              </a:lnSpc>
              <a:spcBef>
                <a:spcPts val="400"/>
              </a:spcBef>
            </a:pPr>
            <a:r>
              <a:rPr lang="en-US" sz="900" b="1" dirty="0">
                <a:solidFill>
                  <a:srgbClr val="000000"/>
                </a:solidFill>
              </a:rPr>
              <a:t>2016/2019 risk-based LDL-C targets:  </a:t>
            </a:r>
            <a:br>
              <a:rPr lang="en-US" sz="900" dirty="0">
                <a:solidFill>
                  <a:srgbClr val="000000"/>
                </a:solidFill>
              </a:rPr>
            </a:br>
            <a:r>
              <a:rPr lang="en-US" sz="900" dirty="0"/>
              <a:t>Low risk: 2016/2019, &lt; 3.0 mmol/L (&lt; 116 mg/dL); Moderate risk: 2016, &lt; 3.0 mmol/L (&lt; 116 mg/dL); 2019, &lt; 2.6 mmol/L (&lt; 101 mg/dL); High risk: 2016, </a:t>
            </a:r>
            <a:br>
              <a:rPr lang="en-US" sz="900" dirty="0"/>
            </a:br>
            <a:r>
              <a:rPr lang="en-US" sz="900" dirty="0"/>
              <a:t>&lt; 2.6 mmol/L (&lt; 100 mg/dL); 2019, &lt; 1.8 mmol/L </a:t>
            </a:r>
            <a:br>
              <a:rPr lang="en-US" sz="900" dirty="0"/>
            </a:br>
            <a:r>
              <a:rPr lang="en-US" sz="900" dirty="0"/>
              <a:t>(&lt; 70 mg/dL); Very high risk: 2016, &lt; 1.8 mmol/L </a:t>
            </a:r>
            <a:br>
              <a:rPr lang="en-US" sz="900" dirty="0"/>
            </a:br>
            <a:r>
              <a:rPr lang="en-US" sz="900" dirty="0"/>
              <a:t>(&lt; 70 mg/dL); 2019, &lt; 1.4 mmol/L (&lt; 55 mg/dL)</a:t>
            </a:r>
          </a:p>
          <a:p>
            <a:pPr>
              <a:lnSpc>
                <a:spcPct val="95000"/>
              </a:lnSpc>
              <a:spcBef>
                <a:spcPts val="200"/>
              </a:spcBef>
            </a:pPr>
            <a:endParaRPr lang="en-US" sz="500" dirty="0"/>
          </a:p>
        </p:txBody>
      </p:sp>
      <p:graphicFrame>
        <p:nvGraphicFramePr>
          <p:cNvPr id="49" name="Chart 48">
            <a:extLst>
              <a:ext uri="{FF2B5EF4-FFF2-40B4-BE49-F238E27FC236}">
                <a16:creationId xmlns:a16="http://schemas.microsoft.com/office/drawing/2014/main" id="{9B481B71-44A0-422F-B372-20BF52CF097A}"/>
              </a:ext>
            </a:extLst>
          </p:cNvPr>
          <p:cNvGraphicFramePr>
            <a:graphicFrameLocks/>
          </p:cNvGraphicFramePr>
          <p:nvPr>
            <p:extLst>
              <p:ext uri="{D42A27DB-BD31-4B8C-83A1-F6EECF244321}">
                <p14:modId xmlns:p14="http://schemas.microsoft.com/office/powerpoint/2010/main" val="42121402"/>
              </p:ext>
            </p:extLst>
          </p:nvPr>
        </p:nvGraphicFramePr>
        <p:xfrm>
          <a:off x="433930" y="3537021"/>
          <a:ext cx="4893207" cy="2522949"/>
        </p:xfrm>
        <a:graphic>
          <a:graphicData uri="http://schemas.openxmlformats.org/drawingml/2006/chart">
            <c:chart xmlns:c="http://schemas.openxmlformats.org/drawingml/2006/chart" xmlns:r="http://schemas.openxmlformats.org/officeDocument/2006/relationships" r:id="rId5"/>
          </a:graphicData>
        </a:graphic>
      </p:graphicFrame>
      <p:grpSp>
        <p:nvGrpSpPr>
          <p:cNvPr id="6" name="Group 5">
            <a:extLst>
              <a:ext uri="{FF2B5EF4-FFF2-40B4-BE49-F238E27FC236}">
                <a16:creationId xmlns:a16="http://schemas.microsoft.com/office/drawing/2014/main" id="{8CADD39A-28D2-C749-A2F8-975C21420AF6}"/>
              </a:ext>
            </a:extLst>
          </p:cNvPr>
          <p:cNvGrpSpPr/>
          <p:nvPr/>
        </p:nvGrpSpPr>
        <p:grpSpPr>
          <a:xfrm>
            <a:off x="1721321" y="3664162"/>
            <a:ext cx="2317888" cy="1321483"/>
            <a:chOff x="1481833" y="3664162"/>
            <a:chExt cx="2317888" cy="1321483"/>
          </a:xfrm>
        </p:grpSpPr>
        <p:cxnSp>
          <p:nvCxnSpPr>
            <p:cNvPr id="50" name="Straight Connector 49">
              <a:extLst>
                <a:ext uri="{FF2B5EF4-FFF2-40B4-BE49-F238E27FC236}">
                  <a16:creationId xmlns:a16="http://schemas.microsoft.com/office/drawing/2014/main" id="{B04CCAD2-DCC3-4BE7-8910-480A25634C03}"/>
                </a:ext>
              </a:extLst>
            </p:cNvPr>
            <p:cNvCxnSpPr>
              <a:cxnSpLocks/>
            </p:cNvCxnSpPr>
            <p:nvPr/>
          </p:nvCxnSpPr>
          <p:spPr>
            <a:xfrm flipH="1">
              <a:off x="3589747" y="4593548"/>
              <a:ext cx="20997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D038BD1D-B2D6-4D33-B0AB-10691AC5FFCF}"/>
                </a:ext>
              </a:extLst>
            </p:cNvPr>
            <p:cNvCxnSpPr>
              <a:cxnSpLocks/>
            </p:cNvCxnSpPr>
            <p:nvPr/>
          </p:nvCxnSpPr>
          <p:spPr>
            <a:xfrm>
              <a:off x="1631967" y="4985645"/>
              <a:ext cx="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69" name="Straight Connector 68">
              <a:extLst>
                <a:ext uri="{FF2B5EF4-FFF2-40B4-BE49-F238E27FC236}">
                  <a16:creationId xmlns:a16="http://schemas.microsoft.com/office/drawing/2014/main" id="{FF0FCB39-926A-45D5-B734-DF6717CE7074}"/>
                </a:ext>
              </a:extLst>
            </p:cNvPr>
            <p:cNvCxnSpPr>
              <a:cxnSpLocks/>
            </p:cNvCxnSpPr>
            <p:nvPr/>
          </p:nvCxnSpPr>
          <p:spPr>
            <a:xfrm flipH="1">
              <a:off x="1481833" y="4985645"/>
              <a:ext cx="20997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70" name="Straight Connector 69">
              <a:extLst>
                <a:ext uri="{FF2B5EF4-FFF2-40B4-BE49-F238E27FC236}">
                  <a16:creationId xmlns:a16="http://schemas.microsoft.com/office/drawing/2014/main" id="{5009F19F-4F07-429A-B9AC-1838B2A652C3}"/>
                </a:ext>
              </a:extLst>
            </p:cNvPr>
            <p:cNvCxnSpPr>
              <a:cxnSpLocks/>
            </p:cNvCxnSpPr>
            <p:nvPr/>
          </p:nvCxnSpPr>
          <p:spPr>
            <a:xfrm flipH="1">
              <a:off x="2708480" y="3664162"/>
              <a:ext cx="237039" cy="170440"/>
            </a:xfrm>
            <a:prstGeom prst="line">
              <a:avLst/>
            </a:prstGeom>
            <a:ln w="12700"/>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B059E2E9-3B34-4579-8D31-011E14AFE67F}"/>
                </a:ext>
              </a:extLst>
            </p:cNvPr>
            <p:cNvCxnSpPr>
              <a:cxnSpLocks/>
            </p:cNvCxnSpPr>
            <p:nvPr/>
          </p:nvCxnSpPr>
          <p:spPr>
            <a:xfrm flipH="1" flipV="1">
              <a:off x="2127774" y="3750909"/>
              <a:ext cx="104987" cy="161278"/>
            </a:xfrm>
            <a:prstGeom prst="line">
              <a:avLst/>
            </a:prstGeom>
            <a:ln w="12700"/>
          </p:spPr>
          <p:style>
            <a:lnRef idx="1">
              <a:schemeClr val="dk1"/>
            </a:lnRef>
            <a:fillRef idx="0">
              <a:schemeClr val="dk1"/>
            </a:fillRef>
            <a:effectRef idx="0">
              <a:schemeClr val="dk1"/>
            </a:effectRef>
            <a:fontRef idx="minor">
              <a:schemeClr val="tx1"/>
            </a:fontRef>
          </p:style>
        </p:cxnSp>
        <p:cxnSp>
          <p:nvCxnSpPr>
            <p:cNvPr id="72" name="Straight Connector 71">
              <a:extLst>
                <a:ext uri="{FF2B5EF4-FFF2-40B4-BE49-F238E27FC236}">
                  <a16:creationId xmlns:a16="http://schemas.microsoft.com/office/drawing/2014/main" id="{6B2F5890-7844-4941-9721-CFBFA1527B55}"/>
                </a:ext>
              </a:extLst>
            </p:cNvPr>
            <p:cNvCxnSpPr>
              <a:cxnSpLocks/>
            </p:cNvCxnSpPr>
            <p:nvPr/>
          </p:nvCxnSpPr>
          <p:spPr>
            <a:xfrm flipH="1" flipV="1">
              <a:off x="1744057" y="4085948"/>
              <a:ext cx="136824" cy="85065"/>
            </a:xfrm>
            <a:prstGeom prst="line">
              <a:avLst/>
            </a:prstGeom>
            <a:ln w="12700"/>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96389782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5DF0D-4859-48E5-860B-3B8A7176969E}"/>
              </a:ext>
            </a:extLst>
          </p:cNvPr>
          <p:cNvSpPr>
            <a:spLocks noGrp="1"/>
          </p:cNvSpPr>
          <p:nvPr>
            <p:ph type="title"/>
          </p:nvPr>
        </p:nvSpPr>
        <p:spPr/>
        <p:txBody>
          <a:bodyPr/>
          <a:lstStyle/>
          <a:p>
            <a:r>
              <a:rPr lang="en-US" sz="2800" dirty="0"/>
              <a:t>Among Patients with Established ASCVD, 39% Achieved the 2016 ESC/EAS Very-High Risk Goal of LDL-C &lt; 1.8 mmol/L (&lt; 70 mg/dL)</a:t>
            </a:r>
          </a:p>
        </p:txBody>
      </p:sp>
      <p:sp>
        <p:nvSpPr>
          <p:cNvPr id="10" name="TextBox 9">
            <a:extLst>
              <a:ext uri="{FF2B5EF4-FFF2-40B4-BE49-F238E27FC236}">
                <a16:creationId xmlns:a16="http://schemas.microsoft.com/office/drawing/2014/main" id="{5CE7B1F3-E70D-4C56-9739-67AD4DC623EE}"/>
              </a:ext>
            </a:extLst>
          </p:cNvPr>
          <p:cNvSpPr txBox="1"/>
          <p:nvPr/>
        </p:nvSpPr>
        <p:spPr>
          <a:xfrm>
            <a:off x="662517" y="6377057"/>
            <a:ext cx="9454896" cy="369332"/>
          </a:xfrm>
          <a:prstGeom prst="rect">
            <a:avLst/>
          </a:prstGeom>
          <a:noFill/>
        </p:spPr>
        <p:txBody>
          <a:bodyPr wrap="square" rtlCol="0" anchor="b">
            <a:spAutoFit/>
          </a:bodyPr>
          <a:lstStyle/>
          <a:p>
            <a:r>
              <a:rPr lang="en-US" sz="900" dirty="0"/>
              <a:t>ASCVD = atherosclerotic cardiovascular disease; EAS = European Atherosclerosis Society; ESC = European Society of Cardiology; LDL-C = low-density lipoprotein cholesterol.</a:t>
            </a:r>
          </a:p>
          <a:p>
            <a:r>
              <a:rPr lang="en-US" sz="900" dirty="0">
                <a:solidFill>
                  <a:srgbClr val="000000"/>
                </a:solidFill>
              </a:rPr>
              <a:t>Ray KK, et al. </a:t>
            </a:r>
            <a:r>
              <a:rPr lang="en-US" sz="900" i="1" dirty="0">
                <a:solidFill>
                  <a:srgbClr val="000000"/>
                </a:solidFill>
              </a:rPr>
              <a:t>Eur J </a:t>
            </a:r>
            <a:r>
              <a:rPr lang="en-US" sz="900" i="1" dirty="0" err="1">
                <a:solidFill>
                  <a:srgbClr val="000000"/>
                </a:solidFill>
              </a:rPr>
              <a:t>Prev</a:t>
            </a:r>
            <a:r>
              <a:rPr lang="en-US" sz="900" i="1" dirty="0">
                <a:solidFill>
                  <a:srgbClr val="000000"/>
                </a:solidFill>
              </a:rPr>
              <a:t> </a:t>
            </a:r>
            <a:r>
              <a:rPr lang="en-US" sz="900" i="1" dirty="0" err="1">
                <a:solidFill>
                  <a:srgbClr val="000000"/>
                </a:solidFill>
              </a:rPr>
              <a:t>Cardiol</a:t>
            </a:r>
            <a:r>
              <a:rPr lang="en-US" sz="900" dirty="0">
                <a:solidFill>
                  <a:srgbClr val="000000"/>
                </a:solidFill>
              </a:rPr>
              <a:t>. 2020. Suppl. [in press]. </a:t>
            </a:r>
          </a:p>
        </p:txBody>
      </p:sp>
      <p:sp>
        <p:nvSpPr>
          <p:cNvPr id="11" name="TextBox 10">
            <a:extLst>
              <a:ext uri="{FF2B5EF4-FFF2-40B4-BE49-F238E27FC236}">
                <a16:creationId xmlns:a16="http://schemas.microsoft.com/office/drawing/2014/main" id="{F1AE0D66-ACE5-904C-95D0-4443EA751DC3}"/>
              </a:ext>
            </a:extLst>
          </p:cNvPr>
          <p:cNvSpPr txBox="1"/>
          <p:nvPr/>
        </p:nvSpPr>
        <p:spPr>
          <a:xfrm rot="16200000">
            <a:off x="-500951" y="3157364"/>
            <a:ext cx="2812742" cy="439241"/>
          </a:xfrm>
          <a:prstGeom prst="rect">
            <a:avLst/>
          </a:prstGeom>
          <a:noFill/>
        </p:spPr>
        <p:txBody>
          <a:bodyPr wrap="square" rtlCol="0">
            <a:spAutoFit/>
          </a:bodyPr>
          <a:lstStyle/>
          <a:p>
            <a:pPr algn="ctr"/>
            <a:r>
              <a:rPr lang="en-US" sz="1600" b="1" dirty="0"/>
              <a:t>Proportion of Patients (%)</a:t>
            </a:r>
          </a:p>
        </p:txBody>
      </p:sp>
      <p:grpSp>
        <p:nvGrpSpPr>
          <p:cNvPr id="13" name="Group 12">
            <a:extLst>
              <a:ext uri="{FF2B5EF4-FFF2-40B4-BE49-F238E27FC236}">
                <a16:creationId xmlns:a16="http://schemas.microsoft.com/office/drawing/2014/main" id="{C2E93E86-A36F-AD4C-B2A4-9C7766516952}"/>
              </a:ext>
            </a:extLst>
          </p:cNvPr>
          <p:cNvGrpSpPr/>
          <p:nvPr/>
        </p:nvGrpSpPr>
        <p:grpSpPr>
          <a:xfrm>
            <a:off x="654652" y="1672444"/>
            <a:ext cx="11064240" cy="4370548"/>
            <a:chOff x="827042" y="1672444"/>
            <a:chExt cx="10675983" cy="4370548"/>
          </a:xfrm>
        </p:grpSpPr>
        <p:graphicFrame>
          <p:nvGraphicFramePr>
            <p:cNvPr id="5" name="Chart 4">
              <a:extLst>
                <a:ext uri="{FF2B5EF4-FFF2-40B4-BE49-F238E27FC236}">
                  <a16:creationId xmlns:a16="http://schemas.microsoft.com/office/drawing/2014/main" id="{F06742ED-F715-48CA-8A5E-54DAFF7D9AF9}"/>
                </a:ext>
              </a:extLst>
            </p:cNvPr>
            <p:cNvGraphicFramePr/>
            <p:nvPr>
              <p:extLst>
                <p:ext uri="{D42A27DB-BD31-4B8C-83A1-F6EECF244321}">
                  <p14:modId xmlns:p14="http://schemas.microsoft.com/office/powerpoint/2010/main" val="3115818330"/>
                </p:ext>
              </p:extLst>
            </p:nvPr>
          </p:nvGraphicFramePr>
          <p:xfrm>
            <a:off x="827042" y="1672444"/>
            <a:ext cx="10675983" cy="4370548"/>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CBC72BA9-BC05-AD4C-8BBB-356BDECA10AC}"/>
                </a:ext>
              </a:extLst>
            </p:cNvPr>
            <p:cNvGrpSpPr/>
            <p:nvPr/>
          </p:nvGrpSpPr>
          <p:grpSpPr>
            <a:xfrm>
              <a:off x="1209343" y="5564281"/>
              <a:ext cx="9230702" cy="253916"/>
              <a:chOff x="826196" y="5195391"/>
              <a:chExt cx="6967161" cy="253916"/>
            </a:xfrm>
          </p:grpSpPr>
          <p:sp>
            <p:nvSpPr>
              <p:cNvPr id="6" name="TextBox 5">
                <a:extLst>
                  <a:ext uri="{FF2B5EF4-FFF2-40B4-BE49-F238E27FC236}">
                    <a16:creationId xmlns:a16="http://schemas.microsoft.com/office/drawing/2014/main" id="{A58C88D8-6462-4CD7-A028-0B64C6E6103E}"/>
                  </a:ext>
                </a:extLst>
              </p:cNvPr>
              <p:cNvSpPr txBox="1"/>
              <p:nvPr/>
            </p:nvSpPr>
            <p:spPr>
              <a:xfrm>
                <a:off x="1785096" y="5195391"/>
                <a:ext cx="486030" cy="253916"/>
              </a:xfrm>
              <a:prstGeom prst="rect">
                <a:avLst/>
              </a:prstGeom>
              <a:noFill/>
            </p:spPr>
            <p:txBody>
              <a:bodyPr wrap="none" rtlCol="0" anchor="ctr">
                <a:spAutoFit/>
              </a:bodyPr>
              <a:lstStyle/>
              <a:p>
                <a:pPr algn="ctr"/>
                <a:r>
                  <a:rPr lang="en-US" sz="1050" dirty="0"/>
                  <a:t>2039</a:t>
                </a:r>
              </a:p>
            </p:txBody>
          </p:sp>
          <p:sp>
            <p:nvSpPr>
              <p:cNvPr id="7" name="TextBox 6">
                <a:extLst>
                  <a:ext uri="{FF2B5EF4-FFF2-40B4-BE49-F238E27FC236}">
                    <a16:creationId xmlns:a16="http://schemas.microsoft.com/office/drawing/2014/main" id="{6848E082-A3AF-4502-8708-7A208C55FEC1}"/>
                  </a:ext>
                </a:extLst>
              </p:cNvPr>
              <p:cNvSpPr txBox="1"/>
              <p:nvPr/>
            </p:nvSpPr>
            <p:spPr>
              <a:xfrm>
                <a:off x="3637695" y="5195391"/>
                <a:ext cx="410689" cy="253916"/>
              </a:xfrm>
              <a:prstGeom prst="rect">
                <a:avLst/>
              </a:prstGeom>
              <a:noFill/>
            </p:spPr>
            <p:txBody>
              <a:bodyPr wrap="none" rtlCol="0" anchor="ctr">
                <a:spAutoFit/>
              </a:bodyPr>
              <a:lstStyle/>
              <a:p>
                <a:pPr algn="ctr"/>
                <a:r>
                  <a:rPr lang="en-US" sz="1050" dirty="0"/>
                  <a:t>470</a:t>
                </a:r>
              </a:p>
            </p:txBody>
          </p:sp>
          <p:sp>
            <p:nvSpPr>
              <p:cNvPr id="8" name="TextBox 7">
                <a:extLst>
                  <a:ext uri="{FF2B5EF4-FFF2-40B4-BE49-F238E27FC236}">
                    <a16:creationId xmlns:a16="http://schemas.microsoft.com/office/drawing/2014/main" id="{085D5447-EE1A-41FA-882D-2406D0E3A97A}"/>
                  </a:ext>
                </a:extLst>
              </p:cNvPr>
              <p:cNvSpPr txBox="1"/>
              <p:nvPr/>
            </p:nvSpPr>
            <p:spPr>
              <a:xfrm>
                <a:off x="5515151" y="5195391"/>
                <a:ext cx="410689" cy="253916"/>
              </a:xfrm>
              <a:prstGeom prst="rect">
                <a:avLst/>
              </a:prstGeom>
              <a:noFill/>
            </p:spPr>
            <p:txBody>
              <a:bodyPr wrap="none" rtlCol="0" anchor="ctr">
                <a:spAutoFit/>
              </a:bodyPr>
              <a:lstStyle/>
              <a:p>
                <a:pPr algn="ctr"/>
                <a:r>
                  <a:rPr lang="en-US" sz="1050" dirty="0"/>
                  <a:t>818</a:t>
                </a:r>
              </a:p>
            </p:txBody>
          </p:sp>
          <p:sp>
            <p:nvSpPr>
              <p:cNvPr id="9" name="TextBox 8">
                <a:extLst>
                  <a:ext uri="{FF2B5EF4-FFF2-40B4-BE49-F238E27FC236}">
                    <a16:creationId xmlns:a16="http://schemas.microsoft.com/office/drawing/2014/main" id="{008EB776-5399-4F05-8999-CEB4CE9DBC09}"/>
                  </a:ext>
                </a:extLst>
              </p:cNvPr>
              <p:cNvSpPr txBox="1"/>
              <p:nvPr/>
            </p:nvSpPr>
            <p:spPr>
              <a:xfrm>
                <a:off x="7382668" y="5195391"/>
                <a:ext cx="410689" cy="253916"/>
              </a:xfrm>
              <a:prstGeom prst="rect">
                <a:avLst/>
              </a:prstGeom>
              <a:noFill/>
            </p:spPr>
            <p:txBody>
              <a:bodyPr wrap="none" rtlCol="0" anchor="ctr">
                <a:spAutoFit/>
              </a:bodyPr>
              <a:lstStyle/>
              <a:p>
                <a:pPr algn="ctr"/>
                <a:r>
                  <a:rPr lang="en-US" sz="1050" dirty="0"/>
                  <a:t>751</a:t>
                </a:r>
              </a:p>
            </p:txBody>
          </p:sp>
          <p:sp>
            <p:nvSpPr>
              <p:cNvPr id="30" name="TextBox 29">
                <a:extLst>
                  <a:ext uri="{FF2B5EF4-FFF2-40B4-BE49-F238E27FC236}">
                    <a16:creationId xmlns:a16="http://schemas.microsoft.com/office/drawing/2014/main" id="{54F1A193-384E-D04B-80B2-1713D88507A5}"/>
                  </a:ext>
                </a:extLst>
              </p:cNvPr>
              <p:cNvSpPr txBox="1"/>
              <p:nvPr/>
            </p:nvSpPr>
            <p:spPr>
              <a:xfrm>
                <a:off x="826196" y="5195391"/>
                <a:ext cx="375423" cy="253916"/>
              </a:xfrm>
              <a:prstGeom prst="rect">
                <a:avLst/>
              </a:prstGeom>
              <a:noFill/>
            </p:spPr>
            <p:txBody>
              <a:bodyPr wrap="none" rtlCol="0" anchor="ctr">
                <a:spAutoFit/>
              </a:bodyPr>
              <a:lstStyle/>
              <a:p>
                <a:pPr algn="r"/>
                <a:r>
                  <a:rPr lang="en-US" sz="1050" i="1" dirty="0"/>
                  <a:t>n </a:t>
                </a:r>
                <a:r>
                  <a:rPr lang="en-US" sz="1050" dirty="0"/>
                  <a:t>=</a:t>
                </a:r>
              </a:p>
            </p:txBody>
          </p:sp>
        </p:grpSp>
      </p:grpSp>
    </p:spTree>
    <p:extLst>
      <p:ext uri="{BB962C8B-B14F-4D97-AF65-F5344CB8AC3E}">
        <p14:creationId xmlns:p14="http://schemas.microsoft.com/office/powerpoint/2010/main" val="2172067376"/>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02B22-5736-4108-A40C-431187C3A019}"/>
              </a:ext>
            </a:extLst>
          </p:cNvPr>
          <p:cNvSpPr>
            <a:spLocks noGrp="1"/>
          </p:cNvSpPr>
          <p:nvPr>
            <p:ph type="title"/>
          </p:nvPr>
        </p:nvSpPr>
        <p:spPr/>
        <p:txBody>
          <a:bodyPr/>
          <a:lstStyle/>
          <a:p>
            <a:r>
              <a:rPr lang="en-US" sz="2800" dirty="0"/>
              <a:t>Among Patients with Established ASCVD, 18% Achieved the 2019 ESC/EAS Very-High Risk Goal of LDL-C &lt; 1.4 mmol/L (&lt; 55 mg/dL)</a:t>
            </a:r>
          </a:p>
        </p:txBody>
      </p:sp>
      <p:sp>
        <p:nvSpPr>
          <p:cNvPr id="19" name="TextBox 18">
            <a:extLst>
              <a:ext uri="{FF2B5EF4-FFF2-40B4-BE49-F238E27FC236}">
                <a16:creationId xmlns:a16="http://schemas.microsoft.com/office/drawing/2014/main" id="{86ABD4D8-834B-9A49-B28A-07E0A4216530}"/>
              </a:ext>
            </a:extLst>
          </p:cNvPr>
          <p:cNvSpPr txBox="1"/>
          <p:nvPr/>
        </p:nvSpPr>
        <p:spPr>
          <a:xfrm>
            <a:off x="662517" y="6407835"/>
            <a:ext cx="9454896" cy="338554"/>
          </a:xfrm>
          <a:prstGeom prst="rect">
            <a:avLst/>
          </a:prstGeom>
          <a:noFill/>
        </p:spPr>
        <p:txBody>
          <a:bodyPr wrap="square" rtlCol="0" anchor="b">
            <a:spAutoFit/>
          </a:bodyPr>
          <a:lstStyle/>
          <a:p>
            <a:r>
              <a:rPr lang="en-US" sz="800" dirty="0"/>
              <a:t>ASCVD = atherosclerotic cardiovascular disease; EAS = European Atherosclerosis Society; ESC = European Society of Cardiology; LDL-C = low-density lipoprotein cholesterol.</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
        <p:nvSpPr>
          <p:cNvPr id="5" name="TextBox 4">
            <a:extLst>
              <a:ext uri="{FF2B5EF4-FFF2-40B4-BE49-F238E27FC236}">
                <a16:creationId xmlns:a16="http://schemas.microsoft.com/office/drawing/2014/main" id="{32BADC24-7E96-3F4D-90AC-0426A52283F5}"/>
              </a:ext>
            </a:extLst>
          </p:cNvPr>
          <p:cNvSpPr txBox="1"/>
          <p:nvPr/>
        </p:nvSpPr>
        <p:spPr>
          <a:xfrm rot="16200000">
            <a:off x="-504381" y="3160793"/>
            <a:ext cx="2812742" cy="432382"/>
          </a:xfrm>
          <a:prstGeom prst="rect">
            <a:avLst/>
          </a:prstGeom>
          <a:noFill/>
        </p:spPr>
        <p:txBody>
          <a:bodyPr wrap="square" rtlCol="0">
            <a:spAutoFit/>
          </a:bodyPr>
          <a:lstStyle/>
          <a:p>
            <a:pPr algn="ctr"/>
            <a:r>
              <a:rPr lang="en-US" sz="1600" b="1" dirty="0"/>
              <a:t>Proportion of Patients (%)</a:t>
            </a:r>
          </a:p>
        </p:txBody>
      </p:sp>
      <p:grpSp>
        <p:nvGrpSpPr>
          <p:cNvPr id="4" name="Group 3">
            <a:extLst>
              <a:ext uri="{FF2B5EF4-FFF2-40B4-BE49-F238E27FC236}">
                <a16:creationId xmlns:a16="http://schemas.microsoft.com/office/drawing/2014/main" id="{F925BF02-7D1D-E642-AF0F-ECA923876CA8}"/>
              </a:ext>
            </a:extLst>
          </p:cNvPr>
          <p:cNvGrpSpPr/>
          <p:nvPr/>
        </p:nvGrpSpPr>
        <p:grpSpPr>
          <a:xfrm>
            <a:off x="645721" y="1522194"/>
            <a:ext cx="11247120" cy="4296003"/>
            <a:chOff x="824835" y="1522194"/>
            <a:chExt cx="10678189" cy="4296003"/>
          </a:xfrm>
        </p:grpSpPr>
        <p:graphicFrame>
          <p:nvGraphicFramePr>
            <p:cNvPr id="26" name="Chart 25">
              <a:extLst>
                <a:ext uri="{FF2B5EF4-FFF2-40B4-BE49-F238E27FC236}">
                  <a16:creationId xmlns:a16="http://schemas.microsoft.com/office/drawing/2014/main" id="{858EB909-C04A-644A-8399-8EEAD89B14BF}"/>
                </a:ext>
              </a:extLst>
            </p:cNvPr>
            <p:cNvGraphicFramePr/>
            <p:nvPr>
              <p:extLst>
                <p:ext uri="{D42A27DB-BD31-4B8C-83A1-F6EECF244321}">
                  <p14:modId xmlns:p14="http://schemas.microsoft.com/office/powerpoint/2010/main" val="4040701646"/>
                </p:ext>
              </p:extLst>
            </p:nvPr>
          </p:nvGraphicFramePr>
          <p:xfrm>
            <a:off x="824835" y="1522194"/>
            <a:ext cx="10678189" cy="4178808"/>
          </p:xfrm>
          <a:graphic>
            <a:graphicData uri="http://schemas.openxmlformats.org/drawingml/2006/chart">
              <c:chart xmlns:c="http://schemas.openxmlformats.org/drawingml/2006/chart" xmlns:r="http://schemas.openxmlformats.org/officeDocument/2006/relationships" r:id="rId3"/>
            </a:graphicData>
          </a:graphic>
        </p:graphicFrame>
        <p:grpSp>
          <p:nvGrpSpPr>
            <p:cNvPr id="12" name="Group 11">
              <a:extLst>
                <a:ext uri="{FF2B5EF4-FFF2-40B4-BE49-F238E27FC236}">
                  <a16:creationId xmlns:a16="http://schemas.microsoft.com/office/drawing/2014/main" id="{E352E567-6D4D-A24C-886C-D135A22B55E3}"/>
                </a:ext>
              </a:extLst>
            </p:cNvPr>
            <p:cNvGrpSpPr/>
            <p:nvPr/>
          </p:nvGrpSpPr>
          <p:grpSpPr>
            <a:xfrm>
              <a:off x="1201167" y="5564281"/>
              <a:ext cx="9086556" cy="253916"/>
              <a:chOff x="826196" y="5195391"/>
              <a:chExt cx="6967161" cy="253916"/>
            </a:xfrm>
          </p:grpSpPr>
          <p:sp>
            <p:nvSpPr>
              <p:cNvPr id="13" name="TextBox 12">
                <a:extLst>
                  <a:ext uri="{FF2B5EF4-FFF2-40B4-BE49-F238E27FC236}">
                    <a16:creationId xmlns:a16="http://schemas.microsoft.com/office/drawing/2014/main" id="{9F710F15-52D4-E540-850D-2DED9FDDCC17}"/>
                  </a:ext>
                </a:extLst>
              </p:cNvPr>
              <p:cNvSpPr txBox="1"/>
              <p:nvPr/>
            </p:nvSpPr>
            <p:spPr>
              <a:xfrm>
                <a:off x="1785096" y="5195391"/>
                <a:ext cx="486030" cy="253916"/>
              </a:xfrm>
              <a:prstGeom prst="rect">
                <a:avLst/>
              </a:prstGeom>
              <a:noFill/>
            </p:spPr>
            <p:txBody>
              <a:bodyPr wrap="none" rtlCol="0" anchor="ctr">
                <a:spAutoFit/>
              </a:bodyPr>
              <a:lstStyle/>
              <a:p>
                <a:pPr algn="ctr"/>
                <a:r>
                  <a:rPr lang="en-US" sz="1050" dirty="0"/>
                  <a:t>2039</a:t>
                </a:r>
              </a:p>
            </p:txBody>
          </p:sp>
          <p:sp>
            <p:nvSpPr>
              <p:cNvPr id="14" name="TextBox 13">
                <a:extLst>
                  <a:ext uri="{FF2B5EF4-FFF2-40B4-BE49-F238E27FC236}">
                    <a16:creationId xmlns:a16="http://schemas.microsoft.com/office/drawing/2014/main" id="{C6DBA345-17F9-E34E-8C93-956F2E8A550A}"/>
                  </a:ext>
                </a:extLst>
              </p:cNvPr>
              <p:cNvSpPr txBox="1"/>
              <p:nvPr/>
            </p:nvSpPr>
            <p:spPr>
              <a:xfrm>
                <a:off x="3637695" y="5195391"/>
                <a:ext cx="410689" cy="253916"/>
              </a:xfrm>
              <a:prstGeom prst="rect">
                <a:avLst/>
              </a:prstGeom>
              <a:noFill/>
            </p:spPr>
            <p:txBody>
              <a:bodyPr wrap="none" rtlCol="0" anchor="ctr">
                <a:spAutoFit/>
              </a:bodyPr>
              <a:lstStyle/>
              <a:p>
                <a:pPr algn="ctr"/>
                <a:r>
                  <a:rPr lang="en-US" sz="1050" dirty="0"/>
                  <a:t>470</a:t>
                </a:r>
              </a:p>
            </p:txBody>
          </p:sp>
          <p:sp>
            <p:nvSpPr>
              <p:cNvPr id="15" name="TextBox 14">
                <a:extLst>
                  <a:ext uri="{FF2B5EF4-FFF2-40B4-BE49-F238E27FC236}">
                    <a16:creationId xmlns:a16="http://schemas.microsoft.com/office/drawing/2014/main" id="{C20F258F-DB49-6540-BEA1-04D74311980F}"/>
                  </a:ext>
                </a:extLst>
              </p:cNvPr>
              <p:cNvSpPr txBox="1"/>
              <p:nvPr/>
            </p:nvSpPr>
            <p:spPr>
              <a:xfrm>
                <a:off x="5515151" y="5195391"/>
                <a:ext cx="410689" cy="253916"/>
              </a:xfrm>
              <a:prstGeom prst="rect">
                <a:avLst/>
              </a:prstGeom>
              <a:noFill/>
            </p:spPr>
            <p:txBody>
              <a:bodyPr wrap="none" rtlCol="0" anchor="ctr">
                <a:spAutoFit/>
              </a:bodyPr>
              <a:lstStyle/>
              <a:p>
                <a:pPr algn="ctr"/>
                <a:r>
                  <a:rPr lang="en-US" sz="1050" dirty="0"/>
                  <a:t>818</a:t>
                </a:r>
              </a:p>
            </p:txBody>
          </p:sp>
          <p:sp>
            <p:nvSpPr>
              <p:cNvPr id="16" name="TextBox 15">
                <a:extLst>
                  <a:ext uri="{FF2B5EF4-FFF2-40B4-BE49-F238E27FC236}">
                    <a16:creationId xmlns:a16="http://schemas.microsoft.com/office/drawing/2014/main" id="{2959E8B4-35F4-4541-A223-555CDA0F91CB}"/>
                  </a:ext>
                </a:extLst>
              </p:cNvPr>
              <p:cNvSpPr txBox="1"/>
              <p:nvPr/>
            </p:nvSpPr>
            <p:spPr>
              <a:xfrm>
                <a:off x="7382668" y="5195391"/>
                <a:ext cx="410689" cy="253916"/>
              </a:xfrm>
              <a:prstGeom prst="rect">
                <a:avLst/>
              </a:prstGeom>
              <a:noFill/>
            </p:spPr>
            <p:txBody>
              <a:bodyPr wrap="none" rtlCol="0" anchor="ctr">
                <a:spAutoFit/>
              </a:bodyPr>
              <a:lstStyle/>
              <a:p>
                <a:pPr algn="ctr"/>
                <a:r>
                  <a:rPr lang="en-US" sz="1050" dirty="0"/>
                  <a:t>751</a:t>
                </a:r>
              </a:p>
            </p:txBody>
          </p:sp>
          <p:sp>
            <p:nvSpPr>
              <p:cNvPr id="18" name="TextBox 17">
                <a:extLst>
                  <a:ext uri="{FF2B5EF4-FFF2-40B4-BE49-F238E27FC236}">
                    <a16:creationId xmlns:a16="http://schemas.microsoft.com/office/drawing/2014/main" id="{BD9C5D8C-F265-3746-9A5E-EF8E881A4DA5}"/>
                  </a:ext>
                </a:extLst>
              </p:cNvPr>
              <p:cNvSpPr txBox="1"/>
              <p:nvPr/>
            </p:nvSpPr>
            <p:spPr>
              <a:xfrm>
                <a:off x="826196" y="5195391"/>
                <a:ext cx="375423" cy="253916"/>
              </a:xfrm>
              <a:prstGeom prst="rect">
                <a:avLst/>
              </a:prstGeom>
              <a:noFill/>
            </p:spPr>
            <p:txBody>
              <a:bodyPr wrap="none" rtlCol="0" anchor="ctr">
                <a:spAutoFit/>
              </a:bodyPr>
              <a:lstStyle/>
              <a:p>
                <a:pPr algn="r"/>
                <a:r>
                  <a:rPr lang="en-US" sz="1050" i="1" dirty="0"/>
                  <a:t>n </a:t>
                </a:r>
                <a:r>
                  <a:rPr lang="en-US" sz="1050" dirty="0"/>
                  <a:t>=</a:t>
                </a:r>
              </a:p>
            </p:txBody>
          </p:sp>
        </p:grpSp>
      </p:grpSp>
      <p:sp>
        <p:nvSpPr>
          <p:cNvPr id="24" name="Rectangle 23">
            <a:extLst>
              <a:ext uri="{FF2B5EF4-FFF2-40B4-BE49-F238E27FC236}">
                <a16:creationId xmlns:a16="http://schemas.microsoft.com/office/drawing/2014/main" id="{48E82D09-D381-4C2E-949E-DF7E6D9B273A}"/>
              </a:ext>
            </a:extLst>
          </p:cNvPr>
          <p:cNvSpPr/>
          <p:nvPr/>
        </p:nvSpPr>
        <p:spPr>
          <a:xfrm>
            <a:off x="0" y="5860632"/>
            <a:ext cx="12192000" cy="461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In very high risk patients, 2019 goal attainment was approximately half that of 2016 (18% vs 39%). </a:t>
            </a:r>
          </a:p>
        </p:txBody>
      </p:sp>
    </p:spTree>
    <p:extLst>
      <p:ext uri="{BB962C8B-B14F-4D97-AF65-F5344CB8AC3E}">
        <p14:creationId xmlns:p14="http://schemas.microsoft.com/office/powerpoint/2010/main" val="14156995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2F69E-9B4C-4183-91DC-4B0EB289A162}"/>
              </a:ext>
            </a:extLst>
          </p:cNvPr>
          <p:cNvSpPr>
            <a:spLocks noGrp="1"/>
          </p:cNvSpPr>
          <p:nvPr>
            <p:ph type="title"/>
          </p:nvPr>
        </p:nvSpPr>
        <p:spPr/>
        <p:txBody>
          <a:bodyPr/>
          <a:lstStyle/>
          <a:p>
            <a:r>
              <a:rPr lang="en-US" sz="2400" dirty="0"/>
              <a:t>Even Among Patients Receiving Stabilized LLT at the Time of LDL-C Measurement, LDL-C Levels Remained Above 2.0 mmol/L (77 mg/dL)</a:t>
            </a:r>
          </a:p>
        </p:txBody>
      </p:sp>
      <p:sp>
        <p:nvSpPr>
          <p:cNvPr id="57" name="TextBox 56">
            <a:extLst>
              <a:ext uri="{FF2B5EF4-FFF2-40B4-BE49-F238E27FC236}">
                <a16:creationId xmlns:a16="http://schemas.microsoft.com/office/drawing/2014/main" id="{AB796AA4-3C0A-4FE9-B69C-9A21D7DFA42E}"/>
              </a:ext>
            </a:extLst>
          </p:cNvPr>
          <p:cNvSpPr txBox="1"/>
          <p:nvPr/>
        </p:nvSpPr>
        <p:spPr>
          <a:xfrm>
            <a:off x="668338" y="5960305"/>
            <a:ext cx="9454896" cy="784830"/>
          </a:xfrm>
          <a:prstGeom prst="rect">
            <a:avLst/>
          </a:prstGeom>
          <a:noFill/>
        </p:spPr>
        <p:txBody>
          <a:bodyPr wrap="square" rtlCol="0" anchor="b">
            <a:spAutoFit/>
          </a:bodyPr>
          <a:lstStyle/>
          <a:p>
            <a:r>
              <a:rPr lang="en-US" sz="900" dirty="0"/>
              <a:t>ASCVD = atherosclerotic cardiovascular disease; LDL-C = low-density lipoprotein cholesterol; LLT = lipid-lowering therapy; SE = standard error.</a:t>
            </a:r>
          </a:p>
          <a:p>
            <a:r>
              <a:rPr lang="en-US" sz="900" dirty="0"/>
              <a:t>n = the number of patients in the category on stabilized LLT and with non-missing LDL-C goal data.</a:t>
            </a:r>
          </a:p>
          <a:p>
            <a:r>
              <a:rPr lang="en-US" sz="900" baseline="30000" dirty="0" err="1"/>
              <a:t>a</a:t>
            </a:r>
            <a:r>
              <a:rPr lang="en-US" sz="900" dirty="0" err="1"/>
              <a:t>Primary</a:t>
            </a:r>
            <a:r>
              <a:rPr lang="en-US" sz="900" dirty="0"/>
              <a:t> prevention: at LDL-C measurement, 142 patients enrolled as secondary prevention, whose first ASCVD event occurred after the date LDL-C levels were stabilized, are included in the primary prevention group. </a:t>
            </a:r>
            <a:r>
              <a:rPr lang="en-US" sz="900" baseline="30000" dirty="0" err="1"/>
              <a:t>b</a:t>
            </a:r>
            <a:r>
              <a:rPr lang="en-US" sz="900" dirty="0" err="1"/>
              <a:t>Patients</a:t>
            </a:r>
            <a:r>
              <a:rPr lang="en-US" sz="900" dirty="0"/>
              <a:t> with other evidence of atherosclerosis or other manifestation of vascular disease at enrollment.</a:t>
            </a:r>
          </a:p>
          <a:p>
            <a:r>
              <a:rPr lang="en-US" sz="900" dirty="0">
                <a:solidFill>
                  <a:srgbClr val="000000"/>
                </a:solidFill>
              </a:rPr>
              <a:t>Ray, KK et al. </a:t>
            </a:r>
            <a:r>
              <a:rPr lang="en-US" sz="900" i="1" dirty="0">
                <a:solidFill>
                  <a:srgbClr val="000000"/>
                </a:solidFill>
              </a:rPr>
              <a:t>Eur J </a:t>
            </a:r>
            <a:r>
              <a:rPr lang="en-US" sz="900" i="1" dirty="0" err="1">
                <a:solidFill>
                  <a:srgbClr val="000000"/>
                </a:solidFill>
              </a:rPr>
              <a:t>Prev</a:t>
            </a:r>
            <a:r>
              <a:rPr lang="en-US" sz="900" i="1" dirty="0">
                <a:solidFill>
                  <a:srgbClr val="000000"/>
                </a:solidFill>
              </a:rPr>
              <a:t> </a:t>
            </a:r>
            <a:r>
              <a:rPr lang="en-US" sz="900" i="1" dirty="0" err="1">
                <a:solidFill>
                  <a:srgbClr val="000000"/>
                </a:solidFill>
              </a:rPr>
              <a:t>Cardiol</a:t>
            </a:r>
            <a:r>
              <a:rPr lang="en-US" sz="900" dirty="0">
                <a:solidFill>
                  <a:srgbClr val="000000"/>
                </a:solidFill>
              </a:rPr>
              <a:t>. 2020. [in press]. </a:t>
            </a:r>
          </a:p>
        </p:txBody>
      </p:sp>
      <p:sp>
        <p:nvSpPr>
          <p:cNvPr id="38" name="Rectangle 37">
            <a:extLst>
              <a:ext uri="{FF2B5EF4-FFF2-40B4-BE49-F238E27FC236}">
                <a16:creationId xmlns:a16="http://schemas.microsoft.com/office/drawing/2014/main" id="{8D7CCC5A-B41B-44E6-9ED5-B3FC977BA1FA}"/>
              </a:ext>
            </a:extLst>
          </p:cNvPr>
          <p:cNvSpPr>
            <a:spLocks noChangeArrowheads="1"/>
          </p:cNvSpPr>
          <p:nvPr/>
        </p:nvSpPr>
        <p:spPr bwMode="auto">
          <a:xfrm rot="16200000">
            <a:off x="-579947" y="3120578"/>
            <a:ext cx="2864567" cy="28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dirty="0">
                <a:solidFill>
                  <a:srgbClr val="000000"/>
                </a:solidFill>
              </a:rPr>
              <a:t>Mean (SE) LDL-C Levels (mmol/L)</a:t>
            </a:r>
            <a:endParaRPr lang="en-US" altLang="en-US" sz="2400" b="1" dirty="0"/>
          </a:p>
        </p:txBody>
      </p:sp>
      <p:grpSp>
        <p:nvGrpSpPr>
          <p:cNvPr id="55" name="Group 54">
            <a:extLst>
              <a:ext uri="{FF2B5EF4-FFF2-40B4-BE49-F238E27FC236}">
                <a16:creationId xmlns:a16="http://schemas.microsoft.com/office/drawing/2014/main" id="{86886A97-BC43-1142-AA10-E9F4E0C049E1}"/>
              </a:ext>
            </a:extLst>
          </p:cNvPr>
          <p:cNvGrpSpPr/>
          <p:nvPr/>
        </p:nvGrpSpPr>
        <p:grpSpPr>
          <a:xfrm>
            <a:off x="530133" y="4744374"/>
            <a:ext cx="10698480" cy="1256872"/>
            <a:chOff x="481581" y="4744374"/>
            <a:chExt cx="11522573" cy="1256872"/>
          </a:xfrm>
        </p:grpSpPr>
        <p:grpSp>
          <p:nvGrpSpPr>
            <p:cNvPr id="53" name="Group 52">
              <a:extLst>
                <a:ext uri="{FF2B5EF4-FFF2-40B4-BE49-F238E27FC236}">
                  <a16:creationId xmlns:a16="http://schemas.microsoft.com/office/drawing/2014/main" id="{A4ECB13A-5806-6343-88BD-206CF47CC29C}"/>
                </a:ext>
              </a:extLst>
            </p:cNvPr>
            <p:cNvGrpSpPr/>
            <p:nvPr/>
          </p:nvGrpSpPr>
          <p:grpSpPr>
            <a:xfrm>
              <a:off x="1447811" y="4744374"/>
              <a:ext cx="10556343" cy="651353"/>
              <a:chOff x="1447811" y="4744374"/>
              <a:chExt cx="10556343" cy="651353"/>
            </a:xfrm>
          </p:grpSpPr>
          <p:sp>
            <p:nvSpPr>
              <p:cNvPr id="157" name="TextBox 156">
                <a:extLst>
                  <a:ext uri="{FF2B5EF4-FFF2-40B4-BE49-F238E27FC236}">
                    <a16:creationId xmlns:a16="http://schemas.microsoft.com/office/drawing/2014/main" id="{0988E7E2-4161-4360-B386-37A3AB1F1D95}"/>
                  </a:ext>
                </a:extLst>
              </p:cNvPr>
              <p:cNvSpPr txBox="1"/>
              <p:nvPr/>
            </p:nvSpPr>
            <p:spPr>
              <a:xfrm>
                <a:off x="1447811" y="4748048"/>
                <a:ext cx="1198019" cy="369332"/>
              </a:xfrm>
              <a:prstGeom prst="rect">
                <a:avLst/>
              </a:prstGeom>
              <a:noFill/>
            </p:spPr>
            <p:txBody>
              <a:bodyPr wrap="square" lIns="0" tIns="0" rIns="0" bIns="0" rtlCol="0">
                <a:normAutofit/>
              </a:bodyPr>
              <a:lstStyle/>
              <a:p>
                <a:pPr algn="ctr"/>
                <a:r>
                  <a:rPr lang="en-US" sz="1200" dirty="0"/>
                  <a:t>Overall</a:t>
                </a:r>
              </a:p>
            </p:txBody>
          </p:sp>
          <p:sp>
            <p:nvSpPr>
              <p:cNvPr id="158" name="TextBox 157">
                <a:extLst>
                  <a:ext uri="{FF2B5EF4-FFF2-40B4-BE49-F238E27FC236}">
                    <a16:creationId xmlns:a16="http://schemas.microsoft.com/office/drawing/2014/main" id="{FBCF9C68-F456-4C34-8ACF-4D59C45CA18F}"/>
                  </a:ext>
                </a:extLst>
              </p:cNvPr>
              <p:cNvSpPr txBox="1"/>
              <p:nvPr/>
            </p:nvSpPr>
            <p:spPr>
              <a:xfrm>
                <a:off x="2516637" y="4744374"/>
                <a:ext cx="2005786" cy="651353"/>
              </a:xfrm>
              <a:prstGeom prst="rect">
                <a:avLst/>
              </a:prstGeom>
              <a:noFill/>
            </p:spPr>
            <p:txBody>
              <a:bodyPr wrap="square" lIns="0" tIns="0" rIns="0" bIns="0" rtlCol="0">
                <a:normAutofit/>
              </a:bodyPr>
              <a:lstStyle/>
              <a:p>
                <a:pPr algn="ctr"/>
                <a:r>
                  <a:rPr lang="en-US" sz="1200" dirty="0"/>
                  <a:t>Primary</a:t>
                </a:r>
              </a:p>
              <a:p>
                <a:pPr algn="ctr"/>
                <a:r>
                  <a:rPr lang="en-US" sz="1200" dirty="0" err="1"/>
                  <a:t>prevention</a:t>
                </a:r>
                <a:r>
                  <a:rPr lang="en-US" sz="1200" baseline="30000" dirty="0" err="1"/>
                  <a:t>a</a:t>
                </a:r>
                <a:endParaRPr lang="en-US" sz="1200" baseline="30000" dirty="0"/>
              </a:p>
            </p:txBody>
          </p:sp>
          <p:sp>
            <p:nvSpPr>
              <p:cNvPr id="159" name="TextBox 158">
                <a:extLst>
                  <a:ext uri="{FF2B5EF4-FFF2-40B4-BE49-F238E27FC236}">
                    <a16:creationId xmlns:a16="http://schemas.microsoft.com/office/drawing/2014/main" id="{564D7E8B-0CD5-4E8F-AC77-A9C331F400C7}"/>
                  </a:ext>
                </a:extLst>
              </p:cNvPr>
              <p:cNvSpPr txBox="1"/>
              <p:nvPr/>
            </p:nvSpPr>
            <p:spPr>
              <a:xfrm>
                <a:off x="3969100" y="4744374"/>
                <a:ext cx="2005786" cy="651353"/>
              </a:xfrm>
              <a:prstGeom prst="rect">
                <a:avLst/>
              </a:prstGeom>
              <a:noFill/>
            </p:spPr>
            <p:txBody>
              <a:bodyPr wrap="square" lIns="0" tIns="0" rIns="0" bIns="0" rtlCol="0">
                <a:normAutofit/>
              </a:bodyPr>
              <a:lstStyle/>
              <a:p>
                <a:pPr algn="ctr"/>
                <a:r>
                  <a:rPr lang="en-US" sz="1200" dirty="0"/>
                  <a:t>Established</a:t>
                </a:r>
              </a:p>
              <a:p>
                <a:pPr algn="ctr"/>
                <a:r>
                  <a:rPr lang="en-US" sz="1200" dirty="0"/>
                  <a:t>ASCVD total</a:t>
                </a:r>
              </a:p>
            </p:txBody>
          </p:sp>
          <p:sp>
            <p:nvSpPr>
              <p:cNvPr id="160" name="TextBox 159">
                <a:extLst>
                  <a:ext uri="{FF2B5EF4-FFF2-40B4-BE49-F238E27FC236}">
                    <a16:creationId xmlns:a16="http://schemas.microsoft.com/office/drawing/2014/main" id="{EBF35DB3-F232-4DC9-9C22-55F37480AF8A}"/>
                  </a:ext>
                </a:extLst>
              </p:cNvPr>
              <p:cNvSpPr txBox="1"/>
              <p:nvPr/>
            </p:nvSpPr>
            <p:spPr>
              <a:xfrm>
                <a:off x="5794653" y="4744374"/>
                <a:ext cx="1272181" cy="651353"/>
              </a:xfrm>
              <a:prstGeom prst="rect">
                <a:avLst/>
              </a:prstGeom>
              <a:noFill/>
            </p:spPr>
            <p:txBody>
              <a:bodyPr wrap="square" lIns="0" tIns="0" rIns="0" bIns="0" rtlCol="0">
                <a:normAutofit/>
              </a:bodyPr>
              <a:lstStyle/>
              <a:p>
                <a:pPr algn="ctr"/>
                <a:r>
                  <a:rPr lang="en-US" sz="1200" dirty="0"/>
                  <a:t>Coronary</a:t>
                </a:r>
              </a:p>
              <a:p>
                <a:pPr algn="ctr"/>
                <a:r>
                  <a:rPr lang="en-US" sz="1200" dirty="0"/>
                  <a:t>disease</a:t>
                </a:r>
              </a:p>
            </p:txBody>
          </p:sp>
          <p:sp>
            <p:nvSpPr>
              <p:cNvPr id="161" name="TextBox 160">
                <a:extLst>
                  <a:ext uri="{FF2B5EF4-FFF2-40B4-BE49-F238E27FC236}">
                    <a16:creationId xmlns:a16="http://schemas.microsoft.com/office/drawing/2014/main" id="{997FD6C5-4060-466E-A1F9-1FF8484A51FA}"/>
                  </a:ext>
                </a:extLst>
              </p:cNvPr>
              <p:cNvSpPr txBox="1"/>
              <p:nvPr/>
            </p:nvSpPr>
            <p:spPr>
              <a:xfrm>
                <a:off x="6995566" y="4744374"/>
                <a:ext cx="1896489" cy="651353"/>
              </a:xfrm>
              <a:prstGeom prst="rect">
                <a:avLst/>
              </a:prstGeom>
              <a:noFill/>
            </p:spPr>
            <p:txBody>
              <a:bodyPr wrap="square" lIns="0" tIns="0" rIns="0" bIns="0" rtlCol="0">
                <a:normAutofit/>
              </a:bodyPr>
              <a:lstStyle/>
              <a:p>
                <a:pPr algn="ctr"/>
                <a:r>
                  <a:rPr lang="en-US" sz="1200" dirty="0"/>
                  <a:t>Peripheral</a:t>
                </a:r>
              </a:p>
              <a:p>
                <a:pPr algn="ctr"/>
                <a:r>
                  <a:rPr lang="en-US" sz="1200" dirty="0"/>
                  <a:t>disease</a:t>
                </a:r>
              </a:p>
            </p:txBody>
          </p:sp>
          <p:sp>
            <p:nvSpPr>
              <p:cNvPr id="162" name="TextBox 161">
                <a:extLst>
                  <a:ext uri="{FF2B5EF4-FFF2-40B4-BE49-F238E27FC236}">
                    <a16:creationId xmlns:a16="http://schemas.microsoft.com/office/drawing/2014/main" id="{F8CB8209-C2B4-42C3-BCB3-76596B67BED1}"/>
                  </a:ext>
                </a:extLst>
              </p:cNvPr>
              <p:cNvSpPr txBox="1"/>
              <p:nvPr/>
            </p:nvSpPr>
            <p:spPr>
              <a:xfrm>
                <a:off x="8436674" y="4744374"/>
                <a:ext cx="1896489" cy="651353"/>
              </a:xfrm>
              <a:prstGeom prst="rect">
                <a:avLst/>
              </a:prstGeom>
              <a:noFill/>
            </p:spPr>
            <p:txBody>
              <a:bodyPr wrap="square" lIns="0" tIns="0" rIns="0" bIns="0" rtlCol="0">
                <a:normAutofit/>
              </a:bodyPr>
              <a:lstStyle/>
              <a:p>
                <a:pPr algn="ctr"/>
                <a:r>
                  <a:rPr lang="en-US" sz="1200" dirty="0"/>
                  <a:t>Cerebral</a:t>
                </a:r>
              </a:p>
              <a:p>
                <a:pPr algn="ctr"/>
                <a:r>
                  <a:rPr lang="en-US" sz="1200" dirty="0"/>
                  <a:t>disease</a:t>
                </a:r>
              </a:p>
            </p:txBody>
          </p:sp>
          <p:sp>
            <p:nvSpPr>
              <p:cNvPr id="163" name="TextBox 162">
                <a:extLst>
                  <a:ext uri="{FF2B5EF4-FFF2-40B4-BE49-F238E27FC236}">
                    <a16:creationId xmlns:a16="http://schemas.microsoft.com/office/drawing/2014/main" id="{24D751E2-693A-4BF9-A95D-8F8E1EBCC096}"/>
                  </a:ext>
                </a:extLst>
              </p:cNvPr>
              <p:cNvSpPr txBox="1"/>
              <p:nvPr/>
            </p:nvSpPr>
            <p:spPr>
              <a:xfrm>
                <a:off x="9783850" y="4744374"/>
                <a:ext cx="2220304" cy="651353"/>
              </a:xfrm>
              <a:prstGeom prst="rect">
                <a:avLst/>
              </a:prstGeom>
              <a:noFill/>
            </p:spPr>
            <p:txBody>
              <a:bodyPr wrap="square" lIns="0" tIns="0" rIns="0" bIns="0" rtlCol="0">
                <a:normAutofit/>
              </a:bodyPr>
              <a:lstStyle/>
              <a:p>
                <a:pPr algn="ctr"/>
                <a:r>
                  <a:rPr lang="en-US" sz="1200" dirty="0"/>
                  <a:t>Other vascular</a:t>
                </a:r>
              </a:p>
              <a:p>
                <a:pPr algn="ctr"/>
                <a:r>
                  <a:rPr lang="en-US" sz="1200" dirty="0"/>
                  <a:t>secondary </a:t>
                </a:r>
                <a:br>
                  <a:rPr lang="en-US" sz="1200" dirty="0"/>
                </a:br>
                <a:r>
                  <a:rPr lang="en-US" sz="1200" dirty="0" err="1"/>
                  <a:t>prevention</a:t>
                </a:r>
                <a:r>
                  <a:rPr lang="en-US" sz="1200" baseline="30000" dirty="0" err="1"/>
                  <a:t>b</a:t>
                </a:r>
                <a:endParaRPr lang="en-US" sz="1200" baseline="30000" dirty="0"/>
              </a:p>
            </p:txBody>
          </p:sp>
        </p:grpSp>
        <p:grpSp>
          <p:nvGrpSpPr>
            <p:cNvPr id="51" name="Group 50">
              <a:extLst>
                <a:ext uri="{FF2B5EF4-FFF2-40B4-BE49-F238E27FC236}">
                  <a16:creationId xmlns:a16="http://schemas.microsoft.com/office/drawing/2014/main" id="{9344F53E-A7A8-8A4F-BB3B-75AF1DA040AA}"/>
                </a:ext>
              </a:extLst>
            </p:cNvPr>
            <p:cNvGrpSpPr/>
            <p:nvPr/>
          </p:nvGrpSpPr>
          <p:grpSpPr>
            <a:xfrm>
              <a:off x="481581" y="5185848"/>
              <a:ext cx="11522573" cy="815398"/>
              <a:chOff x="481581" y="5185848"/>
              <a:chExt cx="11522573" cy="815398"/>
            </a:xfrm>
          </p:grpSpPr>
          <p:grpSp>
            <p:nvGrpSpPr>
              <p:cNvPr id="4" name="Group 3">
                <a:extLst>
                  <a:ext uri="{FF2B5EF4-FFF2-40B4-BE49-F238E27FC236}">
                    <a16:creationId xmlns:a16="http://schemas.microsoft.com/office/drawing/2014/main" id="{419D7609-007B-5842-8DB3-4F57A923D60F}"/>
                  </a:ext>
                </a:extLst>
              </p:cNvPr>
              <p:cNvGrpSpPr/>
              <p:nvPr/>
            </p:nvGrpSpPr>
            <p:grpSpPr>
              <a:xfrm>
                <a:off x="4257325" y="5185848"/>
                <a:ext cx="5818338" cy="323812"/>
                <a:chOff x="2911475" y="5380718"/>
                <a:chExt cx="4356099" cy="323812"/>
              </a:xfrm>
            </p:grpSpPr>
            <p:sp>
              <p:nvSpPr>
                <p:cNvPr id="155" name="Freeform 154">
                  <a:extLst>
                    <a:ext uri="{FF2B5EF4-FFF2-40B4-BE49-F238E27FC236}">
                      <a16:creationId xmlns:a16="http://schemas.microsoft.com/office/drawing/2014/main" id="{38072AEF-E1E8-47A0-8123-B0109FA88CAF}"/>
                    </a:ext>
                  </a:extLst>
                </p:cNvPr>
                <p:cNvSpPr>
                  <a:spLocks/>
                </p:cNvSpPr>
                <p:nvPr/>
              </p:nvSpPr>
              <p:spPr bwMode="auto">
                <a:xfrm>
                  <a:off x="2911475" y="5380718"/>
                  <a:ext cx="4356099" cy="107950"/>
                </a:xfrm>
                <a:custGeom>
                  <a:avLst/>
                  <a:gdLst>
                    <a:gd name="T0" fmla="*/ 2744 w 2744"/>
                    <a:gd name="T1" fmla="*/ 0 h 68"/>
                    <a:gd name="T2" fmla="*/ 2744 w 2744"/>
                    <a:gd name="T3" fmla="*/ 68 h 68"/>
                    <a:gd name="T4" fmla="*/ 0 w 2744"/>
                    <a:gd name="T5" fmla="*/ 68 h 68"/>
                    <a:gd name="T6" fmla="*/ 0 w 2744"/>
                    <a:gd name="T7" fmla="*/ 0 h 68"/>
                  </a:gdLst>
                  <a:ahLst/>
                  <a:cxnLst>
                    <a:cxn ang="0">
                      <a:pos x="T0" y="T1"/>
                    </a:cxn>
                    <a:cxn ang="0">
                      <a:pos x="T2" y="T3"/>
                    </a:cxn>
                    <a:cxn ang="0">
                      <a:pos x="T4" y="T5"/>
                    </a:cxn>
                    <a:cxn ang="0">
                      <a:pos x="T6" y="T7"/>
                    </a:cxn>
                  </a:cxnLst>
                  <a:rect l="0" t="0" r="r" b="b"/>
                  <a:pathLst>
                    <a:path w="2744" h="68">
                      <a:moveTo>
                        <a:pt x="2744" y="0"/>
                      </a:moveTo>
                      <a:lnTo>
                        <a:pt x="2744" y="68"/>
                      </a:lnTo>
                      <a:lnTo>
                        <a:pt x="0" y="68"/>
                      </a:lnTo>
                      <a:lnTo>
                        <a:pt x="0" y="0"/>
                      </a:lnTo>
                    </a:path>
                  </a:pathLst>
                </a:custGeom>
                <a:noFill/>
                <a:ln w="127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TextBox 163">
                  <a:extLst>
                    <a:ext uri="{FF2B5EF4-FFF2-40B4-BE49-F238E27FC236}">
                      <a16:creationId xmlns:a16="http://schemas.microsoft.com/office/drawing/2014/main" id="{A4801F9E-DF82-4BD4-9943-0F374CF6C9E6}"/>
                    </a:ext>
                  </a:extLst>
                </p:cNvPr>
                <p:cNvSpPr txBox="1"/>
                <p:nvPr/>
              </p:nvSpPr>
              <p:spPr>
                <a:xfrm>
                  <a:off x="3563753" y="5496873"/>
                  <a:ext cx="3051543" cy="207657"/>
                </a:xfrm>
                <a:prstGeom prst="rect">
                  <a:avLst/>
                </a:prstGeom>
                <a:noFill/>
              </p:spPr>
              <p:txBody>
                <a:bodyPr wrap="square" lIns="0" tIns="0" rIns="0" bIns="0" rtlCol="0" anchor="ctr">
                  <a:normAutofit/>
                </a:bodyPr>
                <a:lstStyle/>
                <a:p>
                  <a:pPr algn="ctr"/>
                  <a:r>
                    <a:rPr lang="en-US" sz="1200" dirty="0"/>
                    <a:t>Secondary prevention by ASCVD status</a:t>
                  </a:r>
                </a:p>
              </p:txBody>
            </p:sp>
          </p:grpSp>
          <p:grpSp>
            <p:nvGrpSpPr>
              <p:cNvPr id="3" name="Group 2">
                <a:extLst>
                  <a:ext uri="{FF2B5EF4-FFF2-40B4-BE49-F238E27FC236}">
                    <a16:creationId xmlns:a16="http://schemas.microsoft.com/office/drawing/2014/main" id="{AFFB735B-C167-EB43-A54A-62E9A7E52ACA}"/>
                  </a:ext>
                </a:extLst>
              </p:cNvPr>
              <p:cNvGrpSpPr/>
              <p:nvPr/>
            </p:nvGrpSpPr>
            <p:grpSpPr>
              <a:xfrm>
                <a:off x="481581" y="5631914"/>
                <a:ext cx="11522573" cy="369332"/>
                <a:chOff x="84634" y="5736844"/>
                <a:chExt cx="8626771" cy="369332"/>
              </a:xfrm>
            </p:grpSpPr>
            <p:sp>
              <p:nvSpPr>
                <p:cNvPr id="58" name="TextBox 57">
                  <a:extLst>
                    <a:ext uri="{FF2B5EF4-FFF2-40B4-BE49-F238E27FC236}">
                      <a16:creationId xmlns:a16="http://schemas.microsoft.com/office/drawing/2014/main" id="{2E48E600-82A5-034A-97ED-E351DD3494A0}"/>
                    </a:ext>
                  </a:extLst>
                </p:cNvPr>
                <p:cNvSpPr txBox="1"/>
                <p:nvPr/>
              </p:nvSpPr>
              <p:spPr>
                <a:xfrm>
                  <a:off x="84634" y="5736844"/>
                  <a:ext cx="639764" cy="369332"/>
                </a:xfrm>
                <a:prstGeom prst="rect">
                  <a:avLst/>
                </a:prstGeom>
                <a:noFill/>
              </p:spPr>
              <p:txBody>
                <a:bodyPr wrap="square" lIns="0" tIns="0" rIns="0" bIns="0" rtlCol="0">
                  <a:normAutofit/>
                </a:bodyPr>
                <a:lstStyle/>
                <a:p>
                  <a:pPr algn="r"/>
                  <a:r>
                    <a:rPr lang="en-US" sz="1050" i="1" dirty="0"/>
                    <a:t>n</a:t>
                  </a:r>
                  <a:r>
                    <a:rPr lang="en-US" sz="1050" dirty="0"/>
                    <a:t> =</a:t>
                  </a:r>
                </a:p>
              </p:txBody>
            </p:sp>
            <p:sp>
              <p:nvSpPr>
                <p:cNvPr id="59" name="TextBox 58">
                  <a:extLst>
                    <a:ext uri="{FF2B5EF4-FFF2-40B4-BE49-F238E27FC236}">
                      <a16:creationId xmlns:a16="http://schemas.microsoft.com/office/drawing/2014/main" id="{996A9585-0569-D949-8EC3-CEB7BF279C56}"/>
                    </a:ext>
                  </a:extLst>
                </p:cNvPr>
                <p:cNvSpPr txBox="1"/>
                <p:nvPr/>
              </p:nvSpPr>
              <p:spPr>
                <a:xfrm>
                  <a:off x="808036" y="5736844"/>
                  <a:ext cx="896938" cy="204357"/>
                </a:xfrm>
                <a:prstGeom prst="rect">
                  <a:avLst/>
                </a:prstGeom>
                <a:noFill/>
              </p:spPr>
              <p:txBody>
                <a:bodyPr wrap="square" lIns="0" tIns="0" rIns="0" bIns="0" rtlCol="0">
                  <a:normAutofit/>
                </a:bodyPr>
                <a:lstStyle/>
                <a:p>
                  <a:pPr algn="ctr"/>
                  <a:r>
                    <a:rPr lang="en-US" sz="1050" dirty="0"/>
                    <a:t>4668</a:t>
                  </a:r>
                </a:p>
              </p:txBody>
            </p:sp>
            <p:sp>
              <p:nvSpPr>
                <p:cNvPr id="60" name="TextBox 59">
                  <a:extLst>
                    <a:ext uri="{FF2B5EF4-FFF2-40B4-BE49-F238E27FC236}">
                      <a16:creationId xmlns:a16="http://schemas.microsoft.com/office/drawing/2014/main" id="{DCC4FEB3-E563-8147-B29E-DC50765DE98A}"/>
                    </a:ext>
                  </a:extLst>
                </p:cNvPr>
                <p:cNvSpPr txBox="1"/>
                <p:nvPr/>
              </p:nvSpPr>
              <p:spPr>
                <a:xfrm>
                  <a:off x="1608249" y="5736844"/>
                  <a:ext cx="1501701" cy="223106"/>
                </a:xfrm>
                <a:prstGeom prst="rect">
                  <a:avLst/>
                </a:prstGeom>
                <a:noFill/>
              </p:spPr>
              <p:txBody>
                <a:bodyPr wrap="square" lIns="0" tIns="0" rIns="0" bIns="0" rtlCol="0">
                  <a:normAutofit/>
                </a:bodyPr>
                <a:lstStyle/>
                <a:p>
                  <a:pPr algn="ctr"/>
                  <a:r>
                    <a:rPr lang="en-US" sz="1050" dirty="0"/>
                    <a:t>2558</a:t>
                  </a:r>
                </a:p>
              </p:txBody>
            </p:sp>
            <p:sp>
              <p:nvSpPr>
                <p:cNvPr id="61" name="TextBox 60">
                  <a:extLst>
                    <a:ext uri="{FF2B5EF4-FFF2-40B4-BE49-F238E27FC236}">
                      <a16:creationId xmlns:a16="http://schemas.microsoft.com/office/drawing/2014/main" id="{BEEAF9A0-B044-4D4B-B351-7B590AE4C515}"/>
                    </a:ext>
                  </a:extLst>
                </p:cNvPr>
                <p:cNvSpPr txBox="1"/>
                <p:nvPr/>
              </p:nvSpPr>
              <p:spPr>
                <a:xfrm>
                  <a:off x="2695685" y="5736844"/>
                  <a:ext cx="1501701" cy="223106"/>
                </a:xfrm>
                <a:prstGeom prst="rect">
                  <a:avLst/>
                </a:prstGeom>
                <a:noFill/>
              </p:spPr>
              <p:txBody>
                <a:bodyPr wrap="square" lIns="0" tIns="0" rIns="0" bIns="0" rtlCol="0">
                  <a:normAutofit/>
                </a:bodyPr>
                <a:lstStyle/>
                <a:p>
                  <a:pPr algn="ctr"/>
                  <a:r>
                    <a:rPr lang="en-US" sz="1050" dirty="0"/>
                    <a:t>2039</a:t>
                  </a:r>
                </a:p>
              </p:txBody>
            </p:sp>
            <p:sp>
              <p:nvSpPr>
                <p:cNvPr id="62" name="TextBox 61">
                  <a:extLst>
                    <a:ext uri="{FF2B5EF4-FFF2-40B4-BE49-F238E27FC236}">
                      <a16:creationId xmlns:a16="http://schemas.microsoft.com/office/drawing/2014/main" id="{656A0D8E-15DE-0043-8852-D5539D9450D8}"/>
                    </a:ext>
                  </a:extLst>
                </p:cNvPr>
                <p:cNvSpPr txBox="1"/>
                <p:nvPr/>
              </p:nvSpPr>
              <p:spPr>
                <a:xfrm>
                  <a:off x="4062449" y="5736844"/>
                  <a:ext cx="952462" cy="223106"/>
                </a:xfrm>
                <a:prstGeom prst="rect">
                  <a:avLst/>
                </a:prstGeom>
                <a:noFill/>
              </p:spPr>
              <p:txBody>
                <a:bodyPr wrap="square" lIns="0" tIns="0" rIns="0" bIns="0" rtlCol="0">
                  <a:normAutofit/>
                </a:bodyPr>
                <a:lstStyle/>
                <a:p>
                  <a:pPr algn="ctr"/>
                  <a:r>
                    <a:rPr lang="en-US" sz="1050" dirty="0"/>
                    <a:t>470</a:t>
                  </a:r>
                </a:p>
              </p:txBody>
            </p:sp>
            <p:sp>
              <p:nvSpPr>
                <p:cNvPr id="63" name="TextBox 62">
                  <a:extLst>
                    <a:ext uri="{FF2B5EF4-FFF2-40B4-BE49-F238E27FC236}">
                      <a16:creationId xmlns:a16="http://schemas.microsoft.com/office/drawing/2014/main" id="{743D3E42-B21D-DA43-ADE4-8F0737B67157}"/>
                    </a:ext>
                  </a:extLst>
                </p:cNvPr>
                <p:cNvSpPr txBox="1"/>
                <p:nvPr/>
              </p:nvSpPr>
              <p:spPr>
                <a:xfrm>
                  <a:off x="4961554" y="5736844"/>
                  <a:ext cx="1419872" cy="223106"/>
                </a:xfrm>
                <a:prstGeom prst="rect">
                  <a:avLst/>
                </a:prstGeom>
                <a:noFill/>
              </p:spPr>
              <p:txBody>
                <a:bodyPr wrap="square" lIns="0" tIns="0" rIns="0" bIns="0" rtlCol="0">
                  <a:normAutofit/>
                </a:bodyPr>
                <a:lstStyle/>
                <a:p>
                  <a:pPr algn="ctr"/>
                  <a:r>
                    <a:rPr lang="en-US" sz="1050" dirty="0"/>
                    <a:t>818</a:t>
                  </a:r>
                </a:p>
              </p:txBody>
            </p:sp>
            <p:sp>
              <p:nvSpPr>
                <p:cNvPr id="64" name="TextBox 63">
                  <a:extLst>
                    <a:ext uri="{FF2B5EF4-FFF2-40B4-BE49-F238E27FC236}">
                      <a16:creationId xmlns:a16="http://schemas.microsoft.com/office/drawing/2014/main" id="{9AB2C179-66C4-0745-9D19-D2937A038166}"/>
                    </a:ext>
                  </a:extLst>
                </p:cNvPr>
                <p:cNvSpPr txBox="1"/>
                <p:nvPr/>
              </p:nvSpPr>
              <p:spPr>
                <a:xfrm>
                  <a:off x="6040489" y="5736844"/>
                  <a:ext cx="1419872" cy="223106"/>
                </a:xfrm>
                <a:prstGeom prst="rect">
                  <a:avLst/>
                </a:prstGeom>
                <a:noFill/>
              </p:spPr>
              <p:txBody>
                <a:bodyPr wrap="square" lIns="0" tIns="0" rIns="0" bIns="0" rtlCol="0">
                  <a:normAutofit/>
                </a:bodyPr>
                <a:lstStyle/>
                <a:p>
                  <a:pPr algn="ctr"/>
                  <a:r>
                    <a:rPr lang="en-US" sz="1050" dirty="0"/>
                    <a:t>751</a:t>
                  </a:r>
                </a:p>
              </p:txBody>
            </p:sp>
            <p:sp>
              <p:nvSpPr>
                <p:cNvPr id="65" name="TextBox 64">
                  <a:extLst>
                    <a:ext uri="{FF2B5EF4-FFF2-40B4-BE49-F238E27FC236}">
                      <a16:creationId xmlns:a16="http://schemas.microsoft.com/office/drawing/2014/main" id="{45651AB8-26B0-664C-BC52-53F7212AE24E}"/>
                    </a:ext>
                  </a:extLst>
                </p:cNvPr>
                <p:cNvSpPr txBox="1"/>
                <p:nvPr/>
              </p:nvSpPr>
              <p:spPr>
                <a:xfrm>
                  <a:off x="7049098" y="5736844"/>
                  <a:ext cx="1662307" cy="223106"/>
                </a:xfrm>
                <a:prstGeom prst="rect">
                  <a:avLst/>
                </a:prstGeom>
                <a:noFill/>
              </p:spPr>
              <p:txBody>
                <a:bodyPr wrap="square" lIns="0" tIns="0" rIns="0" bIns="0" rtlCol="0">
                  <a:normAutofit/>
                </a:bodyPr>
                <a:lstStyle/>
                <a:p>
                  <a:pPr algn="ctr"/>
                  <a:r>
                    <a:rPr lang="en-US" sz="1050" dirty="0"/>
                    <a:t>71</a:t>
                  </a:r>
                </a:p>
              </p:txBody>
            </p:sp>
          </p:grpSp>
        </p:grpSp>
      </p:grpSp>
      <p:sp>
        <p:nvSpPr>
          <p:cNvPr id="87" name="Rectangle 86">
            <a:extLst>
              <a:ext uri="{FF2B5EF4-FFF2-40B4-BE49-F238E27FC236}">
                <a16:creationId xmlns:a16="http://schemas.microsoft.com/office/drawing/2014/main" id="{1530C36B-022C-DE46-84AB-3BBEBDFD8CD4}"/>
              </a:ext>
            </a:extLst>
          </p:cNvPr>
          <p:cNvSpPr>
            <a:spLocks noChangeArrowheads="1"/>
          </p:cNvSpPr>
          <p:nvPr/>
        </p:nvSpPr>
        <p:spPr bwMode="auto">
          <a:xfrm rot="5400000">
            <a:off x="10066581" y="3156739"/>
            <a:ext cx="276357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dirty="0">
                <a:solidFill>
                  <a:srgbClr val="000000"/>
                </a:solidFill>
              </a:rPr>
              <a:t>Mean (SE) LDL-C Levels (mg/dL)</a:t>
            </a:r>
            <a:endParaRPr lang="en-US" altLang="en-US" sz="2400" b="1" dirty="0"/>
          </a:p>
        </p:txBody>
      </p:sp>
      <p:grpSp>
        <p:nvGrpSpPr>
          <p:cNvPr id="54" name="Group 53">
            <a:extLst>
              <a:ext uri="{FF2B5EF4-FFF2-40B4-BE49-F238E27FC236}">
                <a16:creationId xmlns:a16="http://schemas.microsoft.com/office/drawing/2014/main" id="{319A75D3-8FFE-7941-8760-FEB9A0B7EBD7}"/>
              </a:ext>
            </a:extLst>
          </p:cNvPr>
          <p:cNvGrpSpPr/>
          <p:nvPr/>
        </p:nvGrpSpPr>
        <p:grpSpPr>
          <a:xfrm>
            <a:off x="1110190" y="1741731"/>
            <a:ext cx="10058400" cy="3040579"/>
            <a:chOff x="1110190" y="1741731"/>
            <a:chExt cx="10744579" cy="3040579"/>
          </a:xfrm>
        </p:grpSpPr>
        <p:sp>
          <p:nvSpPr>
            <p:cNvPr id="8" name="Line 7">
              <a:extLst>
                <a:ext uri="{FF2B5EF4-FFF2-40B4-BE49-F238E27FC236}">
                  <a16:creationId xmlns:a16="http://schemas.microsoft.com/office/drawing/2014/main" id="{5750B0F0-386D-468C-8F1E-F88406D8DD86}"/>
                </a:ext>
              </a:extLst>
            </p:cNvPr>
            <p:cNvSpPr>
              <a:spLocks noChangeShapeType="1"/>
            </p:cNvSpPr>
            <p:nvPr/>
          </p:nvSpPr>
          <p:spPr bwMode="auto">
            <a:xfrm>
              <a:off x="6371348" y="2735263"/>
              <a:ext cx="127223" cy="0"/>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Line 8">
              <a:extLst>
                <a:ext uri="{FF2B5EF4-FFF2-40B4-BE49-F238E27FC236}">
                  <a16:creationId xmlns:a16="http://schemas.microsoft.com/office/drawing/2014/main" id="{6F3D540C-1165-477A-A14C-D0170CE8E162}"/>
                </a:ext>
              </a:extLst>
            </p:cNvPr>
            <p:cNvSpPr>
              <a:spLocks noChangeShapeType="1"/>
            </p:cNvSpPr>
            <p:nvPr/>
          </p:nvSpPr>
          <p:spPr bwMode="auto">
            <a:xfrm flipV="1">
              <a:off x="6434960" y="2735264"/>
              <a:ext cx="0" cy="112713"/>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11">
              <a:extLst>
                <a:ext uri="{FF2B5EF4-FFF2-40B4-BE49-F238E27FC236}">
                  <a16:creationId xmlns:a16="http://schemas.microsoft.com/office/drawing/2014/main" id="{B78363CC-D29A-4727-8670-07C7FC51593D}"/>
                </a:ext>
              </a:extLst>
            </p:cNvPr>
            <p:cNvSpPr>
              <a:spLocks noChangeShapeType="1"/>
            </p:cNvSpPr>
            <p:nvPr/>
          </p:nvSpPr>
          <p:spPr bwMode="auto">
            <a:xfrm>
              <a:off x="2005475" y="2425700"/>
              <a:ext cx="131464" cy="0"/>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12">
              <a:extLst>
                <a:ext uri="{FF2B5EF4-FFF2-40B4-BE49-F238E27FC236}">
                  <a16:creationId xmlns:a16="http://schemas.microsoft.com/office/drawing/2014/main" id="{90506E22-B9E6-4386-9EB9-87E6C3B928C2}"/>
                </a:ext>
              </a:extLst>
            </p:cNvPr>
            <p:cNvSpPr>
              <a:spLocks noChangeShapeType="1"/>
            </p:cNvSpPr>
            <p:nvPr/>
          </p:nvSpPr>
          <p:spPr bwMode="auto">
            <a:xfrm flipV="1">
              <a:off x="2073326" y="2425700"/>
              <a:ext cx="0" cy="76200"/>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5">
              <a:extLst>
                <a:ext uri="{FF2B5EF4-FFF2-40B4-BE49-F238E27FC236}">
                  <a16:creationId xmlns:a16="http://schemas.microsoft.com/office/drawing/2014/main" id="{29B69587-82EC-471D-B4A4-2F9A510031CD}"/>
                </a:ext>
              </a:extLst>
            </p:cNvPr>
            <p:cNvSpPr>
              <a:spLocks noChangeShapeType="1"/>
            </p:cNvSpPr>
            <p:nvPr/>
          </p:nvSpPr>
          <p:spPr bwMode="auto">
            <a:xfrm>
              <a:off x="3460060" y="2260600"/>
              <a:ext cx="131464" cy="0"/>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16">
              <a:extLst>
                <a:ext uri="{FF2B5EF4-FFF2-40B4-BE49-F238E27FC236}">
                  <a16:creationId xmlns:a16="http://schemas.microsoft.com/office/drawing/2014/main" id="{150FF596-3F5E-49F6-9BFE-747E79E2CDB5}"/>
                </a:ext>
              </a:extLst>
            </p:cNvPr>
            <p:cNvSpPr>
              <a:spLocks noChangeShapeType="1"/>
            </p:cNvSpPr>
            <p:nvPr/>
          </p:nvSpPr>
          <p:spPr bwMode="auto">
            <a:xfrm flipV="1">
              <a:off x="3527911" y="2260601"/>
              <a:ext cx="0" cy="87313"/>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19">
              <a:extLst>
                <a:ext uri="{FF2B5EF4-FFF2-40B4-BE49-F238E27FC236}">
                  <a16:creationId xmlns:a16="http://schemas.microsoft.com/office/drawing/2014/main" id="{89CD67C8-2891-414C-B0C9-019520FEED72}"/>
                </a:ext>
              </a:extLst>
            </p:cNvPr>
            <p:cNvSpPr>
              <a:spLocks noChangeShapeType="1"/>
            </p:cNvSpPr>
            <p:nvPr/>
          </p:nvSpPr>
          <p:spPr bwMode="auto">
            <a:xfrm>
              <a:off x="4916765" y="2625725"/>
              <a:ext cx="127223" cy="0"/>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20">
              <a:extLst>
                <a:ext uri="{FF2B5EF4-FFF2-40B4-BE49-F238E27FC236}">
                  <a16:creationId xmlns:a16="http://schemas.microsoft.com/office/drawing/2014/main" id="{8D0826AD-7B50-476E-B6EE-F55EF5D1BA5C}"/>
                </a:ext>
              </a:extLst>
            </p:cNvPr>
            <p:cNvSpPr>
              <a:spLocks noChangeShapeType="1"/>
            </p:cNvSpPr>
            <p:nvPr/>
          </p:nvSpPr>
          <p:spPr bwMode="auto">
            <a:xfrm flipV="1">
              <a:off x="4980376" y="2625726"/>
              <a:ext cx="0" cy="87313"/>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23">
              <a:extLst>
                <a:ext uri="{FF2B5EF4-FFF2-40B4-BE49-F238E27FC236}">
                  <a16:creationId xmlns:a16="http://schemas.microsoft.com/office/drawing/2014/main" id="{9A77A508-69CB-426D-965B-118599A07DC7}"/>
                </a:ext>
              </a:extLst>
            </p:cNvPr>
            <p:cNvSpPr>
              <a:spLocks noChangeShapeType="1"/>
            </p:cNvSpPr>
            <p:nvPr/>
          </p:nvSpPr>
          <p:spPr bwMode="auto">
            <a:xfrm>
              <a:off x="7823813" y="2578100"/>
              <a:ext cx="127223" cy="0"/>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24">
              <a:extLst>
                <a:ext uri="{FF2B5EF4-FFF2-40B4-BE49-F238E27FC236}">
                  <a16:creationId xmlns:a16="http://schemas.microsoft.com/office/drawing/2014/main" id="{8E505E8B-A686-40DF-8955-264F6C86740D}"/>
                </a:ext>
              </a:extLst>
            </p:cNvPr>
            <p:cNvSpPr>
              <a:spLocks noChangeShapeType="1"/>
            </p:cNvSpPr>
            <p:nvPr/>
          </p:nvSpPr>
          <p:spPr bwMode="auto">
            <a:xfrm flipV="1">
              <a:off x="7887425" y="2578101"/>
              <a:ext cx="0" cy="87313"/>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7">
              <a:extLst>
                <a:ext uri="{FF2B5EF4-FFF2-40B4-BE49-F238E27FC236}">
                  <a16:creationId xmlns:a16="http://schemas.microsoft.com/office/drawing/2014/main" id="{2995B3EA-2822-4965-AA68-1F67915E13AC}"/>
                </a:ext>
              </a:extLst>
            </p:cNvPr>
            <p:cNvSpPr>
              <a:spLocks noChangeShapeType="1"/>
            </p:cNvSpPr>
            <p:nvPr/>
          </p:nvSpPr>
          <p:spPr bwMode="auto">
            <a:xfrm>
              <a:off x="9278399" y="2578100"/>
              <a:ext cx="131464" cy="0"/>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8">
              <a:extLst>
                <a:ext uri="{FF2B5EF4-FFF2-40B4-BE49-F238E27FC236}">
                  <a16:creationId xmlns:a16="http://schemas.microsoft.com/office/drawing/2014/main" id="{89C2700C-A3C1-4B62-A483-99CBE64EC895}"/>
                </a:ext>
              </a:extLst>
            </p:cNvPr>
            <p:cNvSpPr>
              <a:spLocks noChangeShapeType="1"/>
            </p:cNvSpPr>
            <p:nvPr/>
          </p:nvSpPr>
          <p:spPr bwMode="auto">
            <a:xfrm flipV="1">
              <a:off x="9342010" y="2578101"/>
              <a:ext cx="0" cy="98425"/>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31">
              <a:extLst>
                <a:ext uri="{FF2B5EF4-FFF2-40B4-BE49-F238E27FC236}">
                  <a16:creationId xmlns:a16="http://schemas.microsoft.com/office/drawing/2014/main" id="{1E8DAA4D-F4B9-44EC-B563-49ABB05E0E8C}"/>
                </a:ext>
              </a:extLst>
            </p:cNvPr>
            <p:cNvSpPr>
              <a:spLocks noChangeShapeType="1"/>
            </p:cNvSpPr>
            <p:nvPr/>
          </p:nvSpPr>
          <p:spPr bwMode="auto">
            <a:xfrm>
              <a:off x="10730863" y="2378075"/>
              <a:ext cx="131464" cy="0"/>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Line 32">
              <a:extLst>
                <a:ext uri="{FF2B5EF4-FFF2-40B4-BE49-F238E27FC236}">
                  <a16:creationId xmlns:a16="http://schemas.microsoft.com/office/drawing/2014/main" id="{30C330AF-3DF9-4DBC-A584-ADD0AE5E9A67}"/>
                </a:ext>
              </a:extLst>
            </p:cNvPr>
            <p:cNvSpPr>
              <a:spLocks noChangeShapeType="1"/>
            </p:cNvSpPr>
            <p:nvPr/>
          </p:nvSpPr>
          <p:spPr bwMode="auto">
            <a:xfrm flipV="1">
              <a:off x="10794473" y="2378076"/>
              <a:ext cx="0" cy="168275"/>
            </a:xfrm>
            <a:prstGeom prst="line">
              <a:avLst/>
            </a:prstGeom>
            <a:noFill/>
            <a:ln w="1270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5">
              <a:extLst>
                <a:ext uri="{FF2B5EF4-FFF2-40B4-BE49-F238E27FC236}">
                  <a16:creationId xmlns:a16="http://schemas.microsoft.com/office/drawing/2014/main" id="{AE80BEAC-019A-4F8B-8F2B-4790DAD7CFA4}"/>
                </a:ext>
              </a:extLst>
            </p:cNvPr>
            <p:cNvSpPr>
              <a:spLocks noChangeArrowheads="1"/>
            </p:cNvSpPr>
            <p:nvPr/>
          </p:nvSpPr>
          <p:spPr bwMode="auto">
            <a:xfrm>
              <a:off x="6205959" y="2776538"/>
              <a:ext cx="458003" cy="191135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Rectangle 6">
              <a:extLst>
                <a:ext uri="{FF2B5EF4-FFF2-40B4-BE49-F238E27FC236}">
                  <a16:creationId xmlns:a16="http://schemas.microsoft.com/office/drawing/2014/main" id="{FFCA95A5-918F-40E3-A53C-00401725B723}"/>
                </a:ext>
              </a:extLst>
            </p:cNvPr>
            <p:cNvSpPr>
              <a:spLocks noChangeArrowheads="1"/>
            </p:cNvSpPr>
            <p:nvPr/>
          </p:nvSpPr>
          <p:spPr bwMode="auto">
            <a:xfrm>
              <a:off x="6205959" y="2776538"/>
              <a:ext cx="458003"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a:extLst>
                <a:ext uri="{FF2B5EF4-FFF2-40B4-BE49-F238E27FC236}">
                  <a16:creationId xmlns:a16="http://schemas.microsoft.com/office/drawing/2014/main" id="{D4197886-2B01-4B67-A409-2BF9AB84C9AF}"/>
                </a:ext>
              </a:extLst>
            </p:cNvPr>
            <p:cNvSpPr>
              <a:spLocks noChangeArrowheads="1"/>
            </p:cNvSpPr>
            <p:nvPr/>
          </p:nvSpPr>
          <p:spPr bwMode="auto">
            <a:xfrm>
              <a:off x="1844325" y="2443164"/>
              <a:ext cx="458003" cy="224472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Rectangle 10">
              <a:extLst>
                <a:ext uri="{FF2B5EF4-FFF2-40B4-BE49-F238E27FC236}">
                  <a16:creationId xmlns:a16="http://schemas.microsoft.com/office/drawing/2014/main" id="{D2831B76-AA79-4845-8A7F-E15330B7BCB5}"/>
                </a:ext>
              </a:extLst>
            </p:cNvPr>
            <p:cNvSpPr>
              <a:spLocks noChangeArrowheads="1"/>
            </p:cNvSpPr>
            <p:nvPr/>
          </p:nvSpPr>
          <p:spPr bwMode="auto">
            <a:xfrm>
              <a:off x="1844325" y="2443164"/>
              <a:ext cx="458003"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A5D1936F-EBAF-4C05-8083-40606D7F1BA0}"/>
                </a:ext>
              </a:extLst>
            </p:cNvPr>
            <p:cNvSpPr>
              <a:spLocks noChangeArrowheads="1"/>
            </p:cNvSpPr>
            <p:nvPr/>
          </p:nvSpPr>
          <p:spPr bwMode="auto">
            <a:xfrm>
              <a:off x="3298910" y="2278064"/>
              <a:ext cx="458003" cy="240982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4AE5810B-2C7A-4B04-91E6-031384821874}"/>
                </a:ext>
              </a:extLst>
            </p:cNvPr>
            <p:cNvSpPr>
              <a:spLocks noChangeArrowheads="1"/>
            </p:cNvSpPr>
            <p:nvPr/>
          </p:nvSpPr>
          <p:spPr bwMode="auto">
            <a:xfrm>
              <a:off x="3298910" y="2278064"/>
              <a:ext cx="458003"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2866D51C-7028-4ABD-9F85-EA538393CE88}"/>
                </a:ext>
              </a:extLst>
            </p:cNvPr>
            <p:cNvSpPr>
              <a:spLocks noChangeArrowheads="1"/>
            </p:cNvSpPr>
            <p:nvPr/>
          </p:nvSpPr>
          <p:spPr bwMode="auto">
            <a:xfrm>
              <a:off x="4753494" y="2654300"/>
              <a:ext cx="455882" cy="203358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CA72E345-817A-4EC2-BE77-FF085F726BB5}"/>
                </a:ext>
              </a:extLst>
            </p:cNvPr>
            <p:cNvSpPr>
              <a:spLocks noChangeArrowheads="1"/>
            </p:cNvSpPr>
            <p:nvPr/>
          </p:nvSpPr>
          <p:spPr bwMode="auto">
            <a:xfrm>
              <a:off x="4753494" y="2654300"/>
              <a:ext cx="455882" cy="203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21">
              <a:extLst>
                <a:ext uri="{FF2B5EF4-FFF2-40B4-BE49-F238E27FC236}">
                  <a16:creationId xmlns:a16="http://schemas.microsoft.com/office/drawing/2014/main" id="{06A7EBFB-CEB9-4101-99A3-4B93E1AEF31C}"/>
                </a:ext>
              </a:extLst>
            </p:cNvPr>
            <p:cNvSpPr>
              <a:spLocks noChangeArrowheads="1"/>
            </p:cNvSpPr>
            <p:nvPr/>
          </p:nvSpPr>
          <p:spPr bwMode="auto">
            <a:xfrm>
              <a:off x="7660543" y="2608264"/>
              <a:ext cx="455882" cy="207962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22">
              <a:extLst>
                <a:ext uri="{FF2B5EF4-FFF2-40B4-BE49-F238E27FC236}">
                  <a16:creationId xmlns:a16="http://schemas.microsoft.com/office/drawing/2014/main" id="{F2180600-336E-49E8-9EFD-A84356E6FA0B}"/>
                </a:ext>
              </a:extLst>
            </p:cNvPr>
            <p:cNvSpPr>
              <a:spLocks noChangeArrowheads="1"/>
            </p:cNvSpPr>
            <p:nvPr/>
          </p:nvSpPr>
          <p:spPr bwMode="auto">
            <a:xfrm>
              <a:off x="7660543" y="2608264"/>
              <a:ext cx="455882"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25">
              <a:extLst>
                <a:ext uri="{FF2B5EF4-FFF2-40B4-BE49-F238E27FC236}">
                  <a16:creationId xmlns:a16="http://schemas.microsoft.com/office/drawing/2014/main" id="{43FA7706-8167-4A69-B7AB-CD584C3C5B30}"/>
                </a:ext>
              </a:extLst>
            </p:cNvPr>
            <p:cNvSpPr>
              <a:spLocks noChangeArrowheads="1"/>
            </p:cNvSpPr>
            <p:nvPr/>
          </p:nvSpPr>
          <p:spPr bwMode="auto">
            <a:xfrm>
              <a:off x="9113008" y="2608264"/>
              <a:ext cx="458003" cy="207962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Rectangle 26">
              <a:extLst>
                <a:ext uri="{FF2B5EF4-FFF2-40B4-BE49-F238E27FC236}">
                  <a16:creationId xmlns:a16="http://schemas.microsoft.com/office/drawing/2014/main" id="{A648C659-92A9-420B-9ADE-C8B91D0E28A1}"/>
                </a:ext>
              </a:extLst>
            </p:cNvPr>
            <p:cNvSpPr>
              <a:spLocks noChangeArrowheads="1"/>
            </p:cNvSpPr>
            <p:nvPr/>
          </p:nvSpPr>
          <p:spPr bwMode="auto">
            <a:xfrm>
              <a:off x="9113008" y="2608264"/>
              <a:ext cx="458003"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29">
              <a:extLst>
                <a:ext uri="{FF2B5EF4-FFF2-40B4-BE49-F238E27FC236}">
                  <a16:creationId xmlns:a16="http://schemas.microsoft.com/office/drawing/2014/main" id="{1DB89F8E-980D-47F3-9969-DF2308E76024}"/>
                </a:ext>
              </a:extLst>
            </p:cNvPr>
            <p:cNvSpPr>
              <a:spLocks noChangeArrowheads="1"/>
            </p:cNvSpPr>
            <p:nvPr/>
          </p:nvSpPr>
          <p:spPr bwMode="auto">
            <a:xfrm>
              <a:off x="10567593" y="2490788"/>
              <a:ext cx="455882" cy="21971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Rectangle 30">
              <a:extLst>
                <a:ext uri="{FF2B5EF4-FFF2-40B4-BE49-F238E27FC236}">
                  <a16:creationId xmlns:a16="http://schemas.microsoft.com/office/drawing/2014/main" id="{C424686A-F9CA-43E4-AF2F-6D994ABAAF8E}"/>
                </a:ext>
              </a:extLst>
            </p:cNvPr>
            <p:cNvSpPr>
              <a:spLocks noChangeArrowheads="1"/>
            </p:cNvSpPr>
            <p:nvPr/>
          </p:nvSpPr>
          <p:spPr bwMode="auto">
            <a:xfrm>
              <a:off x="10567593" y="2490788"/>
              <a:ext cx="455882"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Line 33">
              <a:extLst>
                <a:ext uri="{FF2B5EF4-FFF2-40B4-BE49-F238E27FC236}">
                  <a16:creationId xmlns:a16="http://schemas.microsoft.com/office/drawing/2014/main" id="{6D3A518F-771D-494F-B4DA-06FF1D4E2E83}"/>
                </a:ext>
              </a:extLst>
            </p:cNvPr>
            <p:cNvSpPr>
              <a:spLocks noChangeShapeType="1"/>
            </p:cNvSpPr>
            <p:nvPr/>
          </p:nvSpPr>
          <p:spPr bwMode="auto">
            <a:xfrm>
              <a:off x="1526268" y="4687888"/>
              <a:ext cx="9897961"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Rectangle 34">
              <a:extLst>
                <a:ext uri="{FF2B5EF4-FFF2-40B4-BE49-F238E27FC236}">
                  <a16:creationId xmlns:a16="http://schemas.microsoft.com/office/drawing/2014/main" id="{6060B551-6F65-4B79-A5C4-22B5379C13B6}"/>
                </a:ext>
              </a:extLst>
            </p:cNvPr>
            <p:cNvSpPr>
              <a:spLocks noChangeArrowheads="1"/>
            </p:cNvSpPr>
            <p:nvPr/>
          </p:nvSpPr>
          <p:spPr bwMode="auto">
            <a:xfrm>
              <a:off x="1279358" y="4597644"/>
              <a:ext cx="11347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0</a:t>
              </a:r>
              <a:endParaRPr lang="en-US" altLang="en-US" sz="2000"/>
            </a:p>
          </p:txBody>
        </p:sp>
        <p:sp>
          <p:nvSpPr>
            <p:cNvPr id="36" name="Rectangle 35">
              <a:extLst>
                <a:ext uri="{FF2B5EF4-FFF2-40B4-BE49-F238E27FC236}">
                  <a16:creationId xmlns:a16="http://schemas.microsoft.com/office/drawing/2014/main" id="{7AF5061D-8EFE-4F8B-8943-2C3759FEC243}"/>
                </a:ext>
              </a:extLst>
            </p:cNvPr>
            <p:cNvSpPr>
              <a:spLocks noChangeArrowheads="1"/>
            </p:cNvSpPr>
            <p:nvPr/>
          </p:nvSpPr>
          <p:spPr bwMode="auto">
            <a:xfrm>
              <a:off x="1110190" y="4122981"/>
              <a:ext cx="2847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0.5</a:t>
              </a:r>
              <a:endParaRPr lang="en-US" altLang="en-US" sz="2000" dirty="0"/>
            </a:p>
          </p:txBody>
        </p:sp>
        <p:sp>
          <p:nvSpPr>
            <p:cNvPr id="37" name="Rectangle 36">
              <a:extLst>
                <a:ext uri="{FF2B5EF4-FFF2-40B4-BE49-F238E27FC236}">
                  <a16:creationId xmlns:a16="http://schemas.microsoft.com/office/drawing/2014/main" id="{1EC94081-7075-4A2D-80E0-DFCFD0FB37C2}"/>
                </a:ext>
              </a:extLst>
            </p:cNvPr>
            <p:cNvSpPr>
              <a:spLocks noChangeArrowheads="1"/>
            </p:cNvSpPr>
            <p:nvPr/>
          </p:nvSpPr>
          <p:spPr bwMode="auto">
            <a:xfrm>
              <a:off x="1110190" y="1741731"/>
              <a:ext cx="2847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3.0</a:t>
              </a:r>
              <a:endParaRPr lang="en-US" altLang="en-US" sz="2000" dirty="0"/>
            </a:p>
          </p:txBody>
        </p:sp>
        <p:sp>
          <p:nvSpPr>
            <p:cNvPr id="39" name="Freeform 38">
              <a:extLst>
                <a:ext uri="{FF2B5EF4-FFF2-40B4-BE49-F238E27FC236}">
                  <a16:creationId xmlns:a16="http://schemas.microsoft.com/office/drawing/2014/main" id="{9DF55FB2-D407-4951-AE17-BE502A97E4AC}"/>
                </a:ext>
              </a:extLst>
            </p:cNvPr>
            <p:cNvSpPr>
              <a:spLocks/>
            </p:cNvSpPr>
            <p:nvPr/>
          </p:nvSpPr>
          <p:spPr bwMode="auto">
            <a:xfrm>
              <a:off x="1460534" y="1822450"/>
              <a:ext cx="122134" cy="2865438"/>
            </a:xfrm>
            <a:custGeom>
              <a:avLst/>
              <a:gdLst>
                <a:gd name="T0" fmla="*/ 30 w 30"/>
                <a:gd name="T1" fmla="*/ 1805 h 1805"/>
                <a:gd name="T2" fmla="*/ 30 w 30"/>
                <a:gd name="T3" fmla="*/ 0 h 1805"/>
                <a:gd name="T4" fmla="*/ 0 w 30"/>
                <a:gd name="T5" fmla="*/ 0 h 1805"/>
              </a:gdLst>
              <a:ahLst/>
              <a:cxnLst>
                <a:cxn ang="0">
                  <a:pos x="T0" y="T1"/>
                </a:cxn>
                <a:cxn ang="0">
                  <a:pos x="T2" y="T3"/>
                </a:cxn>
                <a:cxn ang="0">
                  <a:pos x="T4" y="T5"/>
                </a:cxn>
              </a:cxnLst>
              <a:rect l="0" t="0" r="r" b="b"/>
              <a:pathLst>
                <a:path w="30" h="1805">
                  <a:moveTo>
                    <a:pt x="30" y="1805"/>
                  </a:moveTo>
                  <a:lnTo>
                    <a:pt x="30" y="0"/>
                  </a:lnTo>
                  <a:lnTo>
                    <a:pt x="0" y="0"/>
                  </a:lnTo>
                </a:path>
              </a:pathLst>
            </a:custGeom>
            <a:noFill/>
            <a:ln w="127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Line 39">
              <a:extLst>
                <a:ext uri="{FF2B5EF4-FFF2-40B4-BE49-F238E27FC236}">
                  <a16:creationId xmlns:a16="http://schemas.microsoft.com/office/drawing/2014/main" id="{FA2C0C89-DFDA-4E10-AE4A-CC234BA7F6CE}"/>
                </a:ext>
              </a:extLst>
            </p:cNvPr>
            <p:cNvSpPr>
              <a:spLocks noChangeShapeType="1"/>
            </p:cNvSpPr>
            <p:nvPr/>
          </p:nvSpPr>
          <p:spPr bwMode="auto">
            <a:xfrm flipH="1">
              <a:off x="1460536" y="4210050"/>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Rectangle 40">
              <a:extLst>
                <a:ext uri="{FF2B5EF4-FFF2-40B4-BE49-F238E27FC236}">
                  <a16:creationId xmlns:a16="http://schemas.microsoft.com/office/drawing/2014/main" id="{B671F306-304B-427B-8275-E804D1C8E94A}"/>
                </a:ext>
              </a:extLst>
            </p:cNvPr>
            <p:cNvSpPr>
              <a:spLocks noChangeArrowheads="1"/>
            </p:cNvSpPr>
            <p:nvPr/>
          </p:nvSpPr>
          <p:spPr bwMode="auto">
            <a:xfrm>
              <a:off x="1110190" y="3645144"/>
              <a:ext cx="2847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1.0</a:t>
              </a:r>
              <a:endParaRPr lang="en-US" altLang="en-US" sz="2000"/>
            </a:p>
          </p:txBody>
        </p:sp>
        <p:sp>
          <p:nvSpPr>
            <p:cNvPr id="42" name="Line 41">
              <a:extLst>
                <a:ext uri="{FF2B5EF4-FFF2-40B4-BE49-F238E27FC236}">
                  <a16:creationId xmlns:a16="http://schemas.microsoft.com/office/drawing/2014/main" id="{7B492ED0-A787-4C8C-89D5-0C4B07AE911E}"/>
                </a:ext>
              </a:extLst>
            </p:cNvPr>
            <p:cNvSpPr>
              <a:spLocks noChangeShapeType="1"/>
            </p:cNvSpPr>
            <p:nvPr/>
          </p:nvSpPr>
          <p:spPr bwMode="auto">
            <a:xfrm flipH="1">
              <a:off x="1460536" y="3732213"/>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Rectangle 42">
              <a:extLst>
                <a:ext uri="{FF2B5EF4-FFF2-40B4-BE49-F238E27FC236}">
                  <a16:creationId xmlns:a16="http://schemas.microsoft.com/office/drawing/2014/main" id="{66840894-C672-400A-98B3-2E5F028AC6FF}"/>
                </a:ext>
              </a:extLst>
            </p:cNvPr>
            <p:cNvSpPr>
              <a:spLocks noChangeArrowheads="1"/>
            </p:cNvSpPr>
            <p:nvPr/>
          </p:nvSpPr>
          <p:spPr bwMode="auto">
            <a:xfrm>
              <a:off x="1110190" y="3170481"/>
              <a:ext cx="2847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1.5</a:t>
              </a:r>
              <a:endParaRPr lang="en-US" altLang="en-US" sz="2000" dirty="0"/>
            </a:p>
          </p:txBody>
        </p:sp>
        <p:sp>
          <p:nvSpPr>
            <p:cNvPr id="44" name="Line 43">
              <a:extLst>
                <a:ext uri="{FF2B5EF4-FFF2-40B4-BE49-F238E27FC236}">
                  <a16:creationId xmlns:a16="http://schemas.microsoft.com/office/drawing/2014/main" id="{F7F35F60-D76F-4820-8309-FE239DD7FEFC}"/>
                </a:ext>
              </a:extLst>
            </p:cNvPr>
            <p:cNvSpPr>
              <a:spLocks noChangeShapeType="1"/>
            </p:cNvSpPr>
            <p:nvPr/>
          </p:nvSpPr>
          <p:spPr bwMode="auto">
            <a:xfrm flipH="1">
              <a:off x="1460536" y="3254375"/>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Rectangle 44">
              <a:extLst>
                <a:ext uri="{FF2B5EF4-FFF2-40B4-BE49-F238E27FC236}">
                  <a16:creationId xmlns:a16="http://schemas.microsoft.com/office/drawing/2014/main" id="{6CE922AA-26FA-4134-815E-8D90E69D3D99}"/>
                </a:ext>
              </a:extLst>
            </p:cNvPr>
            <p:cNvSpPr>
              <a:spLocks noChangeArrowheads="1"/>
            </p:cNvSpPr>
            <p:nvPr/>
          </p:nvSpPr>
          <p:spPr bwMode="auto">
            <a:xfrm>
              <a:off x="1110190" y="2694231"/>
              <a:ext cx="2847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2.0</a:t>
              </a:r>
              <a:endParaRPr lang="en-US" altLang="en-US" sz="2000" dirty="0"/>
            </a:p>
          </p:txBody>
        </p:sp>
        <p:sp>
          <p:nvSpPr>
            <p:cNvPr id="46" name="Line 45">
              <a:extLst>
                <a:ext uri="{FF2B5EF4-FFF2-40B4-BE49-F238E27FC236}">
                  <a16:creationId xmlns:a16="http://schemas.microsoft.com/office/drawing/2014/main" id="{8E0FD2AD-0322-4640-AA06-1EB8EA140BAE}"/>
                </a:ext>
              </a:extLst>
            </p:cNvPr>
            <p:cNvSpPr>
              <a:spLocks noChangeShapeType="1"/>
            </p:cNvSpPr>
            <p:nvPr/>
          </p:nvSpPr>
          <p:spPr bwMode="auto">
            <a:xfrm flipH="1">
              <a:off x="1460536" y="2776538"/>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Rectangle 46">
              <a:extLst>
                <a:ext uri="{FF2B5EF4-FFF2-40B4-BE49-F238E27FC236}">
                  <a16:creationId xmlns:a16="http://schemas.microsoft.com/office/drawing/2014/main" id="{98B6A1A8-220D-4EC8-9655-94D5F5887F84}"/>
                </a:ext>
              </a:extLst>
            </p:cNvPr>
            <p:cNvSpPr>
              <a:spLocks noChangeArrowheads="1"/>
            </p:cNvSpPr>
            <p:nvPr/>
          </p:nvSpPr>
          <p:spPr bwMode="auto">
            <a:xfrm>
              <a:off x="1110190" y="2219569"/>
              <a:ext cx="2847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2.5</a:t>
              </a:r>
              <a:endParaRPr lang="en-US" altLang="en-US" sz="2000" dirty="0"/>
            </a:p>
          </p:txBody>
        </p:sp>
        <p:sp>
          <p:nvSpPr>
            <p:cNvPr id="48" name="Line 47">
              <a:extLst>
                <a:ext uri="{FF2B5EF4-FFF2-40B4-BE49-F238E27FC236}">
                  <a16:creationId xmlns:a16="http://schemas.microsoft.com/office/drawing/2014/main" id="{D373029E-4F33-45EF-AD49-AAB70BDA3C15}"/>
                </a:ext>
              </a:extLst>
            </p:cNvPr>
            <p:cNvSpPr>
              <a:spLocks noChangeShapeType="1"/>
            </p:cNvSpPr>
            <p:nvPr/>
          </p:nvSpPr>
          <p:spPr bwMode="auto">
            <a:xfrm flipH="1">
              <a:off x="1460536" y="2300288"/>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Line 48">
              <a:extLst>
                <a:ext uri="{FF2B5EF4-FFF2-40B4-BE49-F238E27FC236}">
                  <a16:creationId xmlns:a16="http://schemas.microsoft.com/office/drawing/2014/main" id="{C7F216E3-BD91-47C8-9671-6EC2A0E23B7A}"/>
                </a:ext>
              </a:extLst>
            </p:cNvPr>
            <p:cNvSpPr>
              <a:spLocks noChangeShapeType="1"/>
            </p:cNvSpPr>
            <p:nvPr/>
          </p:nvSpPr>
          <p:spPr bwMode="auto">
            <a:xfrm flipH="1">
              <a:off x="1460536" y="4687888"/>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TextBox 79">
              <a:extLst>
                <a:ext uri="{FF2B5EF4-FFF2-40B4-BE49-F238E27FC236}">
                  <a16:creationId xmlns:a16="http://schemas.microsoft.com/office/drawing/2014/main" id="{A29AAC16-0038-4243-90C4-3CB619662FF6}"/>
                </a:ext>
              </a:extLst>
            </p:cNvPr>
            <p:cNvSpPr txBox="1"/>
            <p:nvPr/>
          </p:nvSpPr>
          <p:spPr>
            <a:xfrm>
              <a:off x="2525018" y="1994799"/>
              <a:ext cx="2005786" cy="223106"/>
            </a:xfrm>
            <a:prstGeom prst="rect">
              <a:avLst/>
            </a:prstGeom>
            <a:noFill/>
          </p:spPr>
          <p:txBody>
            <a:bodyPr wrap="square" lIns="0" tIns="0" rIns="0" bIns="0" rtlCol="0">
              <a:normAutofit fontScale="85000" lnSpcReduction="20000"/>
            </a:bodyPr>
            <a:lstStyle/>
            <a:p>
              <a:pPr algn="ctr"/>
              <a:r>
                <a:rPr lang="en-US" sz="1050" b="1" dirty="0"/>
                <a:t>2.54 mmol/L</a:t>
              </a:r>
            </a:p>
            <a:p>
              <a:pPr algn="ctr"/>
              <a:r>
                <a:rPr lang="en-US" sz="1050" b="1" dirty="0"/>
                <a:t>98 mg/dL</a:t>
              </a:r>
            </a:p>
          </p:txBody>
        </p:sp>
        <p:sp>
          <p:nvSpPr>
            <p:cNvPr id="81" name="TextBox 80">
              <a:extLst>
                <a:ext uri="{FF2B5EF4-FFF2-40B4-BE49-F238E27FC236}">
                  <a16:creationId xmlns:a16="http://schemas.microsoft.com/office/drawing/2014/main" id="{E7E983E8-6D5A-4A48-937F-7C2660CD5118}"/>
                </a:ext>
              </a:extLst>
            </p:cNvPr>
            <p:cNvSpPr txBox="1"/>
            <p:nvPr/>
          </p:nvSpPr>
          <p:spPr>
            <a:xfrm>
              <a:off x="3969100" y="2352194"/>
              <a:ext cx="2005786" cy="223106"/>
            </a:xfrm>
            <a:prstGeom prst="rect">
              <a:avLst/>
            </a:prstGeom>
            <a:noFill/>
          </p:spPr>
          <p:txBody>
            <a:bodyPr wrap="square" lIns="0" tIns="0" rIns="0" bIns="0" rtlCol="0">
              <a:normAutofit fontScale="85000" lnSpcReduction="20000"/>
            </a:bodyPr>
            <a:lstStyle/>
            <a:p>
              <a:pPr algn="ctr"/>
              <a:r>
                <a:rPr lang="en-US" sz="1050" b="1" dirty="0"/>
                <a:t>2.02 mmol/L</a:t>
              </a:r>
            </a:p>
            <a:p>
              <a:pPr algn="ctr"/>
              <a:r>
                <a:rPr lang="en-US" sz="1050" b="1" dirty="0"/>
                <a:t>78 mg/dL</a:t>
              </a:r>
            </a:p>
          </p:txBody>
        </p:sp>
        <p:sp>
          <p:nvSpPr>
            <p:cNvPr id="74" name="Freeform 73">
              <a:extLst>
                <a:ext uri="{FF2B5EF4-FFF2-40B4-BE49-F238E27FC236}">
                  <a16:creationId xmlns:a16="http://schemas.microsoft.com/office/drawing/2014/main" id="{09BEDCCE-05B2-3149-8E8D-E08B8DFB5A31}"/>
                </a:ext>
              </a:extLst>
            </p:cNvPr>
            <p:cNvSpPr>
              <a:spLocks/>
            </p:cNvSpPr>
            <p:nvPr/>
          </p:nvSpPr>
          <p:spPr bwMode="auto">
            <a:xfrm flipH="1">
              <a:off x="11413959" y="1822450"/>
              <a:ext cx="122134" cy="2865438"/>
            </a:xfrm>
            <a:custGeom>
              <a:avLst/>
              <a:gdLst>
                <a:gd name="T0" fmla="*/ 30 w 30"/>
                <a:gd name="T1" fmla="*/ 1805 h 1805"/>
                <a:gd name="T2" fmla="*/ 30 w 30"/>
                <a:gd name="T3" fmla="*/ 0 h 1805"/>
                <a:gd name="T4" fmla="*/ 0 w 30"/>
                <a:gd name="T5" fmla="*/ 0 h 1805"/>
              </a:gdLst>
              <a:ahLst/>
              <a:cxnLst>
                <a:cxn ang="0">
                  <a:pos x="T0" y="T1"/>
                </a:cxn>
                <a:cxn ang="0">
                  <a:pos x="T2" y="T3"/>
                </a:cxn>
                <a:cxn ang="0">
                  <a:pos x="T4" y="T5"/>
                </a:cxn>
              </a:cxnLst>
              <a:rect l="0" t="0" r="r" b="b"/>
              <a:pathLst>
                <a:path w="30" h="1805">
                  <a:moveTo>
                    <a:pt x="30" y="1805"/>
                  </a:moveTo>
                  <a:lnTo>
                    <a:pt x="30" y="0"/>
                  </a:lnTo>
                  <a:lnTo>
                    <a:pt x="0" y="0"/>
                  </a:lnTo>
                </a:path>
              </a:pathLst>
            </a:custGeom>
            <a:noFill/>
            <a:ln w="127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Line 39">
              <a:extLst>
                <a:ext uri="{FF2B5EF4-FFF2-40B4-BE49-F238E27FC236}">
                  <a16:creationId xmlns:a16="http://schemas.microsoft.com/office/drawing/2014/main" id="{9DE8C649-7F15-164E-88BE-6BDDA224E048}"/>
                </a:ext>
              </a:extLst>
            </p:cNvPr>
            <p:cNvSpPr>
              <a:spLocks noChangeShapeType="1"/>
            </p:cNvSpPr>
            <p:nvPr/>
          </p:nvSpPr>
          <p:spPr bwMode="auto">
            <a:xfrm flipH="1">
              <a:off x="11407657" y="4210050"/>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Line 41">
              <a:extLst>
                <a:ext uri="{FF2B5EF4-FFF2-40B4-BE49-F238E27FC236}">
                  <a16:creationId xmlns:a16="http://schemas.microsoft.com/office/drawing/2014/main" id="{142FBBBD-3309-CA4F-99D3-40234207AD2B}"/>
                </a:ext>
              </a:extLst>
            </p:cNvPr>
            <p:cNvSpPr>
              <a:spLocks noChangeShapeType="1"/>
            </p:cNvSpPr>
            <p:nvPr/>
          </p:nvSpPr>
          <p:spPr bwMode="auto">
            <a:xfrm flipH="1">
              <a:off x="11407657" y="3732213"/>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Line 43">
              <a:extLst>
                <a:ext uri="{FF2B5EF4-FFF2-40B4-BE49-F238E27FC236}">
                  <a16:creationId xmlns:a16="http://schemas.microsoft.com/office/drawing/2014/main" id="{BAEC6ABA-3DB7-6A40-B6BE-8CA8CC3F0F43}"/>
                </a:ext>
              </a:extLst>
            </p:cNvPr>
            <p:cNvSpPr>
              <a:spLocks noChangeShapeType="1"/>
            </p:cNvSpPr>
            <p:nvPr/>
          </p:nvSpPr>
          <p:spPr bwMode="auto">
            <a:xfrm flipH="1">
              <a:off x="11407657" y="3254375"/>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Line 45">
              <a:extLst>
                <a:ext uri="{FF2B5EF4-FFF2-40B4-BE49-F238E27FC236}">
                  <a16:creationId xmlns:a16="http://schemas.microsoft.com/office/drawing/2014/main" id="{99877837-C368-1042-82C8-E108E0924265}"/>
                </a:ext>
              </a:extLst>
            </p:cNvPr>
            <p:cNvSpPr>
              <a:spLocks noChangeShapeType="1"/>
            </p:cNvSpPr>
            <p:nvPr/>
          </p:nvSpPr>
          <p:spPr bwMode="auto">
            <a:xfrm flipH="1">
              <a:off x="11407657" y="2776538"/>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50" name="Group 49">
              <a:extLst>
                <a:ext uri="{FF2B5EF4-FFF2-40B4-BE49-F238E27FC236}">
                  <a16:creationId xmlns:a16="http://schemas.microsoft.com/office/drawing/2014/main" id="{84951669-CDE9-CC42-90E0-A2B8ABA55185}"/>
                </a:ext>
              </a:extLst>
            </p:cNvPr>
            <p:cNvGrpSpPr/>
            <p:nvPr/>
          </p:nvGrpSpPr>
          <p:grpSpPr>
            <a:xfrm>
              <a:off x="11611304" y="1741731"/>
              <a:ext cx="243465" cy="3040579"/>
              <a:chOff x="10950105" y="1741731"/>
              <a:chExt cx="243465" cy="3040579"/>
            </a:xfrm>
          </p:grpSpPr>
          <p:sp>
            <p:nvSpPr>
              <p:cNvPr id="71" name="Rectangle 70">
                <a:extLst>
                  <a:ext uri="{FF2B5EF4-FFF2-40B4-BE49-F238E27FC236}">
                    <a16:creationId xmlns:a16="http://schemas.microsoft.com/office/drawing/2014/main" id="{D0BC37C7-9F3E-5E48-933C-9FD20DF7062A}"/>
                  </a:ext>
                </a:extLst>
              </p:cNvPr>
              <p:cNvSpPr>
                <a:spLocks noChangeArrowheads="1"/>
              </p:cNvSpPr>
              <p:nvPr/>
            </p:nvSpPr>
            <p:spPr bwMode="auto">
              <a:xfrm>
                <a:off x="10950105" y="4597644"/>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solidFill>
                      <a:srgbClr val="000000"/>
                    </a:solidFill>
                  </a:rPr>
                  <a:t>0</a:t>
                </a:r>
                <a:endParaRPr lang="en-US" altLang="en-US" sz="2000"/>
              </a:p>
            </p:txBody>
          </p:sp>
          <p:sp>
            <p:nvSpPr>
              <p:cNvPr id="72" name="Rectangle 71">
                <a:extLst>
                  <a:ext uri="{FF2B5EF4-FFF2-40B4-BE49-F238E27FC236}">
                    <a16:creationId xmlns:a16="http://schemas.microsoft.com/office/drawing/2014/main" id="{088DF0C4-64A2-074C-9461-DBC2221603CA}"/>
                  </a:ext>
                </a:extLst>
              </p:cNvPr>
              <p:cNvSpPr>
                <a:spLocks noChangeArrowheads="1"/>
              </p:cNvSpPr>
              <p:nvPr/>
            </p:nvSpPr>
            <p:spPr bwMode="auto">
              <a:xfrm>
                <a:off x="10950105" y="4122981"/>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solidFill>
                      <a:srgbClr val="000000"/>
                    </a:solidFill>
                  </a:rPr>
                  <a:t>19</a:t>
                </a:r>
                <a:endParaRPr lang="en-US" altLang="en-US" sz="2000" dirty="0"/>
              </a:p>
            </p:txBody>
          </p:sp>
          <p:sp>
            <p:nvSpPr>
              <p:cNvPr id="73" name="Rectangle 72">
                <a:extLst>
                  <a:ext uri="{FF2B5EF4-FFF2-40B4-BE49-F238E27FC236}">
                    <a16:creationId xmlns:a16="http://schemas.microsoft.com/office/drawing/2014/main" id="{D162FA1E-F240-5A4F-AFB8-054F865A3A64}"/>
                  </a:ext>
                </a:extLst>
              </p:cNvPr>
              <p:cNvSpPr>
                <a:spLocks noChangeArrowheads="1"/>
              </p:cNvSpPr>
              <p:nvPr/>
            </p:nvSpPr>
            <p:spPr bwMode="auto">
              <a:xfrm>
                <a:off x="10950105" y="1741731"/>
                <a:ext cx="24346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solidFill>
                      <a:srgbClr val="000000"/>
                    </a:solidFill>
                  </a:rPr>
                  <a:t>116</a:t>
                </a:r>
                <a:endParaRPr lang="en-US" altLang="en-US" sz="2000" dirty="0"/>
              </a:p>
            </p:txBody>
          </p:sp>
          <p:sp>
            <p:nvSpPr>
              <p:cNvPr id="76" name="Rectangle 75">
                <a:extLst>
                  <a:ext uri="{FF2B5EF4-FFF2-40B4-BE49-F238E27FC236}">
                    <a16:creationId xmlns:a16="http://schemas.microsoft.com/office/drawing/2014/main" id="{A7F006CD-6DC3-EA4B-8D89-9797D92FBE5B}"/>
                  </a:ext>
                </a:extLst>
              </p:cNvPr>
              <p:cNvSpPr>
                <a:spLocks noChangeArrowheads="1"/>
              </p:cNvSpPr>
              <p:nvPr/>
            </p:nvSpPr>
            <p:spPr bwMode="auto">
              <a:xfrm>
                <a:off x="10950105" y="3645144"/>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solidFill>
                      <a:srgbClr val="000000"/>
                    </a:solidFill>
                  </a:rPr>
                  <a:t>39</a:t>
                </a:r>
                <a:endParaRPr lang="en-US" altLang="en-US" sz="2000" dirty="0"/>
              </a:p>
            </p:txBody>
          </p:sp>
          <p:sp>
            <p:nvSpPr>
              <p:cNvPr id="78" name="Rectangle 77">
                <a:extLst>
                  <a:ext uri="{FF2B5EF4-FFF2-40B4-BE49-F238E27FC236}">
                    <a16:creationId xmlns:a16="http://schemas.microsoft.com/office/drawing/2014/main" id="{B7C13ED2-6410-F74C-A8EB-24DEDA1F66B3}"/>
                  </a:ext>
                </a:extLst>
              </p:cNvPr>
              <p:cNvSpPr>
                <a:spLocks noChangeArrowheads="1"/>
              </p:cNvSpPr>
              <p:nvPr/>
            </p:nvSpPr>
            <p:spPr bwMode="auto">
              <a:xfrm>
                <a:off x="10950105" y="3170481"/>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solidFill>
                      <a:srgbClr val="000000"/>
                    </a:solidFill>
                  </a:rPr>
                  <a:t>58</a:t>
                </a:r>
                <a:endParaRPr lang="en-US" altLang="en-US" sz="2000" dirty="0"/>
              </a:p>
            </p:txBody>
          </p:sp>
          <p:sp>
            <p:nvSpPr>
              <p:cNvPr id="82" name="Rectangle 81">
                <a:extLst>
                  <a:ext uri="{FF2B5EF4-FFF2-40B4-BE49-F238E27FC236}">
                    <a16:creationId xmlns:a16="http://schemas.microsoft.com/office/drawing/2014/main" id="{5F64705A-BE61-EC48-AD40-C074F4CADC4A}"/>
                  </a:ext>
                </a:extLst>
              </p:cNvPr>
              <p:cNvSpPr>
                <a:spLocks noChangeArrowheads="1"/>
              </p:cNvSpPr>
              <p:nvPr/>
            </p:nvSpPr>
            <p:spPr bwMode="auto">
              <a:xfrm>
                <a:off x="10950105" y="2694231"/>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solidFill>
                      <a:srgbClr val="000000"/>
                    </a:solidFill>
                  </a:rPr>
                  <a:t>77</a:t>
                </a:r>
                <a:endParaRPr lang="en-US" altLang="en-US" sz="2000" dirty="0"/>
              </a:p>
            </p:txBody>
          </p:sp>
          <p:sp>
            <p:nvSpPr>
              <p:cNvPr id="84" name="Rectangle 83">
                <a:extLst>
                  <a:ext uri="{FF2B5EF4-FFF2-40B4-BE49-F238E27FC236}">
                    <a16:creationId xmlns:a16="http://schemas.microsoft.com/office/drawing/2014/main" id="{D93E7D1D-28D9-624E-AA29-AF81622CA289}"/>
                  </a:ext>
                </a:extLst>
              </p:cNvPr>
              <p:cNvSpPr>
                <a:spLocks noChangeArrowheads="1"/>
              </p:cNvSpPr>
              <p:nvPr/>
            </p:nvSpPr>
            <p:spPr bwMode="auto">
              <a:xfrm>
                <a:off x="10950105" y="2219569"/>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solidFill>
                      <a:srgbClr val="000000"/>
                    </a:solidFill>
                  </a:rPr>
                  <a:t>97</a:t>
                </a:r>
                <a:endParaRPr lang="en-US" altLang="en-US" sz="2000" dirty="0"/>
              </a:p>
            </p:txBody>
          </p:sp>
        </p:grpSp>
        <p:sp>
          <p:nvSpPr>
            <p:cNvPr id="85" name="Line 47">
              <a:extLst>
                <a:ext uri="{FF2B5EF4-FFF2-40B4-BE49-F238E27FC236}">
                  <a16:creationId xmlns:a16="http://schemas.microsoft.com/office/drawing/2014/main" id="{75455E56-F6B7-4348-BFCD-8079AC6909F6}"/>
                </a:ext>
              </a:extLst>
            </p:cNvPr>
            <p:cNvSpPr>
              <a:spLocks noChangeShapeType="1"/>
            </p:cNvSpPr>
            <p:nvPr/>
          </p:nvSpPr>
          <p:spPr bwMode="auto">
            <a:xfrm flipH="1">
              <a:off x="11407657" y="2300288"/>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Line 48">
              <a:extLst>
                <a:ext uri="{FF2B5EF4-FFF2-40B4-BE49-F238E27FC236}">
                  <a16:creationId xmlns:a16="http://schemas.microsoft.com/office/drawing/2014/main" id="{21E10110-B2DA-AD45-BF43-4A03058AD77A}"/>
                </a:ext>
              </a:extLst>
            </p:cNvPr>
            <p:cNvSpPr>
              <a:spLocks noChangeShapeType="1"/>
            </p:cNvSpPr>
            <p:nvPr/>
          </p:nvSpPr>
          <p:spPr bwMode="auto">
            <a:xfrm flipH="1">
              <a:off x="11300451" y="4687888"/>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Line 48">
              <a:extLst>
                <a:ext uri="{FF2B5EF4-FFF2-40B4-BE49-F238E27FC236}">
                  <a16:creationId xmlns:a16="http://schemas.microsoft.com/office/drawing/2014/main" id="{541E0A60-A6BC-2C47-8150-27DF5522B19A}"/>
                </a:ext>
              </a:extLst>
            </p:cNvPr>
            <p:cNvSpPr>
              <a:spLocks noChangeShapeType="1"/>
            </p:cNvSpPr>
            <p:nvPr/>
          </p:nvSpPr>
          <p:spPr bwMode="auto">
            <a:xfrm flipH="1">
              <a:off x="11410986" y="4687888"/>
              <a:ext cx="122134"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94886926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3C88-FF27-4CB7-8CF5-6E5D87241ADE}"/>
              </a:ext>
            </a:extLst>
          </p:cNvPr>
          <p:cNvSpPr>
            <a:spLocks noGrp="1"/>
          </p:cNvSpPr>
          <p:nvPr>
            <p:ph type="title"/>
          </p:nvPr>
        </p:nvSpPr>
        <p:spPr/>
        <p:txBody>
          <a:bodyPr/>
          <a:lstStyle/>
          <a:p>
            <a:r>
              <a:rPr lang="en-US" dirty="0"/>
              <a:t>Summary </a:t>
            </a:r>
          </a:p>
        </p:txBody>
      </p:sp>
      <p:sp>
        <p:nvSpPr>
          <p:cNvPr id="5" name="Content Placeholder 2">
            <a:extLst>
              <a:ext uri="{FF2B5EF4-FFF2-40B4-BE49-F238E27FC236}">
                <a16:creationId xmlns:a16="http://schemas.microsoft.com/office/drawing/2014/main" id="{F5B722C3-8921-4A96-978C-C2BDFE8AAD3D}"/>
              </a:ext>
            </a:extLst>
          </p:cNvPr>
          <p:cNvSpPr txBox="1">
            <a:spLocks/>
          </p:cNvSpPr>
          <p:nvPr/>
        </p:nvSpPr>
        <p:spPr>
          <a:xfrm>
            <a:off x="682752" y="1280160"/>
            <a:ext cx="10826496" cy="4379278"/>
          </a:xfrm>
          <a:prstGeom prst="rect">
            <a:avLst/>
          </a:prstGeom>
        </p:spPr>
        <p:txBody>
          <a:bodyPr/>
          <a:lstStyle>
            <a:lvl1pPr marL="274320" indent="-274320" algn="l" defTabSz="914400" rtl="0" eaLnBrk="1" fontAlgn="base" latinLnBrk="0" hangingPunct="1">
              <a:lnSpc>
                <a:spcPct val="100000"/>
              </a:lnSpc>
              <a:spcBef>
                <a:spcPts val="1200"/>
              </a:spcBef>
              <a:spcAft>
                <a:spcPct val="0"/>
              </a:spcAft>
              <a:buClr>
                <a:schemeClr val="accent1"/>
              </a:buClr>
              <a:buFont typeface="Arial" pitchFamily="34" charset="0"/>
              <a:buChar char="•"/>
              <a:defRPr lang="en-US" sz="2400" b="0" kern="1200" smtClean="0">
                <a:solidFill>
                  <a:schemeClr val="tx1"/>
                </a:solidFill>
                <a:latin typeface="+mn-lt"/>
                <a:ea typeface="+mn-ea"/>
                <a:cs typeface="+mn-cs"/>
              </a:defRPr>
            </a:lvl1pPr>
            <a:lvl2pPr marL="54864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200" b="0" kern="1200" smtClean="0">
                <a:solidFill>
                  <a:schemeClr val="tx1"/>
                </a:solidFill>
                <a:latin typeface="+mn-lt"/>
                <a:ea typeface="+mn-ea"/>
                <a:cs typeface="+mn-cs"/>
              </a:defRPr>
            </a:lvl2pPr>
            <a:lvl3pPr marL="82296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000" b="0" kern="1200" smtClean="0">
                <a:solidFill>
                  <a:schemeClr val="tx1"/>
                </a:solidFill>
                <a:latin typeface="+mn-lt"/>
                <a:ea typeface="+mn-ea"/>
                <a:cs typeface="+mn-cs"/>
              </a:defRPr>
            </a:lvl3pPr>
            <a:lvl4pPr marL="109728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800" b="0" kern="1200" smtClean="0">
                <a:solidFill>
                  <a:schemeClr val="tx1"/>
                </a:solidFill>
                <a:latin typeface="+mn-lt"/>
                <a:ea typeface="+mn-ea"/>
                <a:cs typeface="+mn-cs"/>
              </a:defRPr>
            </a:lvl4pPr>
            <a:lvl5pPr marL="137160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600" b="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a:t>The DA VINCI study demonstrated that in Europe gaps persist between ESC/EAS guidelines and clinical practice for lipid management.</a:t>
            </a:r>
          </a:p>
          <a:p>
            <a:pPr lvl="1"/>
            <a:r>
              <a:rPr lang="en-US" sz="1400" dirty="0"/>
              <a:t>Only 54% of patients achieved their 2016 risk-based LDL-C goal and 33% of patients achieved their 2019 risk-based LDL-C goal.</a:t>
            </a:r>
          </a:p>
          <a:p>
            <a:pPr lvl="1"/>
            <a:r>
              <a:rPr lang="en-US" sz="1400" dirty="0"/>
              <a:t>In addition, overall, only 18% of very-high risk patients achieved the 2019 ESC/EAS LDL-C Goal of &lt;1.4 mmol/L (&lt;55 mg/dL)</a:t>
            </a:r>
          </a:p>
          <a:p>
            <a:r>
              <a:rPr lang="en-US" sz="1600" dirty="0"/>
              <a:t>Goal attainment was higher among individuals at lower CV risk and lower among those at higher risk. </a:t>
            </a:r>
          </a:p>
          <a:p>
            <a:r>
              <a:rPr lang="en-US" sz="1600" dirty="0"/>
              <a:t>Moderate intensity statin monotherapy was the most frequently used LLT across all risk groups, including patients at high risk. </a:t>
            </a:r>
          </a:p>
          <a:p>
            <a:r>
              <a:rPr lang="en-US" sz="1600" dirty="0"/>
              <a:t>In addition, use of combination therapies (i.e. ezetimibe &amp; PCSK9i) in patients at very high risk was very low, which may be attributed to the timing of recruitment as most of the countries may not have had access to PCKS9i yet. </a:t>
            </a:r>
          </a:p>
          <a:p>
            <a:r>
              <a:rPr lang="en-GB" sz="1600" dirty="0"/>
              <a:t>Even with optimized statin use, the prevalent gap between guideline recommended LDL-C goals and their implementation in clinical care will require greater utilization of non-statin LLT in combination with statins for patients at highest risk.</a:t>
            </a:r>
            <a:endParaRPr lang="en-US" sz="1600" dirty="0"/>
          </a:p>
          <a:p>
            <a:r>
              <a:rPr lang="en-US" sz="1600" dirty="0"/>
              <a:t>Moreover, DA VINCI established that implementation of 2019 guidelines will require a practice change, especially among very high risk patients with a LDL-C goal of &lt; 1.4 mmol/L (&lt;55 mg/dL). </a:t>
            </a:r>
          </a:p>
        </p:txBody>
      </p:sp>
      <p:sp>
        <p:nvSpPr>
          <p:cNvPr id="6" name="TextBox 5">
            <a:extLst>
              <a:ext uri="{FF2B5EF4-FFF2-40B4-BE49-F238E27FC236}">
                <a16:creationId xmlns:a16="http://schemas.microsoft.com/office/drawing/2014/main" id="{CCD64EE9-BDC7-4A83-AA19-B662C84CFA8D}"/>
              </a:ext>
            </a:extLst>
          </p:cNvPr>
          <p:cNvSpPr txBox="1"/>
          <p:nvPr/>
        </p:nvSpPr>
        <p:spPr>
          <a:xfrm>
            <a:off x="190500" y="6157596"/>
            <a:ext cx="9800956" cy="584775"/>
          </a:xfrm>
          <a:prstGeom prst="rect">
            <a:avLst/>
          </a:prstGeom>
          <a:noFill/>
        </p:spPr>
        <p:txBody>
          <a:bodyPr wrap="square" rtlCol="0" anchor="b">
            <a:spAutoFit/>
          </a:bodyPr>
          <a:lstStyle/>
          <a:p>
            <a:pPr>
              <a:lnSpc>
                <a:spcPct val="90000"/>
              </a:lnSpc>
              <a:spcBef>
                <a:spcPts val="300"/>
              </a:spcBef>
            </a:pPr>
            <a:endParaRPr lang="en-US" sz="1000" dirty="0"/>
          </a:p>
          <a:p>
            <a:pPr>
              <a:lnSpc>
                <a:spcPct val="90000"/>
              </a:lnSpc>
              <a:spcBef>
                <a:spcPts val="300"/>
              </a:spcBef>
            </a:pPr>
            <a:r>
              <a:rPr lang="en-US" sz="1000" dirty="0"/>
              <a:t>LDL-C = low-density lipoprotein cholesterol; LLT = lipid lowering therapy; PCSK9i = proprotein convertase subtilisin-</a:t>
            </a:r>
            <a:r>
              <a:rPr lang="en-US" sz="1000" dirty="0" err="1"/>
              <a:t>kexin</a:t>
            </a:r>
            <a:r>
              <a:rPr lang="en-US" sz="1000" dirty="0"/>
              <a:t> type 9</a:t>
            </a:r>
          </a:p>
          <a:p>
            <a:pPr>
              <a:lnSpc>
                <a:spcPct val="90000"/>
              </a:lnSpc>
              <a:spcBef>
                <a:spcPts val="300"/>
              </a:spcBef>
            </a:pPr>
            <a:r>
              <a:rPr lang="en-US" sz="1000" dirty="0">
                <a:solidFill>
                  <a:srgbClr val="000000"/>
                </a:solidFill>
              </a:rPr>
              <a:t>Ray, KK, et al. </a:t>
            </a:r>
            <a:r>
              <a:rPr lang="en-US" sz="1000" i="1" dirty="0">
                <a:solidFill>
                  <a:srgbClr val="000000"/>
                </a:solidFill>
              </a:rPr>
              <a:t>Eur J </a:t>
            </a:r>
            <a:r>
              <a:rPr lang="en-US" sz="1000" i="1" dirty="0" err="1">
                <a:solidFill>
                  <a:srgbClr val="000000"/>
                </a:solidFill>
              </a:rPr>
              <a:t>Prev</a:t>
            </a:r>
            <a:r>
              <a:rPr lang="en-US" sz="1000" i="1" dirty="0">
                <a:solidFill>
                  <a:srgbClr val="000000"/>
                </a:solidFill>
              </a:rPr>
              <a:t> </a:t>
            </a:r>
            <a:r>
              <a:rPr lang="en-US" sz="1000" i="1" dirty="0" err="1">
                <a:solidFill>
                  <a:srgbClr val="000000"/>
                </a:solidFill>
              </a:rPr>
              <a:t>Cardiol</a:t>
            </a:r>
            <a:r>
              <a:rPr lang="en-US" sz="1000" dirty="0">
                <a:solidFill>
                  <a:srgbClr val="000000"/>
                </a:solidFill>
              </a:rPr>
              <a:t>. 2020. [in press].</a:t>
            </a:r>
          </a:p>
        </p:txBody>
      </p:sp>
    </p:spTree>
    <p:extLst>
      <p:ext uri="{BB962C8B-B14F-4D97-AF65-F5344CB8AC3E}">
        <p14:creationId xmlns:p14="http://schemas.microsoft.com/office/powerpoint/2010/main" val="7505822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7CB92-BADA-4A73-B222-D49DF0256C50}"/>
              </a:ext>
            </a:extLst>
          </p:cNvPr>
          <p:cNvSpPr>
            <a:spLocks noGrp="1"/>
          </p:cNvSpPr>
          <p:nvPr>
            <p:ph type="title"/>
          </p:nvPr>
        </p:nvSpPr>
        <p:spPr/>
        <p:txBody>
          <a:bodyPr/>
          <a:lstStyle/>
          <a:p>
            <a:r>
              <a:rPr lang="en-US" dirty="0"/>
              <a:t>DA VINCI Sought to Determine Attainment of ESC/EAS LDL-C Goals In Clinical Practice Across Europe </a:t>
            </a:r>
          </a:p>
        </p:txBody>
      </p:sp>
      <p:sp>
        <p:nvSpPr>
          <p:cNvPr id="3" name="Content Placeholder 2">
            <a:extLst>
              <a:ext uri="{FF2B5EF4-FFF2-40B4-BE49-F238E27FC236}">
                <a16:creationId xmlns:a16="http://schemas.microsoft.com/office/drawing/2014/main" id="{FA60C00E-63BE-435B-A02F-F4A9DFC3E30E}"/>
              </a:ext>
            </a:extLst>
          </p:cNvPr>
          <p:cNvSpPr>
            <a:spLocks noGrp="1"/>
          </p:cNvSpPr>
          <p:nvPr>
            <p:ph idx="1"/>
          </p:nvPr>
        </p:nvSpPr>
        <p:spPr/>
        <p:txBody>
          <a:bodyPr/>
          <a:lstStyle/>
          <a:p>
            <a:pPr marL="342900" lvl="0" indent="-342900">
              <a:lnSpc>
                <a:spcPct val="107000"/>
              </a:lnSpc>
              <a:spcAft>
                <a:spcPts val="800"/>
              </a:spcAft>
              <a:buFont typeface="Arial" panose="020B0604020202020204" pitchFamily="34" charset="0"/>
              <a:buChar char="•"/>
              <a:defRPr/>
            </a:pPr>
            <a:r>
              <a:rPr lang="en-US" dirty="0">
                <a:solidFill>
                  <a:srgbClr val="000000"/>
                </a:solidFill>
                <a:ea typeface="Calibri" panose="020F0502020204030204" pitchFamily="34" charset="0"/>
                <a:cs typeface="Times New Roman" panose="02020603050405020304" pitchFamily="18" charset="0"/>
              </a:rPr>
              <a:t>Recent studies of CAD patients in secondary healthcare settings have assessed the use of LLT and attainment of LDL-C goals as per the 2016 ESC/EAS dyslipidemia guidelines and have found that overall LDL-C goal attainment was low.</a:t>
            </a:r>
            <a:r>
              <a:rPr lang="en-US" baseline="30000" dirty="0">
                <a:solidFill>
                  <a:srgbClr val="000000"/>
                </a:solidFill>
                <a:ea typeface="Calibri" panose="020F0502020204030204" pitchFamily="34" charset="0"/>
                <a:cs typeface="Times New Roman" panose="02020603050405020304" pitchFamily="18" charset="0"/>
              </a:rPr>
              <a:t>1</a:t>
            </a:r>
            <a:r>
              <a:rPr lang="en-US" dirty="0">
                <a:solidFill>
                  <a:srgbClr val="000000"/>
                </a:solidFill>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Arial" panose="020B0604020202020204" pitchFamily="34" charset="0"/>
              <a:buChar char="•"/>
              <a:defRPr/>
            </a:pPr>
            <a:r>
              <a:rPr lang="en-US" dirty="0">
                <a:solidFill>
                  <a:srgbClr val="000000"/>
                </a:solidFill>
                <a:ea typeface="Calibri" panose="020F0502020204030204" pitchFamily="34" charset="0"/>
                <a:cs typeface="Times New Roman" panose="02020603050405020304" pitchFamily="18" charset="0"/>
              </a:rPr>
              <a:t>The 2019 ESC/EAS dyslipidemia guideline update recommends even lower LDL-C goals across all risk categories.</a:t>
            </a:r>
            <a:r>
              <a:rPr lang="en-US" baseline="30000" dirty="0">
                <a:solidFill>
                  <a:srgbClr val="000000"/>
                </a:solidFill>
                <a:ea typeface="Calibri" panose="020F0502020204030204" pitchFamily="34" charset="0"/>
                <a:cs typeface="Times New Roman" panose="02020603050405020304" pitchFamily="18" charset="0"/>
              </a:rPr>
              <a:t>2</a:t>
            </a:r>
            <a:r>
              <a:rPr lang="en-US" dirty="0">
                <a:solidFill>
                  <a:srgbClr val="000000"/>
                </a:solidFill>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Arial" panose="020B0604020202020204" pitchFamily="34" charset="0"/>
              <a:buChar char="•"/>
              <a:defRPr/>
            </a:pPr>
            <a:r>
              <a:rPr lang="en-US" dirty="0">
                <a:solidFill>
                  <a:srgbClr val="000000"/>
                </a:solidFill>
                <a:ea typeface="Calibri" panose="020F0502020204030204" pitchFamily="34" charset="0"/>
                <a:cs typeface="Times New Roman" panose="02020603050405020304" pitchFamily="18" charset="0"/>
              </a:rPr>
              <a:t>The attainment of these lower LDL-C goals in clinical practice and whether optimizing statin therapy alone is sufficient to achieve these lower goals have not been determined.</a:t>
            </a:r>
            <a:r>
              <a:rPr lang="en-US" baseline="30000" dirty="0">
                <a:solidFill>
                  <a:srgbClr val="000000"/>
                </a:solidFill>
                <a:ea typeface="Calibri" panose="020F0502020204030204" pitchFamily="34" charset="0"/>
                <a:cs typeface="Times New Roman" panose="02020603050405020304" pitchFamily="18" charset="0"/>
              </a:rPr>
              <a:t>2</a:t>
            </a:r>
            <a:r>
              <a:rPr lang="en-US" dirty="0">
                <a:solidFill>
                  <a:srgbClr val="000000"/>
                </a:solidFill>
                <a:ea typeface="Calibri" panose="020F0502020204030204" pitchFamily="34" charset="0"/>
                <a:cs typeface="Times New Roman" panose="02020603050405020304" pitchFamily="18" charset="0"/>
              </a:rPr>
              <a:t> </a:t>
            </a:r>
          </a:p>
          <a:p>
            <a:endParaRPr lang="en-US" dirty="0"/>
          </a:p>
        </p:txBody>
      </p:sp>
      <p:sp>
        <p:nvSpPr>
          <p:cNvPr id="5" name="Rectangle 4">
            <a:extLst>
              <a:ext uri="{FF2B5EF4-FFF2-40B4-BE49-F238E27FC236}">
                <a16:creationId xmlns:a16="http://schemas.microsoft.com/office/drawing/2014/main" id="{1E0395F4-B492-4146-A6AE-9D310B8A6384}"/>
              </a:ext>
            </a:extLst>
          </p:cNvPr>
          <p:cNvSpPr/>
          <p:nvPr/>
        </p:nvSpPr>
        <p:spPr>
          <a:xfrm>
            <a:off x="0" y="5093180"/>
            <a:ext cx="12192000" cy="1048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70E3E78-BBFE-4FB3-897B-4B36490EEB79}"/>
              </a:ext>
            </a:extLst>
          </p:cNvPr>
          <p:cNvSpPr/>
          <p:nvPr/>
        </p:nvSpPr>
        <p:spPr>
          <a:xfrm>
            <a:off x="0" y="5137668"/>
            <a:ext cx="12192000" cy="959943"/>
          </a:xfrm>
          <a:prstGeom prst="rect">
            <a:avLst/>
          </a:prstGeom>
        </p:spPr>
        <p:txBody>
          <a:bodyPr wrap="square">
            <a:spAutoFit/>
          </a:bodyPr>
          <a:lstStyle/>
          <a:p>
            <a:pPr lvl="0" algn="ctr">
              <a:lnSpc>
                <a:spcPct val="107000"/>
              </a:lnSpc>
              <a:spcAft>
                <a:spcPts val="800"/>
              </a:spcAft>
              <a:defRPr/>
            </a:pPr>
            <a:r>
              <a:rPr lang="en-US" b="1" dirty="0">
                <a:solidFill>
                  <a:schemeClr val="bg1"/>
                </a:solidFill>
                <a:ea typeface="Calibri" panose="020F0502020204030204" pitchFamily="34" charset="0"/>
                <a:cs typeface="Times New Roman" panose="02020603050405020304" pitchFamily="18" charset="0"/>
              </a:rPr>
              <a:t>Thus, the DA VINCI study sought to evaluate the implementation of both 2016 and 2019 ESC/EAS guideline LDL-C goal attainment for patients across Europe in primary and secondary healthcare settings as well as previously under-studied patient groups.</a:t>
            </a:r>
            <a:r>
              <a:rPr lang="en-US" b="1" baseline="30000" dirty="0">
                <a:solidFill>
                  <a:schemeClr val="bg1"/>
                </a:solidFill>
                <a:ea typeface="Calibri" panose="020F0502020204030204" pitchFamily="34" charset="0"/>
                <a:cs typeface="Times New Roman" panose="02020603050405020304" pitchFamily="18" charset="0"/>
              </a:rPr>
              <a:t>3</a:t>
            </a:r>
            <a:r>
              <a:rPr lang="en-US" b="1" dirty="0">
                <a:solidFill>
                  <a:schemeClr val="bg1"/>
                </a:solidFill>
                <a:ea typeface="Calibri" panose="020F0502020204030204" pitchFamily="34" charset="0"/>
                <a:cs typeface="Times New Roman" panose="02020603050405020304" pitchFamily="18" charset="0"/>
              </a:rPr>
              <a:t>  </a:t>
            </a:r>
          </a:p>
        </p:txBody>
      </p:sp>
      <p:sp>
        <p:nvSpPr>
          <p:cNvPr id="7" name="TextBox 6">
            <a:extLst>
              <a:ext uri="{FF2B5EF4-FFF2-40B4-BE49-F238E27FC236}">
                <a16:creationId xmlns:a16="http://schemas.microsoft.com/office/drawing/2014/main" id="{13B5E077-1F98-475B-BEB3-B68AFBD0B376}"/>
              </a:ext>
            </a:extLst>
          </p:cNvPr>
          <p:cNvSpPr txBox="1"/>
          <p:nvPr/>
        </p:nvSpPr>
        <p:spPr>
          <a:xfrm>
            <a:off x="0" y="6335896"/>
            <a:ext cx="10284821" cy="407804"/>
          </a:xfrm>
          <a:prstGeom prst="rect">
            <a:avLst/>
          </a:prstGeom>
          <a:noFill/>
        </p:spPr>
        <p:txBody>
          <a:bodyPr wrap="square" rtlCol="0" anchor="b">
            <a:spAutoFit/>
          </a:bodyPr>
          <a:lstStyle/>
          <a:p>
            <a:pPr>
              <a:lnSpc>
                <a:spcPct val="90000"/>
              </a:lnSpc>
              <a:spcBef>
                <a:spcPts val="300"/>
              </a:spcBef>
            </a:pPr>
            <a:r>
              <a:rPr lang="da-DK" sz="1000" dirty="0"/>
              <a:t>CAD = Coronary Artery Disease; LLT = lipid lowering therapy; LDL-C = low density lipoprotein cholesterol</a:t>
            </a:r>
          </a:p>
          <a:p>
            <a:pPr>
              <a:lnSpc>
                <a:spcPct val="90000"/>
              </a:lnSpc>
              <a:spcBef>
                <a:spcPts val="300"/>
              </a:spcBef>
            </a:pPr>
            <a:r>
              <a:rPr lang="da-DK" sz="1000" dirty="0"/>
              <a:t>1. Kotseva K, et al. </a:t>
            </a:r>
            <a:r>
              <a:rPr lang="da-DK" sz="1000" i="1" dirty="0"/>
              <a:t>Eur J Prev Cardiol. </a:t>
            </a:r>
            <a:r>
              <a:rPr lang="da-DK" sz="1000" dirty="0"/>
              <a:t>2019;26:824-835. 2. Mach F, et al. </a:t>
            </a:r>
            <a:r>
              <a:rPr lang="da-DK" sz="1000" i="1" dirty="0"/>
              <a:t>Eur Heart J</a:t>
            </a:r>
            <a:r>
              <a:rPr lang="da-DK" sz="1000" dirty="0"/>
              <a:t>. 2019; 21:111-188. 3. </a:t>
            </a:r>
            <a:r>
              <a:rPr lang="en-US" sz="1000" dirty="0">
                <a:solidFill>
                  <a:srgbClr val="000000"/>
                </a:solidFill>
              </a:rPr>
              <a:t>Ray, KK, et al. </a:t>
            </a:r>
            <a:r>
              <a:rPr lang="en-US" sz="1000" i="1" dirty="0">
                <a:solidFill>
                  <a:srgbClr val="000000"/>
                </a:solidFill>
              </a:rPr>
              <a:t>Eur J </a:t>
            </a:r>
            <a:r>
              <a:rPr lang="en-US" sz="1000" i="1" dirty="0" err="1">
                <a:solidFill>
                  <a:srgbClr val="000000"/>
                </a:solidFill>
              </a:rPr>
              <a:t>Prev</a:t>
            </a:r>
            <a:r>
              <a:rPr lang="en-US" sz="1000" i="1" dirty="0">
                <a:solidFill>
                  <a:srgbClr val="000000"/>
                </a:solidFill>
              </a:rPr>
              <a:t> </a:t>
            </a:r>
            <a:r>
              <a:rPr lang="en-US" sz="1000" i="1" dirty="0" err="1">
                <a:solidFill>
                  <a:srgbClr val="000000"/>
                </a:solidFill>
              </a:rPr>
              <a:t>Cardiol</a:t>
            </a:r>
            <a:r>
              <a:rPr lang="en-US" sz="1000" dirty="0">
                <a:solidFill>
                  <a:srgbClr val="000000"/>
                </a:solidFill>
              </a:rPr>
              <a:t>. 2020. [in press]. </a:t>
            </a:r>
          </a:p>
        </p:txBody>
      </p:sp>
    </p:spTree>
    <p:extLst>
      <p:ext uri="{BB962C8B-B14F-4D97-AF65-F5344CB8AC3E}">
        <p14:creationId xmlns:p14="http://schemas.microsoft.com/office/powerpoint/2010/main" val="282113557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61DE-79C8-45F1-8F3B-5B68D16FCC4D}"/>
              </a:ext>
            </a:extLst>
          </p:cNvPr>
          <p:cNvSpPr>
            <a:spLocks noGrp="1"/>
          </p:cNvSpPr>
          <p:nvPr>
            <p:ph type="title"/>
          </p:nvPr>
        </p:nvSpPr>
        <p:spPr/>
        <p:txBody>
          <a:bodyPr/>
          <a:lstStyle/>
          <a:p>
            <a:r>
              <a:rPr lang="en-US" dirty="0"/>
              <a:t>Back-Up</a:t>
            </a:r>
          </a:p>
        </p:txBody>
      </p:sp>
    </p:spTree>
    <p:extLst>
      <p:ext uri="{BB962C8B-B14F-4D97-AF65-F5344CB8AC3E}">
        <p14:creationId xmlns:p14="http://schemas.microsoft.com/office/powerpoint/2010/main" val="392133261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C60F4-17F2-44A0-B389-78EFB6283650}"/>
              </a:ext>
            </a:extLst>
          </p:cNvPr>
          <p:cNvSpPr>
            <a:spLocks noGrp="1"/>
          </p:cNvSpPr>
          <p:nvPr>
            <p:ph type="title"/>
          </p:nvPr>
        </p:nvSpPr>
        <p:spPr/>
        <p:txBody>
          <a:bodyPr/>
          <a:lstStyle/>
          <a:p>
            <a:r>
              <a:rPr lang="en-US" dirty="0"/>
              <a:t>Patient Disposition</a:t>
            </a:r>
          </a:p>
        </p:txBody>
      </p:sp>
      <p:sp>
        <p:nvSpPr>
          <p:cNvPr id="32" name="TextBox 31">
            <a:extLst>
              <a:ext uri="{FF2B5EF4-FFF2-40B4-BE49-F238E27FC236}">
                <a16:creationId xmlns:a16="http://schemas.microsoft.com/office/drawing/2014/main" id="{AFB21D7B-D2F3-4739-862A-B511529ABCC3}"/>
              </a:ext>
            </a:extLst>
          </p:cNvPr>
          <p:cNvSpPr txBox="1"/>
          <p:nvPr/>
        </p:nvSpPr>
        <p:spPr>
          <a:xfrm>
            <a:off x="661493" y="5804213"/>
            <a:ext cx="9454896" cy="955646"/>
          </a:xfrm>
          <a:prstGeom prst="rect">
            <a:avLst/>
          </a:prstGeom>
          <a:noFill/>
        </p:spPr>
        <p:txBody>
          <a:bodyPr wrap="square" rtlCol="0" anchor="b">
            <a:spAutoFit/>
          </a:bodyPr>
          <a:lstStyle/>
          <a:p>
            <a:pPr>
              <a:lnSpc>
                <a:spcPct val="85000"/>
              </a:lnSpc>
            </a:pPr>
            <a:r>
              <a:rPr lang="en-US" sz="800" dirty="0"/>
              <a:t>ASCVD = atherosclerotic cardiovascular disease; CV = cardiovascular; GFR = glomerular filtration rate; LDL-C = low density lipoprotein cholesterol; LLT = lipid-lowering therapy; </a:t>
            </a:r>
            <a:br>
              <a:rPr lang="en-US" sz="800" dirty="0"/>
            </a:br>
            <a:r>
              <a:rPr lang="en-US" sz="800" dirty="0"/>
              <a:t>n = number of patients; REACH = Reduction of Atherothrombosis for Continued Health; SCORE = Systematic Coronary Risk Evaluation; SP = secondary prevention.</a:t>
            </a:r>
          </a:p>
          <a:p>
            <a:pPr>
              <a:lnSpc>
                <a:spcPct val="85000"/>
              </a:lnSpc>
            </a:pPr>
            <a:r>
              <a:rPr lang="en-US" sz="800" baseline="30000" dirty="0" err="1"/>
              <a:t>a</a:t>
            </a:r>
            <a:r>
              <a:rPr lang="en-US" sz="800" dirty="0" err="1"/>
              <a:t>Patients</a:t>
            </a:r>
            <a:r>
              <a:rPr lang="en-US" sz="800" dirty="0"/>
              <a:t> enrolled as secondary prevention who were not being managed for peripheral, vascular or coronary disease and who had other evidence of atherosclerosis or other manifestations of vascular disease at enrollment. </a:t>
            </a:r>
            <a:r>
              <a:rPr lang="en-US" sz="800" baseline="30000" dirty="0" err="1"/>
              <a:t>b</a:t>
            </a:r>
            <a:r>
              <a:rPr lang="en-US" sz="800" dirty="0" err="1"/>
              <a:t>Among</a:t>
            </a:r>
            <a:r>
              <a:rPr lang="en-US" sz="800" dirty="0"/>
              <a:t> patients considered as secondary prevention at the enrollment visit, 142 had their first cardiovascular event recorded after their most recent LDL-C measurement, hence they were </a:t>
            </a:r>
            <a:r>
              <a:rPr lang="en-US" sz="800" dirty="0" err="1"/>
              <a:t>analysed</a:t>
            </a:r>
            <a:r>
              <a:rPr lang="en-US" sz="800" dirty="0"/>
              <a:t> as primary prevention patients for outcomes assessed at LDL-C measurement, such as goal attainment. For outcomes assessed at enrolment, these 142 patients were analyzed as secondary prevention.  </a:t>
            </a:r>
            <a:r>
              <a:rPr lang="en-US" sz="800" baseline="30000" dirty="0"/>
              <a:t>c</a:t>
            </a:r>
            <a:r>
              <a:rPr lang="en-US" sz="800" dirty="0"/>
              <a:t>2073 were on </a:t>
            </a:r>
            <a:r>
              <a:rPr lang="en-US" sz="800" dirty="0" err="1"/>
              <a:t>stabilised</a:t>
            </a:r>
            <a:r>
              <a:rPr lang="en-US" sz="800" dirty="0"/>
              <a:t> LLT at LDL-C measurement and had data available to calculate SCORE and GFR risk. </a:t>
            </a:r>
            <a:r>
              <a:rPr lang="en-US" sz="800" baseline="30000" dirty="0"/>
              <a:t>d</a:t>
            </a:r>
            <a:r>
              <a:rPr lang="en-US" sz="800" dirty="0"/>
              <a:t>2659 were on stabilized LLT in the established ASCVD group at LDL-C measurement and had data available to calculate REACH score, of these 2039 were on stabilized LLT at LDL-C measurement. </a:t>
            </a:r>
            <a:br>
              <a:rPr lang="en-US" sz="800" dirty="0"/>
            </a:br>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[in press].</a:t>
            </a:r>
          </a:p>
        </p:txBody>
      </p:sp>
      <p:grpSp>
        <p:nvGrpSpPr>
          <p:cNvPr id="3" name="Group 2">
            <a:extLst>
              <a:ext uri="{FF2B5EF4-FFF2-40B4-BE49-F238E27FC236}">
                <a16:creationId xmlns:a16="http://schemas.microsoft.com/office/drawing/2014/main" id="{30631AC6-372E-49BD-A526-F663E027B5EF}"/>
              </a:ext>
            </a:extLst>
          </p:cNvPr>
          <p:cNvGrpSpPr/>
          <p:nvPr/>
        </p:nvGrpSpPr>
        <p:grpSpPr>
          <a:xfrm>
            <a:off x="775519" y="1157818"/>
            <a:ext cx="10399301" cy="4615731"/>
            <a:chOff x="1867272" y="1214380"/>
            <a:chExt cx="8234227" cy="4615731"/>
          </a:xfrm>
        </p:grpSpPr>
        <p:cxnSp>
          <p:nvCxnSpPr>
            <p:cNvPr id="34" name="Connector: Elbow 33">
              <a:extLst>
                <a:ext uri="{FF2B5EF4-FFF2-40B4-BE49-F238E27FC236}">
                  <a16:creationId xmlns:a16="http://schemas.microsoft.com/office/drawing/2014/main" id="{9028CA14-2EBA-4D94-A7ED-BF6C1B46F813}"/>
                </a:ext>
              </a:extLst>
            </p:cNvPr>
            <p:cNvCxnSpPr>
              <a:stCxn id="17" idx="3"/>
              <a:endCxn id="27" idx="3"/>
            </p:cNvCxnSpPr>
            <p:nvPr/>
          </p:nvCxnSpPr>
          <p:spPr>
            <a:xfrm>
              <a:off x="7920775" y="2516357"/>
              <a:ext cx="2162721" cy="2284404"/>
            </a:xfrm>
            <a:prstGeom prst="bentConnector3">
              <a:avLst>
                <a:gd name="adj1" fmla="val 110570"/>
              </a:avLst>
            </a:prstGeom>
            <a:ln w="19050">
              <a:solidFill>
                <a:schemeClr val="tx1"/>
              </a:solidFill>
              <a:tailEnd type="triangle"/>
            </a:ln>
          </p:spPr>
          <p:style>
            <a:lnRef idx="1">
              <a:schemeClr val="accent2"/>
            </a:lnRef>
            <a:fillRef idx="0">
              <a:schemeClr val="accent2"/>
            </a:fillRef>
            <a:effectRef idx="0">
              <a:schemeClr val="accent2"/>
            </a:effectRef>
            <a:fontRef idx="minor">
              <a:schemeClr val="tx1"/>
            </a:fontRef>
          </p:style>
        </p:cxnSp>
        <p:cxnSp>
          <p:nvCxnSpPr>
            <p:cNvPr id="36" name="Connector: Elbow 35">
              <a:extLst>
                <a:ext uri="{FF2B5EF4-FFF2-40B4-BE49-F238E27FC236}">
                  <a16:creationId xmlns:a16="http://schemas.microsoft.com/office/drawing/2014/main" id="{9EFB3301-5D9E-413F-AE76-977F99D10BED}"/>
                </a:ext>
              </a:extLst>
            </p:cNvPr>
            <p:cNvCxnSpPr>
              <a:stCxn id="16" idx="1"/>
              <a:endCxn id="25" idx="1"/>
            </p:cNvCxnSpPr>
            <p:nvPr/>
          </p:nvCxnSpPr>
          <p:spPr>
            <a:xfrm rot="10800000" flipV="1">
              <a:off x="3752370" y="2516357"/>
              <a:ext cx="12700" cy="2284404"/>
            </a:xfrm>
            <a:prstGeom prst="bentConnector3">
              <a:avLst>
                <a:gd name="adj1" fmla="val 180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FFC4BF09-F61A-4A1B-B1E0-FEAB37B5B265}"/>
                </a:ext>
              </a:extLst>
            </p:cNvPr>
            <p:cNvCxnSpPr>
              <a:cxnSpLocks/>
            </p:cNvCxnSpPr>
            <p:nvPr/>
          </p:nvCxnSpPr>
          <p:spPr>
            <a:xfrm>
              <a:off x="6917933" y="3641618"/>
              <a:ext cx="2171724" cy="115162"/>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9AA1ECC0-20FA-4D08-B259-D69F0975F6BB}"/>
                </a:ext>
              </a:extLst>
            </p:cNvPr>
            <p:cNvCxnSpPr>
              <a:cxnSpLocks/>
              <a:endCxn id="20" idx="0"/>
            </p:cNvCxnSpPr>
            <p:nvPr/>
          </p:nvCxnSpPr>
          <p:spPr>
            <a:xfrm rot="10800000" flipV="1">
              <a:off x="4746212" y="3641815"/>
              <a:ext cx="2183481" cy="129596"/>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1CA7EDBF-0E44-4327-9665-308F7AB5150C}"/>
                </a:ext>
              </a:extLst>
            </p:cNvPr>
            <p:cNvCxnSpPr>
              <a:cxnSpLocks/>
            </p:cNvCxnSpPr>
            <p:nvPr/>
          </p:nvCxnSpPr>
          <p:spPr>
            <a:xfrm>
              <a:off x="4746210" y="5024116"/>
              <a:ext cx="0" cy="239042"/>
            </a:xfrm>
            <a:prstGeom prst="straightConnector1">
              <a:avLst/>
            </a:prstGeom>
            <a:ln w="190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528DE366-A77C-42AE-950F-BDC7E1B8812A}"/>
                </a:ext>
              </a:extLst>
            </p:cNvPr>
            <p:cNvCxnSpPr>
              <a:cxnSpLocks/>
            </p:cNvCxnSpPr>
            <p:nvPr/>
          </p:nvCxnSpPr>
          <p:spPr>
            <a:xfrm flipV="1">
              <a:off x="5740047" y="4812281"/>
              <a:ext cx="184045"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059776F9-3078-4B91-AE10-26CD4105E76B}"/>
                </a:ext>
              </a:extLst>
            </p:cNvPr>
            <p:cNvCxnSpPr/>
            <p:nvPr/>
          </p:nvCxnSpPr>
          <p:spPr>
            <a:xfrm>
              <a:off x="5740050" y="5571602"/>
              <a:ext cx="184045"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7E2F5728-043F-46FF-9E06-2CD2AACC80D7}"/>
                </a:ext>
              </a:extLst>
            </p:cNvPr>
            <p:cNvCxnSpPr>
              <a:cxnSpLocks/>
            </p:cNvCxnSpPr>
            <p:nvPr/>
          </p:nvCxnSpPr>
          <p:spPr>
            <a:xfrm>
              <a:off x="9089656" y="5034661"/>
              <a:ext cx="0" cy="221466"/>
            </a:xfrm>
            <a:prstGeom prst="straightConnector1">
              <a:avLst/>
            </a:prstGeom>
            <a:ln w="19050">
              <a:solidFill>
                <a:schemeClr val="tx1"/>
              </a:solidFill>
              <a:tailEnd type="triangle"/>
            </a:ln>
          </p:spPr>
          <p:style>
            <a:lnRef idx="1">
              <a:schemeClr val="accent2"/>
            </a:lnRef>
            <a:fillRef idx="0">
              <a:schemeClr val="accent2"/>
            </a:fillRef>
            <a:effectRef idx="0">
              <a:schemeClr val="accent2"/>
            </a:effectRef>
            <a:fontRef idx="minor">
              <a:schemeClr val="tx1"/>
            </a:fontRef>
          </p:style>
        </p:cxnSp>
        <p:cxnSp>
          <p:nvCxnSpPr>
            <p:cNvPr id="70" name="Connector: Elbow 69">
              <a:extLst>
                <a:ext uri="{FF2B5EF4-FFF2-40B4-BE49-F238E27FC236}">
                  <a16:creationId xmlns:a16="http://schemas.microsoft.com/office/drawing/2014/main" id="{AE8CD7C0-3F57-43A2-A712-11CA12B6540F}"/>
                </a:ext>
              </a:extLst>
            </p:cNvPr>
            <p:cNvCxnSpPr>
              <a:cxnSpLocks/>
            </p:cNvCxnSpPr>
            <p:nvPr/>
          </p:nvCxnSpPr>
          <p:spPr>
            <a:xfrm>
              <a:off x="6921700" y="2866431"/>
              <a:ext cx="2157984" cy="132880"/>
            </a:xfrm>
            <a:prstGeom prst="bentConnector2">
              <a:avLst/>
            </a:prstGeom>
            <a:ln w="19050">
              <a:solidFill>
                <a:schemeClr val="tx1"/>
              </a:solidFill>
              <a:tailEnd type="triangle"/>
            </a:ln>
          </p:spPr>
          <p:style>
            <a:lnRef idx="1">
              <a:schemeClr val="accent2"/>
            </a:lnRef>
            <a:fillRef idx="0">
              <a:schemeClr val="accent2"/>
            </a:fillRef>
            <a:effectRef idx="0">
              <a:schemeClr val="accent2"/>
            </a:effectRef>
            <a:fontRef idx="minor">
              <a:schemeClr val="tx1"/>
            </a:fontRef>
          </p:style>
        </p:cxnSp>
        <p:cxnSp>
          <p:nvCxnSpPr>
            <p:cNvPr id="51" name="Straight Arrow Connector 50">
              <a:extLst>
                <a:ext uri="{FF2B5EF4-FFF2-40B4-BE49-F238E27FC236}">
                  <a16:creationId xmlns:a16="http://schemas.microsoft.com/office/drawing/2014/main" id="{D3BB3519-4DE4-4089-BFB7-85AFB64AAED5}"/>
                </a:ext>
              </a:extLst>
            </p:cNvPr>
            <p:cNvCxnSpPr>
              <a:stCxn id="17" idx="2"/>
              <a:endCxn id="18" idx="0"/>
            </p:cNvCxnSpPr>
            <p:nvPr/>
          </p:nvCxnSpPr>
          <p:spPr>
            <a:xfrm>
              <a:off x="6926934" y="2795957"/>
              <a:ext cx="0" cy="2081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nector: Elbow 65">
              <a:extLst>
                <a:ext uri="{FF2B5EF4-FFF2-40B4-BE49-F238E27FC236}">
                  <a16:creationId xmlns:a16="http://schemas.microsoft.com/office/drawing/2014/main" id="{E2F3ECB2-F7D1-4504-810D-E84182ADA382}"/>
                </a:ext>
              </a:extLst>
            </p:cNvPr>
            <p:cNvCxnSpPr>
              <a:cxnSpLocks/>
              <a:stCxn id="15" idx="2"/>
              <a:endCxn id="16" idx="0"/>
            </p:cNvCxnSpPr>
            <p:nvPr/>
          </p:nvCxnSpPr>
          <p:spPr>
            <a:xfrm rot="5400000">
              <a:off x="5171014" y="1575702"/>
              <a:ext cx="236252" cy="1085860"/>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2A7EF28-7A07-435E-AC71-B29BB11A63AB}"/>
                </a:ext>
              </a:extLst>
            </p:cNvPr>
            <p:cNvSpPr txBox="1"/>
            <p:nvPr/>
          </p:nvSpPr>
          <p:spPr>
            <a:xfrm>
              <a:off x="4838231" y="1441310"/>
              <a:ext cx="1987679" cy="559197"/>
            </a:xfrm>
            <a:prstGeom prst="rect">
              <a:avLst/>
            </a:prstGeom>
            <a:solidFill>
              <a:schemeClr val="accent6"/>
            </a:solidFill>
            <a:ln>
              <a:noFill/>
            </a:ln>
          </p:spPr>
          <p:txBody>
            <a:bodyPr wrap="square" lIns="0" tIns="0" rIns="0" bIns="0" rtlCol="0" anchor="ctr">
              <a:noAutofit/>
            </a:bodyPr>
            <a:lstStyle/>
            <a:p>
              <a:pPr algn="ctr">
                <a:lnSpc>
                  <a:spcPct val="90000"/>
                </a:lnSpc>
              </a:pPr>
              <a:r>
                <a:rPr lang="en-US" sz="1200" b="1" dirty="0"/>
                <a:t>Primary analysis set</a:t>
              </a:r>
            </a:p>
            <a:p>
              <a:pPr algn="ctr">
                <a:lnSpc>
                  <a:spcPct val="90000"/>
                </a:lnSpc>
              </a:pPr>
              <a:r>
                <a:rPr lang="en-US" sz="1200" b="1" i="1" dirty="0"/>
                <a:t>n</a:t>
              </a:r>
              <a:r>
                <a:rPr lang="en-US" sz="1200" b="1" dirty="0"/>
                <a:t> = 5888</a:t>
              </a:r>
            </a:p>
          </p:txBody>
        </p:sp>
        <p:grpSp>
          <p:nvGrpSpPr>
            <p:cNvPr id="7" name="Group 6">
              <a:extLst>
                <a:ext uri="{FF2B5EF4-FFF2-40B4-BE49-F238E27FC236}">
                  <a16:creationId xmlns:a16="http://schemas.microsoft.com/office/drawing/2014/main" id="{22B3403E-50FD-364C-9FE8-623CDEC91C5A}"/>
                </a:ext>
              </a:extLst>
            </p:cNvPr>
            <p:cNvGrpSpPr/>
            <p:nvPr/>
          </p:nvGrpSpPr>
          <p:grpSpPr>
            <a:xfrm>
              <a:off x="5933096" y="3004086"/>
              <a:ext cx="4168403" cy="559197"/>
              <a:chOff x="4107247" y="2565714"/>
              <a:chExt cx="4447199" cy="649224"/>
            </a:xfrm>
          </p:grpSpPr>
          <p:sp>
            <p:nvSpPr>
              <p:cNvPr id="18" name="TextBox 17">
                <a:extLst>
                  <a:ext uri="{FF2B5EF4-FFF2-40B4-BE49-F238E27FC236}">
                    <a16:creationId xmlns:a16="http://schemas.microsoft.com/office/drawing/2014/main" id="{10CF598A-2092-4C14-A4EA-32A1634830B2}"/>
                  </a:ext>
                </a:extLst>
              </p:cNvPr>
              <p:cNvSpPr txBox="1"/>
              <p:nvPr/>
            </p:nvSpPr>
            <p:spPr>
              <a:xfrm>
                <a:off x="4107247" y="2565714"/>
                <a:ext cx="2120621" cy="649224"/>
              </a:xfrm>
              <a:prstGeom prst="rect">
                <a:avLst/>
              </a:prstGeom>
              <a:solidFill>
                <a:schemeClr val="accent1"/>
              </a:solidFill>
              <a:ln>
                <a:noFill/>
              </a:ln>
            </p:spPr>
            <p:txBody>
              <a:bodyPr wrap="square" rtlCol="0" anchor="ctr">
                <a:noAutofit/>
              </a:bodyPr>
              <a:lstStyle/>
              <a:p>
                <a:pPr algn="ctr">
                  <a:lnSpc>
                    <a:spcPct val="90000"/>
                  </a:lnSpc>
                </a:pPr>
                <a:r>
                  <a:rPr lang="en-US" sz="1200" b="1" dirty="0">
                    <a:solidFill>
                      <a:schemeClr val="bg1"/>
                    </a:solidFill>
                  </a:rPr>
                  <a:t>Established ASCVD</a:t>
                </a:r>
              </a:p>
              <a:p>
                <a:pPr algn="ctr">
                  <a:lnSpc>
                    <a:spcPct val="90000"/>
                  </a:lnSpc>
                </a:pPr>
                <a:r>
                  <a:rPr lang="en-US" sz="1200" b="1" i="1" dirty="0">
                    <a:solidFill>
                      <a:schemeClr val="bg1"/>
                    </a:solidFill>
                  </a:rPr>
                  <a:t>n</a:t>
                </a:r>
                <a:r>
                  <a:rPr lang="en-US" sz="1200" b="1" dirty="0">
                    <a:solidFill>
                      <a:schemeClr val="bg1"/>
                    </a:solidFill>
                  </a:rPr>
                  <a:t> = 2794</a:t>
                </a:r>
              </a:p>
            </p:txBody>
          </p:sp>
          <p:sp>
            <p:nvSpPr>
              <p:cNvPr id="19" name="TextBox 18">
                <a:extLst>
                  <a:ext uri="{FF2B5EF4-FFF2-40B4-BE49-F238E27FC236}">
                    <a16:creationId xmlns:a16="http://schemas.microsoft.com/office/drawing/2014/main" id="{34357E5A-977D-4DD9-8F4F-E56DDD363E27}"/>
                  </a:ext>
                </a:extLst>
              </p:cNvPr>
              <p:cNvSpPr txBox="1"/>
              <p:nvPr/>
            </p:nvSpPr>
            <p:spPr>
              <a:xfrm>
                <a:off x="6433825" y="2565714"/>
                <a:ext cx="2120621" cy="646331"/>
              </a:xfrm>
              <a:prstGeom prst="rect">
                <a:avLst/>
              </a:prstGeom>
              <a:solidFill>
                <a:schemeClr val="accent4"/>
              </a:solidFill>
              <a:ln>
                <a:noFill/>
              </a:ln>
            </p:spPr>
            <p:txBody>
              <a:bodyPr wrap="square" lIns="0" tIns="45720" rIns="0" bIns="45720" rtlCol="0" anchor="ctr">
                <a:noAutofit/>
              </a:bodyPr>
              <a:lstStyle/>
              <a:p>
                <a:pPr algn="ctr">
                  <a:lnSpc>
                    <a:spcPct val="90000"/>
                  </a:lnSpc>
                </a:pPr>
                <a:r>
                  <a:rPr lang="en-US" sz="1200" b="1" dirty="0">
                    <a:solidFill>
                      <a:schemeClr val="bg1"/>
                    </a:solidFill>
                  </a:rPr>
                  <a:t>Other vascular secondary </a:t>
                </a:r>
                <a:r>
                  <a:rPr lang="en-US" sz="1200" b="1" dirty="0" err="1">
                    <a:solidFill>
                      <a:schemeClr val="bg1"/>
                    </a:solidFill>
                  </a:rPr>
                  <a:t>prevention</a:t>
                </a:r>
                <a:r>
                  <a:rPr lang="en-US" sz="1200" b="1" baseline="30000" dirty="0" err="1">
                    <a:solidFill>
                      <a:schemeClr val="bg1"/>
                    </a:solidFill>
                  </a:rPr>
                  <a:t>a</a:t>
                </a:r>
                <a:r>
                  <a:rPr lang="en-US" sz="1200" b="1" baseline="30000" dirty="0">
                    <a:solidFill>
                      <a:schemeClr val="bg1"/>
                    </a:solidFill>
                  </a:rPr>
                  <a:t>  </a:t>
                </a:r>
                <a:br>
                  <a:rPr lang="en-US" sz="1200" b="1" baseline="30000" dirty="0">
                    <a:solidFill>
                      <a:schemeClr val="bg1"/>
                    </a:solidFill>
                  </a:rPr>
                </a:br>
                <a:r>
                  <a:rPr lang="en-US" sz="1200" b="1" i="1" dirty="0">
                    <a:solidFill>
                      <a:schemeClr val="bg1"/>
                    </a:solidFill>
                  </a:rPr>
                  <a:t>n</a:t>
                </a:r>
                <a:r>
                  <a:rPr lang="en-US" sz="1200" b="1" dirty="0">
                    <a:solidFill>
                      <a:schemeClr val="bg1"/>
                    </a:solidFill>
                  </a:rPr>
                  <a:t> = 94</a:t>
                </a:r>
              </a:p>
            </p:txBody>
          </p:sp>
        </p:grpSp>
        <p:grpSp>
          <p:nvGrpSpPr>
            <p:cNvPr id="9" name="Group 8">
              <a:extLst>
                <a:ext uri="{FF2B5EF4-FFF2-40B4-BE49-F238E27FC236}">
                  <a16:creationId xmlns:a16="http://schemas.microsoft.com/office/drawing/2014/main" id="{0ABF134D-C70C-C24B-A902-00FA59C6B5EE}"/>
                </a:ext>
              </a:extLst>
            </p:cNvPr>
            <p:cNvGrpSpPr/>
            <p:nvPr/>
          </p:nvGrpSpPr>
          <p:grpSpPr>
            <a:xfrm>
              <a:off x="3752371" y="4521163"/>
              <a:ext cx="6331125" cy="559197"/>
              <a:chOff x="1780669" y="4174290"/>
              <a:chExt cx="6754570" cy="649224"/>
            </a:xfrm>
          </p:grpSpPr>
          <p:sp>
            <p:nvSpPr>
              <p:cNvPr id="25" name="TextBox 24">
                <a:extLst>
                  <a:ext uri="{FF2B5EF4-FFF2-40B4-BE49-F238E27FC236}">
                    <a16:creationId xmlns:a16="http://schemas.microsoft.com/office/drawing/2014/main" id="{B8750AC9-3C91-456B-B3F7-FA0AE14EE553}"/>
                  </a:ext>
                </a:extLst>
              </p:cNvPr>
              <p:cNvSpPr txBox="1"/>
              <p:nvPr/>
            </p:nvSpPr>
            <p:spPr>
              <a:xfrm>
                <a:off x="1780669" y="4174290"/>
                <a:ext cx="2120621" cy="649224"/>
              </a:xfrm>
              <a:prstGeom prst="rect">
                <a:avLst/>
              </a:prstGeom>
              <a:solidFill>
                <a:srgbClr val="92D050"/>
              </a:solidFill>
              <a:ln>
                <a:noFill/>
              </a:ln>
            </p:spPr>
            <p:txBody>
              <a:bodyPr wrap="square" rtlCol="0" anchor="ctr">
                <a:noAutofit/>
              </a:bodyPr>
              <a:lstStyle/>
              <a:p>
                <a:pPr algn="ctr">
                  <a:lnSpc>
                    <a:spcPct val="90000"/>
                  </a:lnSpc>
                </a:pPr>
                <a:r>
                  <a:rPr lang="en-US" sz="1200" b="1" dirty="0"/>
                  <a:t>Primary prevention</a:t>
                </a:r>
              </a:p>
              <a:p>
                <a:pPr algn="ctr">
                  <a:lnSpc>
                    <a:spcPct val="90000"/>
                  </a:lnSpc>
                </a:pPr>
                <a:r>
                  <a:rPr lang="en-US" sz="1200" b="1" i="1" dirty="0"/>
                  <a:t>n</a:t>
                </a:r>
                <a:r>
                  <a:rPr lang="en-US" sz="1200" b="1" dirty="0"/>
                  <a:t> = 3142</a:t>
                </a:r>
              </a:p>
            </p:txBody>
          </p:sp>
          <p:sp>
            <p:nvSpPr>
              <p:cNvPr id="26" name="TextBox 25">
                <a:extLst>
                  <a:ext uri="{FF2B5EF4-FFF2-40B4-BE49-F238E27FC236}">
                    <a16:creationId xmlns:a16="http://schemas.microsoft.com/office/drawing/2014/main" id="{03F88D33-4531-45E9-9DD5-AD5D77F794F7}"/>
                  </a:ext>
                </a:extLst>
              </p:cNvPr>
              <p:cNvSpPr txBox="1"/>
              <p:nvPr/>
            </p:nvSpPr>
            <p:spPr>
              <a:xfrm>
                <a:off x="4097644" y="4174290"/>
                <a:ext cx="2120621" cy="646331"/>
              </a:xfrm>
              <a:prstGeom prst="rect">
                <a:avLst/>
              </a:prstGeom>
              <a:solidFill>
                <a:schemeClr val="bg2"/>
              </a:solidFill>
              <a:ln>
                <a:noFill/>
              </a:ln>
            </p:spPr>
            <p:txBody>
              <a:bodyPr wrap="square" lIns="0" rIns="0" rtlCol="0" anchor="ctr">
                <a:noAutofit/>
              </a:bodyPr>
              <a:lstStyle/>
              <a:p>
                <a:pPr algn="ctr">
                  <a:lnSpc>
                    <a:spcPct val="90000"/>
                  </a:lnSpc>
                </a:pPr>
                <a:r>
                  <a:rPr lang="en-US" sz="1200" b="1" dirty="0"/>
                  <a:t>First CV event after the </a:t>
                </a:r>
                <a:br>
                  <a:rPr lang="en-US" sz="1200" b="1" dirty="0"/>
                </a:br>
                <a:r>
                  <a:rPr lang="en-US" sz="1200" b="1" dirty="0"/>
                  <a:t>LDL-C measurement </a:t>
                </a:r>
                <a:r>
                  <a:rPr lang="en-US" sz="1200" b="1" dirty="0" err="1"/>
                  <a:t>date</a:t>
                </a:r>
                <a:r>
                  <a:rPr lang="en-US" sz="1200" b="1" baseline="30000" dirty="0" err="1"/>
                  <a:t>b</a:t>
                </a:r>
                <a:r>
                  <a:rPr lang="en-US" sz="1200" b="1" baseline="30000" dirty="0"/>
                  <a:t> </a:t>
                </a:r>
                <a:br>
                  <a:rPr lang="en-US" sz="1200" b="1" baseline="30000" dirty="0"/>
                </a:br>
                <a:r>
                  <a:rPr lang="en-US" sz="1200" b="1" i="1" dirty="0"/>
                  <a:t>n</a:t>
                </a:r>
                <a:r>
                  <a:rPr lang="en-US" sz="1200" b="1" dirty="0"/>
                  <a:t> = 142</a:t>
                </a:r>
              </a:p>
            </p:txBody>
          </p:sp>
          <p:sp>
            <p:nvSpPr>
              <p:cNvPr id="27" name="TextBox 26">
                <a:extLst>
                  <a:ext uri="{FF2B5EF4-FFF2-40B4-BE49-F238E27FC236}">
                    <a16:creationId xmlns:a16="http://schemas.microsoft.com/office/drawing/2014/main" id="{1B74E106-2982-4DDC-B39F-18CAC799C90A}"/>
                  </a:ext>
                </a:extLst>
              </p:cNvPr>
              <p:cNvSpPr txBox="1"/>
              <p:nvPr/>
            </p:nvSpPr>
            <p:spPr>
              <a:xfrm>
                <a:off x="6414618" y="4174290"/>
                <a:ext cx="2120621" cy="649224"/>
              </a:xfrm>
              <a:prstGeom prst="rect">
                <a:avLst/>
              </a:prstGeom>
              <a:solidFill>
                <a:schemeClr val="accent2"/>
              </a:solidFill>
              <a:ln>
                <a:noFill/>
              </a:ln>
            </p:spPr>
            <p:txBody>
              <a:bodyPr wrap="square" lIns="0" rIns="0" rtlCol="0" anchor="ctr">
                <a:noAutofit/>
              </a:bodyPr>
              <a:lstStyle/>
              <a:p>
                <a:pPr algn="ctr">
                  <a:lnSpc>
                    <a:spcPct val="90000"/>
                  </a:lnSpc>
                </a:pPr>
                <a:r>
                  <a:rPr lang="en-US" sz="1200" b="1" dirty="0"/>
                  <a:t>Secondary </a:t>
                </a:r>
                <a:r>
                  <a:rPr lang="en-US" sz="1200" b="1" dirty="0" err="1"/>
                  <a:t>prevention</a:t>
                </a:r>
                <a:r>
                  <a:rPr lang="en-US" sz="1200" b="1" baseline="30000" dirty="0" err="1"/>
                  <a:t>c</a:t>
                </a:r>
                <a:endParaRPr lang="en-US" sz="1200" b="1" baseline="30000" dirty="0"/>
              </a:p>
              <a:p>
                <a:pPr algn="ctr">
                  <a:lnSpc>
                    <a:spcPct val="90000"/>
                  </a:lnSpc>
                </a:pPr>
                <a:r>
                  <a:rPr lang="en-US" sz="1200" b="1" i="1" dirty="0"/>
                  <a:t>n</a:t>
                </a:r>
                <a:r>
                  <a:rPr lang="en-US" sz="1200" b="1" dirty="0"/>
                  <a:t> = 2659</a:t>
                </a:r>
              </a:p>
            </p:txBody>
          </p:sp>
        </p:grpSp>
        <p:grpSp>
          <p:nvGrpSpPr>
            <p:cNvPr id="13" name="Group 12">
              <a:extLst>
                <a:ext uri="{FF2B5EF4-FFF2-40B4-BE49-F238E27FC236}">
                  <a16:creationId xmlns:a16="http://schemas.microsoft.com/office/drawing/2014/main" id="{0896B5F1-F0E1-E540-B7E9-712836956D84}"/>
                </a:ext>
              </a:extLst>
            </p:cNvPr>
            <p:cNvGrpSpPr/>
            <p:nvPr/>
          </p:nvGrpSpPr>
          <p:grpSpPr>
            <a:xfrm>
              <a:off x="3752371" y="5270914"/>
              <a:ext cx="6331125" cy="559197"/>
              <a:chOff x="1780669" y="5000584"/>
              <a:chExt cx="6754570" cy="649224"/>
            </a:xfrm>
          </p:grpSpPr>
          <p:sp>
            <p:nvSpPr>
              <p:cNvPr id="29" name="TextBox 28">
                <a:extLst>
                  <a:ext uri="{FF2B5EF4-FFF2-40B4-BE49-F238E27FC236}">
                    <a16:creationId xmlns:a16="http://schemas.microsoft.com/office/drawing/2014/main" id="{443DC35B-A519-423F-AAA5-9B1EE2A8D27D}"/>
                  </a:ext>
                </a:extLst>
              </p:cNvPr>
              <p:cNvSpPr txBox="1"/>
              <p:nvPr/>
            </p:nvSpPr>
            <p:spPr>
              <a:xfrm>
                <a:off x="1780669" y="5000584"/>
                <a:ext cx="2120621" cy="649224"/>
              </a:xfrm>
              <a:prstGeom prst="rect">
                <a:avLst/>
              </a:prstGeom>
              <a:solidFill>
                <a:srgbClr val="92D050"/>
              </a:solidFill>
              <a:ln>
                <a:noFill/>
              </a:ln>
            </p:spPr>
            <p:txBody>
              <a:bodyPr wrap="square" rtlCol="0" anchor="ctr">
                <a:noAutofit/>
              </a:bodyPr>
              <a:lstStyle/>
              <a:p>
                <a:pPr algn="ctr">
                  <a:lnSpc>
                    <a:spcPct val="90000"/>
                  </a:lnSpc>
                </a:pPr>
                <a:r>
                  <a:rPr lang="en-US" sz="1200" b="1" dirty="0"/>
                  <a:t>Stabilized LLT</a:t>
                </a:r>
              </a:p>
              <a:p>
                <a:pPr algn="ctr">
                  <a:lnSpc>
                    <a:spcPct val="90000"/>
                  </a:lnSpc>
                </a:pPr>
                <a:r>
                  <a:rPr lang="en-US" sz="1200" b="1" i="1" dirty="0"/>
                  <a:t>n</a:t>
                </a:r>
                <a:r>
                  <a:rPr lang="en-US" sz="1200" b="1" dirty="0"/>
                  <a:t> = 2558</a:t>
                </a:r>
              </a:p>
            </p:txBody>
          </p:sp>
          <p:sp>
            <p:nvSpPr>
              <p:cNvPr id="30" name="TextBox 29">
                <a:extLst>
                  <a:ext uri="{FF2B5EF4-FFF2-40B4-BE49-F238E27FC236}">
                    <a16:creationId xmlns:a16="http://schemas.microsoft.com/office/drawing/2014/main" id="{1C946317-C89B-471A-BACA-8F187E73AC3F}"/>
                  </a:ext>
                </a:extLst>
              </p:cNvPr>
              <p:cNvSpPr txBox="1"/>
              <p:nvPr/>
            </p:nvSpPr>
            <p:spPr>
              <a:xfrm>
                <a:off x="4097644" y="5000584"/>
                <a:ext cx="2120621" cy="649224"/>
              </a:xfrm>
              <a:prstGeom prst="rect">
                <a:avLst/>
              </a:prstGeom>
              <a:solidFill>
                <a:srgbClr val="92D050"/>
              </a:solidFill>
              <a:ln>
                <a:noFill/>
              </a:ln>
            </p:spPr>
            <p:txBody>
              <a:bodyPr wrap="square" rtlCol="0" anchor="ctr">
                <a:noAutofit/>
              </a:bodyPr>
              <a:lstStyle/>
              <a:p>
                <a:pPr algn="ctr">
                  <a:lnSpc>
                    <a:spcPct val="90000"/>
                  </a:lnSpc>
                </a:pPr>
                <a:r>
                  <a:rPr lang="en-US" sz="1200" b="1" dirty="0"/>
                  <a:t>SCORE and </a:t>
                </a:r>
                <a:r>
                  <a:rPr lang="en-US" sz="1200" b="1" dirty="0" err="1"/>
                  <a:t>eGFR</a:t>
                </a:r>
                <a:r>
                  <a:rPr lang="en-US" sz="1200" b="1" baseline="30000" dirty="0" err="1"/>
                  <a:t>d</a:t>
                </a:r>
                <a:endParaRPr lang="en-US" sz="1200" b="1" baseline="30000" dirty="0"/>
              </a:p>
              <a:p>
                <a:pPr algn="ctr">
                  <a:lnSpc>
                    <a:spcPct val="90000"/>
                  </a:lnSpc>
                </a:pPr>
                <a:r>
                  <a:rPr lang="en-US" sz="1200" b="1" i="1" dirty="0"/>
                  <a:t>n</a:t>
                </a:r>
                <a:r>
                  <a:rPr lang="en-US" sz="1200" b="1" dirty="0"/>
                  <a:t> = 2073</a:t>
                </a:r>
              </a:p>
            </p:txBody>
          </p:sp>
          <p:sp>
            <p:nvSpPr>
              <p:cNvPr id="31" name="TextBox 30">
                <a:extLst>
                  <a:ext uri="{FF2B5EF4-FFF2-40B4-BE49-F238E27FC236}">
                    <a16:creationId xmlns:a16="http://schemas.microsoft.com/office/drawing/2014/main" id="{A775CEF4-742D-42AB-B952-3B8F73864C64}"/>
                  </a:ext>
                </a:extLst>
              </p:cNvPr>
              <p:cNvSpPr txBox="1"/>
              <p:nvPr/>
            </p:nvSpPr>
            <p:spPr>
              <a:xfrm>
                <a:off x="6414618" y="5000584"/>
                <a:ext cx="2120621" cy="649224"/>
              </a:xfrm>
              <a:prstGeom prst="rect">
                <a:avLst/>
              </a:prstGeom>
              <a:solidFill>
                <a:schemeClr val="accent2"/>
              </a:solidFill>
              <a:ln>
                <a:noFill/>
              </a:ln>
            </p:spPr>
            <p:txBody>
              <a:bodyPr wrap="square" rtlCol="0" anchor="ctr">
                <a:noAutofit/>
              </a:bodyPr>
              <a:lstStyle/>
              <a:p>
                <a:pPr algn="ctr">
                  <a:lnSpc>
                    <a:spcPct val="90000"/>
                  </a:lnSpc>
                </a:pPr>
                <a:r>
                  <a:rPr lang="en-US" sz="1200" b="1" dirty="0"/>
                  <a:t>Stabilized </a:t>
                </a:r>
                <a:r>
                  <a:rPr lang="en-US" sz="1200" b="1" dirty="0" err="1"/>
                  <a:t>LLT</a:t>
                </a:r>
                <a:r>
                  <a:rPr lang="en-US" sz="1200" b="1" baseline="30000" dirty="0" err="1"/>
                  <a:t>c</a:t>
                </a:r>
                <a:endParaRPr lang="en-US" sz="1200" b="1" baseline="30000" dirty="0"/>
              </a:p>
              <a:p>
                <a:pPr algn="ctr">
                  <a:lnSpc>
                    <a:spcPct val="90000"/>
                  </a:lnSpc>
                </a:pPr>
                <a:r>
                  <a:rPr lang="en-US" sz="1200" b="1" i="1" dirty="0"/>
                  <a:t>n</a:t>
                </a:r>
                <a:r>
                  <a:rPr lang="en-US" sz="1200" b="1" dirty="0"/>
                  <a:t> = 2039</a:t>
                </a:r>
              </a:p>
            </p:txBody>
          </p:sp>
        </p:grpSp>
        <p:grpSp>
          <p:nvGrpSpPr>
            <p:cNvPr id="52" name="Group 51">
              <a:extLst>
                <a:ext uri="{FF2B5EF4-FFF2-40B4-BE49-F238E27FC236}">
                  <a16:creationId xmlns:a16="http://schemas.microsoft.com/office/drawing/2014/main" id="{8DFA1780-C8CE-7241-B3D9-FE513B5B4812}"/>
                </a:ext>
              </a:extLst>
            </p:cNvPr>
            <p:cNvGrpSpPr/>
            <p:nvPr/>
          </p:nvGrpSpPr>
          <p:grpSpPr>
            <a:xfrm>
              <a:off x="3752371" y="3771413"/>
              <a:ext cx="6331125" cy="559197"/>
              <a:chOff x="2228370" y="3849428"/>
              <a:chExt cx="6331125" cy="577211"/>
            </a:xfrm>
          </p:grpSpPr>
          <p:sp>
            <p:nvSpPr>
              <p:cNvPr id="20" name="TextBox 19">
                <a:extLst>
                  <a:ext uri="{FF2B5EF4-FFF2-40B4-BE49-F238E27FC236}">
                    <a16:creationId xmlns:a16="http://schemas.microsoft.com/office/drawing/2014/main" id="{B88E6B66-1046-4C86-95E8-EA1C2D702553}"/>
                  </a:ext>
                </a:extLst>
              </p:cNvPr>
              <p:cNvSpPr txBox="1"/>
              <p:nvPr/>
            </p:nvSpPr>
            <p:spPr>
              <a:xfrm>
                <a:off x="2228370" y="3849428"/>
                <a:ext cx="1987679" cy="577211"/>
              </a:xfrm>
              <a:prstGeom prst="rect">
                <a:avLst/>
              </a:prstGeom>
              <a:solidFill>
                <a:srgbClr val="92D050"/>
              </a:solidFill>
              <a:ln>
                <a:noFill/>
              </a:ln>
            </p:spPr>
            <p:txBody>
              <a:bodyPr wrap="square" rtlCol="0" anchor="ctr">
                <a:noAutofit/>
              </a:bodyPr>
              <a:lstStyle/>
              <a:p>
                <a:pPr algn="ctr">
                  <a:lnSpc>
                    <a:spcPct val="90000"/>
                  </a:lnSpc>
                </a:pPr>
                <a:r>
                  <a:rPr lang="en-US" sz="1200" b="1" dirty="0"/>
                  <a:t>Coronary disease</a:t>
                </a:r>
              </a:p>
              <a:p>
                <a:pPr algn="ctr">
                  <a:lnSpc>
                    <a:spcPct val="90000"/>
                  </a:lnSpc>
                </a:pPr>
                <a:r>
                  <a:rPr lang="en-US" sz="1200" b="1" i="1" dirty="0"/>
                  <a:t>n</a:t>
                </a:r>
                <a:r>
                  <a:rPr lang="en-US" sz="1200" b="1" dirty="0"/>
                  <a:t> = 622</a:t>
                </a:r>
              </a:p>
            </p:txBody>
          </p:sp>
          <p:sp>
            <p:nvSpPr>
              <p:cNvPr id="21" name="TextBox 20">
                <a:extLst>
                  <a:ext uri="{FF2B5EF4-FFF2-40B4-BE49-F238E27FC236}">
                    <a16:creationId xmlns:a16="http://schemas.microsoft.com/office/drawing/2014/main" id="{7556CB44-9300-44E5-A632-D4CD66BE14A3}"/>
                  </a:ext>
                </a:extLst>
              </p:cNvPr>
              <p:cNvSpPr txBox="1"/>
              <p:nvPr/>
            </p:nvSpPr>
            <p:spPr>
              <a:xfrm>
                <a:off x="4416352" y="3849428"/>
                <a:ext cx="1978678" cy="577211"/>
              </a:xfrm>
              <a:prstGeom prst="rect">
                <a:avLst/>
              </a:prstGeom>
              <a:solidFill>
                <a:srgbClr val="7030A0"/>
              </a:solidFill>
              <a:ln>
                <a:noFill/>
              </a:ln>
            </p:spPr>
            <p:txBody>
              <a:bodyPr wrap="square" rtlCol="0" anchor="ctr">
                <a:noAutofit/>
              </a:bodyPr>
              <a:lstStyle/>
              <a:p>
                <a:pPr algn="ctr">
                  <a:lnSpc>
                    <a:spcPct val="90000"/>
                  </a:lnSpc>
                </a:pPr>
                <a:r>
                  <a:rPr lang="en-US" sz="1200" b="1" dirty="0">
                    <a:solidFill>
                      <a:schemeClr val="bg1"/>
                    </a:solidFill>
                  </a:rPr>
                  <a:t>Peripheral disease</a:t>
                </a:r>
              </a:p>
              <a:p>
                <a:pPr algn="ctr">
                  <a:lnSpc>
                    <a:spcPct val="90000"/>
                  </a:lnSpc>
                </a:pPr>
                <a:r>
                  <a:rPr lang="en-US" sz="1200" b="1" i="1" dirty="0">
                    <a:solidFill>
                      <a:schemeClr val="bg1"/>
                    </a:solidFill>
                  </a:rPr>
                  <a:t>n</a:t>
                </a:r>
                <a:r>
                  <a:rPr lang="en-US" sz="1200" b="1" dirty="0">
                    <a:solidFill>
                      <a:schemeClr val="bg1"/>
                    </a:solidFill>
                  </a:rPr>
                  <a:t> = 1036</a:t>
                </a:r>
              </a:p>
            </p:txBody>
          </p:sp>
          <p:sp>
            <p:nvSpPr>
              <p:cNvPr id="22" name="TextBox 21">
                <a:extLst>
                  <a:ext uri="{FF2B5EF4-FFF2-40B4-BE49-F238E27FC236}">
                    <a16:creationId xmlns:a16="http://schemas.microsoft.com/office/drawing/2014/main" id="{D64574CC-A54B-4B6A-9CAE-E737817BEE21}"/>
                  </a:ext>
                </a:extLst>
              </p:cNvPr>
              <p:cNvSpPr txBox="1"/>
              <p:nvPr/>
            </p:nvSpPr>
            <p:spPr>
              <a:xfrm>
                <a:off x="6571816" y="3849428"/>
                <a:ext cx="1987679" cy="577211"/>
              </a:xfrm>
              <a:prstGeom prst="rect">
                <a:avLst/>
              </a:prstGeom>
              <a:solidFill>
                <a:schemeClr val="bg2"/>
              </a:solidFill>
              <a:ln>
                <a:noFill/>
              </a:ln>
            </p:spPr>
            <p:txBody>
              <a:bodyPr wrap="square" rtlCol="0" anchor="ctr">
                <a:noAutofit/>
              </a:bodyPr>
              <a:lstStyle/>
              <a:p>
                <a:pPr algn="ctr">
                  <a:lnSpc>
                    <a:spcPct val="90000"/>
                  </a:lnSpc>
                </a:pPr>
                <a:r>
                  <a:rPr lang="en-US" sz="1200" b="1" dirty="0"/>
                  <a:t>Cerebral disease</a:t>
                </a:r>
              </a:p>
              <a:p>
                <a:pPr algn="ctr">
                  <a:lnSpc>
                    <a:spcPct val="90000"/>
                  </a:lnSpc>
                </a:pPr>
                <a:r>
                  <a:rPr lang="en-US" sz="1200" b="1" i="1" dirty="0"/>
                  <a:t>n</a:t>
                </a:r>
                <a:r>
                  <a:rPr lang="en-US" sz="1200" b="1" dirty="0"/>
                  <a:t> = 1136</a:t>
                </a:r>
              </a:p>
            </p:txBody>
          </p:sp>
          <p:grpSp>
            <p:nvGrpSpPr>
              <p:cNvPr id="77" name="Graphic 23595">
                <a:extLst>
                  <a:ext uri="{FF2B5EF4-FFF2-40B4-BE49-F238E27FC236}">
                    <a16:creationId xmlns:a16="http://schemas.microsoft.com/office/drawing/2014/main" id="{7EFD9C78-0D44-442E-88A4-3B6944A3F13B}"/>
                  </a:ext>
                </a:extLst>
              </p:cNvPr>
              <p:cNvGrpSpPr/>
              <p:nvPr/>
            </p:nvGrpSpPr>
            <p:grpSpPr>
              <a:xfrm>
                <a:off x="2378238" y="3900271"/>
                <a:ext cx="218735" cy="283270"/>
                <a:chOff x="4638830" y="5866650"/>
                <a:chExt cx="280206" cy="462926"/>
              </a:xfrm>
              <a:solidFill>
                <a:schemeClr val="bg1"/>
              </a:solidFill>
            </p:grpSpPr>
            <p:sp>
              <p:nvSpPr>
                <p:cNvPr id="78" name="Freeform: Shape 77">
                  <a:extLst>
                    <a:ext uri="{FF2B5EF4-FFF2-40B4-BE49-F238E27FC236}">
                      <a16:creationId xmlns:a16="http://schemas.microsoft.com/office/drawing/2014/main" id="{F51CCE99-8A74-492B-BDBC-6EB46BED6482}"/>
                    </a:ext>
                  </a:extLst>
                </p:cNvPr>
                <p:cNvSpPr/>
                <p:nvPr/>
              </p:nvSpPr>
              <p:spPr>
                <a:xfrm>
                  <a:off x="4638830" y="5898581"/>
                  <a:ext cx="135256" cy="173895"/>
                </a:xfrm>
                <a:custGeom>
                  <a:avLst/>
                  <a:gdLst>
                    <a:gd name="connsiteX0" fmla="*/ 73431 w 135255"/>
                    <a:gd name="connsiteY0" fmla="*/ 158396 h 173896"/>
                    <a:gd name="connsiteX1" fmla="*/ 5277 w 135255"/>
                    <a:gd name="connsiteY1" fmla="*/ 51642 h 173896"/>
                    <a:gd name="connsiteX2" fmla="*/ 15486 w 135255"/>
                    <a:gd name="connsiteY2" fmla="*/ 5281 h 173896"/>
                    <a:gd name="connsiteX3" fmla="*/ 15486 w 135255"/>
                    <a:gd name="connsiteY3" fmla="*/ 5281 h 173896"/>
                    <a:gd name="connsiteX4" fmla="*/ 61870 w 135255"/>
                    <a:gd name="connsiteY4" fmla="*/ 15514 h 173896"/>
                    <a:gd name="connsiteX5" fmla="*/ 61870 w 135255"/>
                    <a:gd name="connsiteY5" fmla="*/ 15514 h 173896"/>
                    <a:gd name="connsiteX6" fmla="*/ 130002 w 135255"/>
                    <a:gd name="connsiteY6" fmla="*/ 122268 h 173896"/>
                    <a:gd name="connsiteX7" fmla="*/ 119769 w 135255"/>
                    <a:gd name="connsiteY7" fmla="*/ 168629 h 173896"/>
                    <a:gd name="connsiteX8" fmla="*/ 119769 w 135255"/>
                    <a:gd name="connsiteY8" fmla="*/ 168629 h 173896"/>
                    <a:gd name="connsiteX9" fmla="*/ 101728 w 135255"/>
                    <a:gd name="connsiteY9" fmla="*/ 173896 h 173896"/>
                    <a:gd name="connsiteX10" fmla="*/ 101728 w 135255"/>
                    <a:gd name="connsiteY10" fmla="*/ 173896 h 173896"/>
                    <a:gd name="connsiteX11" fmla="*/ 73431 w 135255"/>
                    <a:gd name="connsiteY11" fmla="*/ 158396 h 173896"/>
                    <a:gd name="connsiteX12" fmla="*/ 73431 w 135255"/>
                    <a:gd name="connsiteY12" fmla="*/ 158396 h 17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255" h="173896">
                      <a:moveTo>
                        <a:pt x="73431" y="158396"/>
                      </a:moveTo>
                      <a:lnTo>
                        <a:pt x="5277" y="51642"/>
                      </a:lnTo>
                      <a:cubicBezTo>
                        <a:pt x="-4699" y="36026"/>
                        <a:pt x="-108" y="15281"/>
                        <a:pt x="15486" y="5281"/>
                      </a:cubicBezTo>
                      <a:lnTo>
                        <a:pt x="15486" y="5281"/>
                      </a:lnTo>
                      <a:cubicBezTo>
                        <a:pt x="31126" y="-4695"/>
                        <a:pt x="51894" y="-126"/>
                        <a:pt x="61870" y="15514"/>
                      </a:cubicBezTo>
                      <a:lnTo>
                        <a:pt x="61870" y="15514"/>
                      </a:lnTo>
                      <a:lnTo>
                        <a:pt x="130002" y="122268"/>
                      </a:lnTo>
                      <a:cubicBezTo>
                        <a:pt x="139954" y="137861"/>
                        <a:pt x="135339" y="158629"/>
                        <a:pt x="119769" y="168629"/>
                      </a:cubicBezTo>
                      <a:lnTo>
                        <a:pt x="119769" y="168629"/>
                      </a:lnTo>
                      <a:cubicBezTo>
                        <a:pt x="114198" y="172218"/>
                        <a:pt x="107951" y="173896"/>
                        <a:pt x="101728" y="173896"/>
                      </a:cubicBezTo>
                      <a:lnTo>
                        <a:pt x="101728" y="173896"/>
                      </a:lnTo>
                      <a:cubicBezTo>
                        <a:pt x="90703" y="173873"/>
                        <a:pt x="79841" y="168396"/>
                        <a:pt x="73431" y="158396"/>
                      </a:cubicBezTo>
                      <a:lnTo>
                        <a:pt x="73431" y="158396"/>
                      </a:lnTo>
                      <a:close/>
                    </a:path>
                  </a:pathLst>
                </a:custGeom>
                <a:grpFill/>
                <a:ln w="2331" cap="flat">
                  <a:noFill/>
                  <a:prstDash val="solid"/>
                  <a:miter/>
                </a:ln>
              </p:spPr>
              <p:txBody>
                <a:bodyPr rtlCol="0" anchor="ctr">
                  <a:noAutofit/>
                </a:bodyPr>
                <a:lstStyle/>
                <a:p>
                  <a:pPr>
                    <a:lnSpc>
                      <a:spcPct val="90000"/>
                    </a:lnSpc>
                  </a:pPr>
                  <a:endParaRPr lang="en-US" b="1"/>
                </a:p>
              </p:txBody>
            </p:sp>
            <p:grpSp>
              <p:nvGrpSpPr>
                <p:cNvPr id="79" name="Graphic 23595">
                  <a:extLst>
                    <a:ext uri="{FF2B5EF4-FFF2-40B4-BE49-F238E27FC236}">
                      <a16:creationId xmlns:a16="http://schemas.microsoft.com/office/drawing/2014/main" id="{230E3B42-B36A-453B-82C6-2F98BF09B036}"/>
                    </a:ext>
                  </a:extLst>
                </p:cNvPr>
                <p:cNvGrpSpPr/>
                <p:nvPr/>
              </p:nvGrpSpPr>
              <p:grpSpPr>
                <a:xfrm>
                  <a:off x="4756722" y="5866650"/>
                  <a:ext cx="153731" cy="144315"/>
                  <a:chOff x="4756722" y="5866650"/>
                  <a:chExt cx="153731" cy="144315"/>
                </a:xfrm>
                <a:grpFill/>
              </p:grpSpPr>
              <p:sp>
                <p:nvSpPr>
                  <p:cNvPr id="81" name="Freeform: Shape 80">
                    <a:extLst>
                      <a:ext uri="{FF2B5EF4-FFF2-40B4-BE49-F238E27FC236}">
                        <a16:creationId xmlns:a16="http://schemas.microsoft.com/office/drawing/2014/main" id="{2338CA14-1FD2-41DA-91E2-508F6F9EA84A}"/>
                      </a:ext>
                    </a:extLst>
                  </p:cNvPr>
                  <p:cNvSpPr/>
                  <p:nvPr/>
                </p:nvSpPr>
                <p:spPr>
                  <a:xfrm>
                    <a:off x="4844617" y="5909773"/>
                    <a:ext cx="65836" cy="101192"/>
                  </a:xfrm>
                  <a:custGeom>
                    <a:avLst/>
                    <a:gdLst>
                      <a:gd name="connsiteX0" fmla="*/ 50999 w 65836"/>
                      <a:gd name="connsiteY0" fmla="*/ 1292 h 101192"/>
                      <a:gd name="connsiteX1" fmla="*/ 22423 w 65836"/>
                      <a:gd name="connsiteY1" fmla="*/ 14881 h 101192"/>
                      <a:gd name="connsiteX2" fmla="*/ 0 w 65836"/>
                      <a:gd name="connsiteY2" fmla="*/ 77791 h 101192"/>
                      <a:gd name="connsiteX3" fmla="*/ 17784 w 65836"/>
                      <a:gd name="connsiteY3" fmla="*/ 89235 h 101192"/>
                      <a:gd name="connsiteX4" fmla="*/ 17948 w 65836"/>
                      <a:gd name="connsiteY4" fmla="*/ 89445 h 101192"/>
                      <a:gd name="connsiteX5" fmla="*/ 39181 w 65836"/>
                      <a:gd name="connsiteY5" fmla="*/ 101193 h 101192"/>
                      <a:gd name="connsiteX6" fmla="*/ 64542 w 65836"/>
                      <a:gd name="connsiteY6" fmla="*/ 29868 h 101192"/>
                      <a:gd name="connsiteX7" fmla="*/ 50999 w 65836"/>
                      <a:gd name="connsiteY7" fmla="*/ 1292 h 101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36" h="101192">
                        <a:moveTo>
                          <a:pt x="50999" y="1292"/>
                        </a:moveTo>
                        <a:cubicBezTo>
                          <a:pt x="39298" y="-2834"/>
                          <a:pt x="26572" y="3250"/>
                          <a:pt x="22423" y="14881"/>
                        </a:cubicBezTo>
                        <a:lnTo>
                          <a:pt x="0" y="77791"/>
                        </a:lnTo>
                        <a:cubicBezTo>
                          <a:pt x="6503" y="80914"/>
                          <a:pt x="12633" y="84550"/>
                          <a:pt x="17784" y="89235"/>
                        </a:cubicBezTo>
                        <a:cubicBezTo>
                          <a:pt x="17831" y="89329"/>
                          <a:pt x="17854" y="89399"/>
                          <a:pt x="17948" y="89445"/>
                        </a:cubicBezTo>
                        <a:cubicBezTo>
                          <a:pt x="26246" y="92475"/>
                          <a:pt x="33541" y="96345"/>
                          <a:pt x="39181" y="101193"/>
                        </a:cubicBezTo>
                        <a:lnTo>
                          <a:pt x="64542" y="29868"/>
                        </a:lnTo>
                        <a:cubicBezTo>
                          <a:pt x="68667" y="18237"/>
                          <a:pt x="62607" y="5441"/>
                          <a:pt x="50999" y="1292"/>
                        </a:cubicBezTo>
                        <a:close/>
                      </a:path>
                    </a:pathLst>
                  </a:custGeom>
                  <a:grpFill/>
                  <a:ln w="2331" cap="flat">
                    <a:noFill/>
                    <a:prstDash val="solid"/>
                    <a:miter/>
                  </a:ln>
                </p:spPr>
                <p:txBody>
                  <a:bodyPr rtlCol="0" anchor="ctr">
                    <a:noAutofit/>
                  </a:bodyPr>
                  <a:lstStyle/>
                  <a:p>
                    <a:pPr>
                      <a:lnSpc>
                        <a:spcPct val="90000"/>
                      </a:lnSpc>
                    </a:pPr>
                    <a:endParaRPr lang="en-US" b="1"/>
                  </a:p>
                </p:txBody>
              </p:sp>
              <p:sp>
                <p:nvSpPr>
                  <p:cNvPr id="82" name="Freeform: Shape 81">
                    <a:extLst>
                      <a:ext uri="{FF2B5EF4-FFF2-40B4-BE49-F238E27FC236}">
                        <a16:creationId xmlns:a16="http://schemas.microsoft.com/office/drawing/2014/main" id="{ED1A8A7B-B721-48F7-918B-9492BDE53EB6}"/>
                      </a:ext>
                    </a:extLst>
                  </p:cNvPr>
                  <p:cNvSpPr/>
                  <p:nvPr/>
                </p:nvSpPr>
                <p:spPr>
                  <a:xfrm>
                    <a:off x="4756722" y="5866650"/>
                    <a:ext cx="52334" cy="114714"/>
                  </a:xfrm>
                  <a:custGeom>
                    <a:avLst/>
                    <a:gdLst>
                      <a:gd name="connsiteX0" fmla="*/ 7700 w 52335"/>
                      <a:gd name="connsiteY0" fmla="*/ 114713 h 114713"/>
                      <a:gd name="connsiteX1" fmla="*/ 52336 w 52335"/>
                      <a:gd name="connsiteY1" fmla="*/ 111287 h 114713"/>
                      <a:gd name="connsiteX2" fmla="*/ 44667 w 52335"/>
                      <a:gd name="connsiteY2" fmla="*/ 20290 h 114713"/>
                      <a:gd name="connsiteX3" fmla="*/ 20309 w 52335"/>
                      <a:gd name="connsiteY3" fmla="*/ 105 h 114713"/>
                      <a:gd name="connsiteX4" fmla="*/ 101 w 52335"/>
                      <a:gd name="connsiteY4" fmla="*/ 24415 h 114713"/>
                      <a:gd name="connsiteX5" fmla="*/ 78 w 52335"/>
                      <a:gd name="connsiteY5" fmla="*/ 24415 h 114713"/>
                      <a:gd name="connsiteX6" fmla="*/ 4763 w 52335"/>
                      <a:gd name="connsiteY6" fmla="*/ 77676 h 114713"/>
                      <a:gd name="connsiteX7" fmla="*/ 7700 w 52335"/>
                      <a:gd name="connsiteY7" fmla="*/ 114713 h 11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5" h="114713">
                        <a:moveTo>
                          <a:pt x="7700" y="114713"/>
                        </a:moveTo>
                        <a:cubicBezTo>
                          <a:pt x="21382" y="111054"/>
                          <a:pt x="36928" y="109749"/>
                          <a:pt x="52336" y="111287"/>
                        </a:cubicBezTo>
                        <a:cubicBezTo>
                          <a:pt x="49562" y="72967"/>
                          <a:pt x="44690" y="20756"/>
                          <a:pt x="44667" y="20290"/>
                        </a:cubicBezTo>
                        <a:cubicBezTo>
                          <a:pt x="43478" y="8006"/>
                          <a:pt x="32593" y="-1084"/>
                          <a:pt x="20309" y="105"/>
                        </a:cubicBezTo>
                        <a:cubicBezTo>
                          <a:pt x="8003" y="1247"/>
                          <a:pt x="-1065" y="12108"/>
                          <a:pt x="101" y="24415"/>
                        </a:cubicBezTo>
                        <a:lnTo>
                          <a:pt x="78" y="24415"/>
                        </a:lnTo>
                        <a:cubicBezTo>
                          <a:pt x="78" y="24439"/>
                          <a:pt x="2432" y="49705"/>
                          <a:pt x="4763" y="77676"/>
                        </a:cubicBezTo>
                        <a:cubicBezTo>
                          <a:pt x="5835" y="90099"/>
                          <a:pt x="6860" y="103176"/>
                          <a:pt x="7700" y="114713"/>
                        </a:cubicBezTo>
                        <a:close/>
                      </a:path>
                    </a:pathLst>
                  </a:custGeom>
                  <a:grpFill/>
                  <a:ln w="2331" cap="flat">
                    <a:noFill/>
                    <a:prstDash val="solid"/>
                    <a:miter/>
                  </a:ln>
                </p:spPr>
                <p:txBody>
                  <a:bodyPr rtlCol="0" anchor="ctr">
                    <a:noAutofit/>
                  </a:bodyPr>
                  <a:lstStyle/>
                  <a:p>
                    <a:pPr>
                      <a:lnSpc>
                        <a:spcPct val="90000"/>
                      </a:lnSpc>
                    </a:pPr>
                    <a:endParaRPr lang="en-US" b="1"/>
                  </a:p>
                </p:txBody>
              </p:sp>
            </p:grpSp>
            <p:sp>
              <p:nvSpPr>
                <p:cNvPr id="80" name="Freeform: Shape 79">
                  <a:extLst>
                    <a:ext uri="{FF2B5EF4-FFF2-40B4-BE49-F238E27FC236}">
                      <a16:creationId xmlns:a16="http://schemas.microsoft.com/office/drawing/2014/main" id="{7CEDFD79-FD79-462F-9DCA-FD1318007A61}"/>
                    </a:ext>
                  </a:extLst>
                </p:cNvPr>
                <p:cNvSpPr/>
                <p:nvPr/>
              </p:nvSpPr>
              <p:spPr>
                <a:xfrm>
                  <a:off x="4640350" y="5967793"/>
                  <a:ext cx="278686" cy="361783"/>
                </a:xfrm>
                <a:custGeom>
                  <a:avLst/>
                  <a:gdLst>
                    <a:gd name="connsiteX0" fmla="*/ 252835 w 278686"/>
                    <a:gd name="connsiteY0" fmla="*/ 42520 h 361783"/>
                    <a:gd name="connsiteX1" fmla="*/ 518 w 278686"/>
                    <a:gd name="connsiteY1" fmla="*/ 80350 h 361783"/>
                    <a:gd name="connsiteX2" fmla="*/ 30354 w 278686"/>
                    <a:gd name="connsiteY2" fmla="*/ 159507 h 361783"/>
                    <a:gd name="connsiteX3" fmla="*/ 31239 w 278686"/>
                    <a:gd name="connsiteY3" fmla="*/ 159600 h 361783"/>
                    <a:gd name="connsiteX4" fmla="*/ 112866 w 278686"/>
                    <a:gd name="connsiteY4" fmla="*/ 109999 h 361783"/>
                    <a:gd name="connsiteX5" fmla="*/ 208805 w 278686"/>
                    <a:gd name="connsiteY5" fmla="*/ 52193 h 361783"/>
                    <a:gd name="connsiteX6" fmla="*/ 264746 w 278686"/>
                    <a:gd name="connsiteY6" fmla="*/ 84173 h 361783"/>
                    <a:gd name="connsiteX7" fmla="*/ 262089 w 278686"/>
                    <a:gd name="connsiteY7" fmla="*/ 106176 h 361783"/>
                    <a:gd name="connsiteX8" fmla="*/ 240062 w 278686"/>
                    <a:gd name="connsiteY8" fmla="*/ 103426 h 361783"/>
                    <a:gd name="connsiteX9" fmla="*/ 208805 w 278686"/>
                    <a:gd name="connsiteY9" fmla="*/ 83497 h 361783"/>
                    <a:gd name="connsiteX10" fmla="*/ 150976 w 278686"/>
                    <a:gd name="connsiteY10" fmla="*/ 117574 h 361783"/>
                    <a:gd name="connsiteX11" fmla="*/ 236612 w 278686"/>
                    <a:gd name="connsiteY11" fmla="*/ 212277 h 361783"/>
                    <a:gd name="connsiteX12" fmla="*/ 245237 w 278686"/>
                    <a:gd name="connsiteY12" fmla="*/ 225610 h 361783"/>
                    <a:gd name="connsiteX13" fmla="*/ 234304 w 278686"/>
                    <a:gd name="connsiteY13" fmla="*/ 234421 h 361783"/>
                    <a:gd name="connsiteX14" fmla="*/ 231950 w 278686"/>
                    <a:gd name="connsiteY14" fmla="*/ 234188 h 361783"/>
                    <a:gd name="connsiteX15" fmla="*/ 179529 w 278686"/>
                    <a:gd name="connsiteY15" fmla="*/ 205495 h 361783"/>
                    <a:gd name="connsiteX16" fmla="*/ 142375 w 278686"/>
                    <a:gd name="connsiteY16" fmla="*/ 264815 h 361783"/>
                    <a:gd name="connsiteX17" fmla="*/ 143168 w 278686"/>
                    <a:gd name="connsiteY17" fmla="*/ 273603 h 361783"/>
                    <a:gd name="connsiteX18" fmla="*/ 133914 w 278686"/>
                    <a:gd name="connsiteY18" fmla="*/ 286492 h 361783"/>
                    <a:gd name="connsiteX19" fmla="*/ 132049 w 278686"/>
                    <a:gd name="connsiteY19" fmla="*/ 286679 h 361783"/>
                    <a:gd name="connsiteX20" fmla="*/ 121048 w 278686"/>
                    <a:gd name="connsiteY20" fmla="*/ 277309 h 361783"/>
                    <a:gd name="connsiteX21" fmla="*/ 120022 w 278686"/>
                    <a:gd name="connsiteY21" fmla="*/ 264815 h 361783"/>
                    <a:gd name="connsiteX22" fmla="*/ 163842 w 278686"/>
                    <a:gd name="connsiteY22" fmla="*/ 188806 h 361783"/>
                    <a:gd name="connsiteX23" fmla="*/ 133005 w 278686"/>
                    <a:gd name="connsiteY23" fmla="*/ 134007 h 361783"/>
                    <a:gd name="connsiteX24" fmla="*/ 42987 w 278686"/>
                    <a:gd name="connsiteY24" fmla="*/ 189621 h 361783"/>
                    <a:gd name="connsiteX25" fmla="*/ 44269 w 278686"/>
                    <a:gd name="connsiteY25" fmla="*/ 195845 h 361783"/>
                    <a:gd name="connsiteX26" fmla="*/ 221461 w 278686"/>
                    <a:gd name="connsiteY26" fmla="*/ 312435 h 361783"/>
                    <a:gd name="connsiteX27" fmla="*/ 252835 w 278686"/>
                    <a:gd name="connsiteY27" fmla="*/ 42520 h 36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78686" h="361783">
                      <a:moveTo>
                        <a:pt x="252835" y="42520"/>
                      </a:moveTo>
                      <a:cubicBezTo>
                        <a:pt x="206241" y="-24282"/>
                        <a:pt x="14177" y="-12884"/>
                        <a:pt x="518" y="80350"/>
                      </a:cubicBezTo>
                      <a:cubicBezTo>
                        <a:pt x="-3421" y="107738"/>
                        <a:pt x="15925" y="133191"/>
                        <a:pt x="30354" y="159507"/>
                      </a:cubicBezTo>
                      <a:cubicBezTo>
                        <a:pt x="30657" y="159530"/>
                        <a:pt x="30960" y="159600"/>
                        <a:pt x="31239" y="159600"/>
                      </a:cubicBezTo>
                      <a:cubicBezTo>
                        <a:pt x="54548" y="160439"/>
                        <a:pt x="83894" y="137177"/>
                        <a:pt x="112866" y="109999"/>
                      </a:cubicBezTo>
                      <a:cubicBezTo>
                        <a:pt x="142445" y="83847"/>
                        <a:pt x="170532" y="53452"/>
                        <a:pt x="208805" y="52193"/>
                      </a:cubicBezTo>
                      <a:cubicBezTo>
                        <a:pt x="229060" y="51984"/>
                        <a:pt x="248686" y="63195"/>
                        <a:pt x="264746" y="84173"/>
                      </a:cubicBezTo>
                      <a:cubicBezTo>
                        <a:pt x="270130" y="90979"/>
                        <a:pt x="268918" y="100815"/>
                        <a:pt x="262089" y="106176"/>
                      </a:cubicBezTo>
                      <a:cubicBezTo>
                        <a:pt x="255282" y="111467"/>
                        <a:pt x="245469" y="110255"/>
                        <a:pt x="240062" y="103426"/>
                      </a:cubicBezTo>
                      <a:cubicBezTo>
                        <a:pt x="227032" y="87156"/>
                        <a:pt x="217685" y="83660"/>
                        <a:pt x="208805" y="83497"/>
                      </a:cubicBezTo>
                      <a:cubicBezTo>
                        <a:pt x="194773" y="82471"/>
                        <a:pt x="173748" y="97412"/>
                        <a:pt x="150976" y="117574"/>
                      </a:cubicBezTo>
                      <a:cubicBezTo>
                        <a:pt x="162980" y="158784"/>
                        <a:pt x="197850" y="204889"/>
                        <a:pt x="236612" y="212277"/>
                      </a:cubicBezTo>
                      <a:cubicBezTo>
                        <a:pt x="242602" y="213583"/>
                        <a:pt x="246472" y="219526"/>
                        <a:pt x="245237" y="225610"/>
                      </a:cubicBezTo>
                      <a:cubicBezTo>
                        <a:pt x="244118" y="230854"/>
                        <a:pt x="239456" y="234421"/>
                        <a:pt x="234304" y="234421"/>
                      </a:cubicBezTo>
                      <a:cubicBezTo>
                        <a:pt x="233536" y="234421"/>
                        <a:pt x="232743" y="234351"/>
                        <a:pt x="231950" y="234188"/>
                      </a:cubicBezTo>
                      <a:cubicBezTo>
                        <a:pt x="212161" y="229689"/>
                        <a:pt x="194563" y="219247"/>
                        <a:pt x="179529" y="205495"/>
                      </a:cubicBezTo>
                      <a:cubicBezTo>
                        <a:pt x="157922" y="217685"/>
                        <a:pt x="142235" y="241110"/>
                        <a:pt x="142375" y="264815"/>
                      </a:cubicBezTo>
                      <a:cubicBezTo>
                        <a:pt x="142375" y="267752"/>
                        <a:pt x="142631" y="270666"/>
                        <a:pt x="143168" y="273603"/>
                      </a:cubicBezTo>
                      <a:cubicBezTo>
                        <a:pt x="144100" y="279709"/>
                        <a:pt x="139974" y="285490"/>
                        <a:pt x="133914" y="286492"/>
                      </a:cubicBezTo>
                      <a:cubicBezTo>
                        <a:pt x="133308" y="286609"/>
                        <a:pt x="132655" y="286679"/>
                        <a:pt x="132049" y="286679"/>
                      </a:cubicBezTo>
                      <a:cubicBezTo>
                        <a:pt x="126712" y="286679"/>
                        <a:pt x="121980" y="282810"/>
                        <a:pt x="121048" y="277309"/>
                      </a:cubicBezTo>
                      <a:cubicBezTo>
                        <a:pt x="120325" y="273066"/>
                        <a:pt x="120022" y="268894"/>
                        <a:pt x="120022" y="264815"/>
                      </a:cubicBezTo>
                      <a:cubicBezTo>
                        <a:pt x="120162" y="233325"/>
                        <a:pt x="138343" y="205262"/>
                        <a:pt x="163842" y="188806"/>
                      </a:cubicBezTo>
                      <a:cubicBezTo>
                        <a:pt x="150323" y="172256"/>
                        <a:pt x="139881" y="153120"/>
                        <a:pt x="133005" y="134007"/>
                      </a:cubicBezTo>
                      <a:cubicBezTo>
                        <a:pt x="106526" y="157712"/>
                        <a:pt x="78416" y="184097"/>
                        <a:pt x="42987" y="189621"/>
                      </a:cubicBezTo>
                      <a:cubicBezTo>
                        <a:pt x="43500" y="191673"/>
                        <a:pt x="43989" y="193747"/>
                        <a:pt x="44269" y="195845"/>
                      </a:cubicBezTo>
                      <a:cubicBezTo>
                        <a:pt x="60188" y="297517"/>
                        <a:pt x="125803" y="437439"/>
                        <a:pt x="221461" y="312435"/>
                      </a:cubicBezTo>
                      <a:cubicBezTo>
                        <a:pt x="270666" y="248196"/>
                        <a:pt x="304534" y="116735"/>
                        <a:pt x="252835" y="42520"/>
                      </a:cubicBezTo>
                      <a:close/>
                    </a:path>
                  </a:pathLst>
                </a:custGeom>
                <a:grpFill/>
                <a:ln w="2331" cap="flat">
                  <a:noFill/>
                  <a:prstDash val="solid"/>
                  <a:miter/>
                </a:ln>
              </p:spPr>
              <p:txBody>
                <a:bodyPr rtlCol="0" anchor="ctr">
                  <a:noAutofit/>
                </a:bodyPr>
                <a:lstStyle/>
                <a:p>
                  <a:pPr>
                    <a:lnSpc>
                      <a:spcPct val="90000"/>
                    </a:lnSpc>
                  </a:pPr>
                  <a:endParaRPr lang="en-US" b="1"/>
                </a:p>
              </p:txBody>
            </p:sp>
          </p:grpSp>
          <p:sp>
            <p:nvSpPr>
              <p:cNvPr id="83" name="Freeform: Shape 82">
                <a:extLst>
                  <a:ext uri="{FF2B5EF4-FFF2-40B4-BE49-F238E27FC236}">
                    <a16:creationId xmlns:a16="http://schemas.microsoft.com/office/drawing/2014/main" id="{5F1BE3D8-9386-4659-A195-2723FC78A3BB}"/>
                  </a:ext>
                </a:extLst>
              </p:cNvPr>
              <p:cNvSpPr/>
              <p:nvPr/>
            </p:nvSpPr>
            <p:spPr>
              <a:xfrm>
                <a:off x="6697953" y="3925695"/>
                <a:ext cx="276779" cy="238528"/>
              </a:xfrm>
              <a:custGeom>
                <a:avLst/>
                <a:gdLst>
                  <a:gd name="connsiteX0" fmla="*/ 612613 w 676424"/>
                  <a:gd name="connsiteY0" fmla="*/ 142480 h 443333"/>
                  <a:gd name="connsiteX1" fmla="*/ 376472 w 676424"/>
                  <a:gd name="connsiteY1" fmla="*/ 6684 h 443333"/>
                  <a:gd name="connsiteX2" fmla="*/ 373489 w 676424"/>
                  <a:gd name="connsiteY2" fmla="*/ 19504 h 443333"/>
                  <a:gd name="connsiteX3" fmla="*/ 400340 w 676424"/>
                  <a:gd name="connsiteY3" fmla="*/ 47870 h 443333"/>
                  <a:gd name="connsiteX4" fmla="*/ 455582 w 676424"/>
                  <a:gd name="connsiteY4" fmla="*/ 94255 h 443333"/>
                  <a:gd name="connsiteX5" fmla="*/ 458402 w 676424"/>
                  <a:gd name="connsiteY5" fmla="*/ 108426 h 443333"/>
                  <a:gd name="connsiteX6" fmla="*/ 448566 w 676424"/>
                  <a:gd name="connsiteY6" fmla="*/ 145580 h 443333"/>
                  <a:gd name="connsiteX7" fmla="*/ 451946 w 676424"/>
                  <a:gd name="connsiteY7" fmla="*/ 152014 h 443333"/>
                  <a:gd name="connsiteX8" fmla="*/ 466654 w 676424"/>
                  <a:gd name="connsiteY8" fmla="*/ 156932 h 443333"/>
                  <a:gd name="connsiteX9" fmla="*/ 519937 w 676424"/>
                  <a:gd name="connsiteY9" fmla="*/ 136653 h 443333"/>
                  <a:gd name="connsiteX10" fmla="*/ 546393 w 676424"/>
                  <a:gd name="connsiteY10" fmla="*/ 141525 h 443333"/>
                  <a:gd name="connsiteX11" fmla="*/ 541475 w 676424"/>
                  <a:gd name="connsiteY11" fmla="*/ 168050 h 443333"/>
                  <a:gd name="connsiteX12" fmla="*/ 529284 w 676424"/>
                  <a:gd name="connsiteY12" fmla="*/ 175485 h 443333"/>
                  <a:gd name="connsiteX13" fmla="*/ 557604 w 676424"/>
                  <a:gd name="connsiteY13" fmla="*/ 204412 h 443333"/>
                  <a:gd name="connsiteX14" fmla="*/ 560797 w 676424"/>
                  <a:gd name="connsiteY14" fmla="*/ 204412 h 443333"/>
                  <a:gd name="connsiteX15" fmla="*/ 579351 w 676424"/>
                  <a:gd name="connsiteY15" fmla="*/ 224014 h 443333"/>
                  <a:gd name="connsiteX16" fmla="*/ 559772 w 676424"/>
                  <a:gd name="connsiteY16" fmla="*/ 242428 h 443333"/>
                  <a:gd name="connsiteX17" fmla="*/ 557604 w 676424"/>
                  <a:gd name="connsiteY17" fmla="*/ 242521 h 443333"/>
                  <a:gd name="connsiteX18" fmla="*/ 494204 w 676424"/>
                  <a:gd name="connsiteY18" fmla="*/ 190450 h 443333"/>
                  <a:gd name="connsiteX19" fmla="*/ 466630 w 676424"/>
                  <a:gd name="connsiteY19" fmla="*/ 195111 h 443333"/>
                  <a:gd name="connsiteX20" fmla="*/ 466117 w 676424"/>
                  <a:gd name="connsiteY20" fmla="*/ 195111 h 443333"/>
                  <a:gd name="connsiteX21" fmla="*/ 424208 w 676424"/>
                  <a:gd name="connsiteY21" fmla="*/ 178026 h 443333"/>
                  <a:gd name="connsiteX22" fmla="*/ 410596 w 676424"/>
                  <a:gd name="connsiteY22" fmla="*/ 145557 h 443333"/>
                  <a:gd name="connsiteX23" fmla="*/ 420223 w 676424"/>
                  <a:gd name="connsiteY23" fmla="*/ 108403 h 443333"/>
                  <a:gd name="connsiteX24" fmla="*/ 420316 w 676424"/>
                  <a:gd name="connsiteY24" fmla="*/ 108403 h 443333"/>
                  <a:gd name="connsiteX25" fmla="*/ 381787 w 676424"/>
                  <a:gd name="connsiteY25" fmla="*/ 81109 h 443333"/>
                  <a:gd name="connsiteX26" fmla="*/ 335472 w 676424"/>
                  <a:gd name="connsiteY26" fmla="*/ 19480 h 443333"/>
                  <a:gd name="connsiteX27" fmla="*/ 337990 w 676424"/>
                  <a:gd name="connsiteY27" fmla="*/ 1906 h 443333"/>
                  <a:gd name="connsiteX28" fmla="*/ 249557 w 676424"/>
                  <a:gd name="connsiteY28" fmla="*/ 1649 h 443333"/>
                  <a:gd name="connsiteX29" fmla="*/ 248298 w 676424"/>
                  <a:gd name="connsiteY29" fmla="*/ 3864 h 443333"/>
                  <a:gd name="connsiteX30" fmla="*/ 234383 w 676424"/>
                  <a:gd name="connsiteY30" fmla="*/ 32044 h 443333"/>
                  <a:gd name="connsiteX31" fmla="*/ 292072 w 676424"/>
                  <a:gd name="connsiteY31" fmla="*/ 88497 h 443333"/>
                  <a:gd name="connsiteX32" fmla="*/ 367662 w 676424"/>
                  <a:gd name="connsiteY32" fmla="*/ 167560 h 443333"/>
                  <a:gd name="connsiteX33" fmla="*/ 367732 w 676424"/>
                  <a:gd name="connsiteY33" fmla="*/ 167560 h 443333"/>
                  <a:gd name="connsiteX34" fmla="*/ 367732 w 676424"/>
                  <a:gd name="connsiteY34" fmla="*/ 167957 h 443333"/>
                  <a:gd name="connsiteX35" fmla="*/ 351276 w 676424"/>
                  <a:gd name="connsiteY35" fmla="*/ 189004 h 443333"/>
                  <a:gd name="connsiteX36" fmla="*/ 348828 w 676424"/>
                  <a:gd name="connsiteY36" fmla="*/ 189214 h 443333"/>
                  <a:gd name="connsiteX37" fmla="*/ 329832 w 676424"/>
                  <a:gd name="connsiteY37" fmla="*/ 172618 h 443333"/>
                  <a:gd name="connsiteX38" fmla="*/ 329622 w 676424"/>
                  <a:gd name="connsiteY38" fmla="*/ 169099 h 443333"/>
                  <a:gd name="connsiteX39" fmla="*/ 272003 w 676424"/>
                  <a:gd name="connsiteY39" fmla="*/ 120897 h 443333"/>
                  <a:gd name="connsiteX40" fmla="*/ 217017 w 676424"/>
                  <a:gd name="connsiteY40" fmla="*/ 79430 h 443333"/>
                  <a:gd name="connsiteX41" fmla="*/ 155156 w 676424"/>
                  <a:gd name="connsiteY41" fmla="*/ 122109 h 443333"/>
                  <a:gd name="connsiteX42" fmla="*/ 155552 w 676424"/>
                  <a:gd name="connsiteY42" fmla="*/ 124812 h 443333"/>
                  <a:gd name="connsiteX43" fmla="*/ 114086 w 676424"/>
                  <a:gd name="connsiteY43" fmla="*/ 190147 h 443333"/>
                  <a:gd name="connsiteX44" fmla="*/ 103248 w 676424"/>
                  <a:gd name="connsiteY44" fmla="*/ 193526 h 443333"/>
                  <a:gd name="connsiteX45" fmla="*/ 87561 w 676424"/>
                  <a:gd name="connsiteY45" fmla="*/ 185252 h 443333"/>
                  <a:gd name="connsiteX46" fmla="*/ 92409 w 676424"/>
                  <a:gd name="connsiteY46" fmla="*/ 158773 h 443333"/>
                  <a:gd name="connsiteX47" fmla="*/ 116767 w 676424"/>
                  <a:gd name="connsiteY47" fmla="*/ 128821 h 443333"/>
                  <a:gd name="connsiteX48" fmla="*/ 114436 w 676424"/>
                  <a:gd name="connsiteY48" fmla="*/ 129055 h 443333"/>
                  <a:gd name="connsiteX49" fmla="*/ 64882 w 676424"/>
                  <a:gd name="connsiteY49" fmla="*/ 115069 h 443333"/>
                  <a:gd name="connsiteX50" fmla="*/ 59847 w 676424"/>
                  <a:gd name="connsiteY50" fmla="*/ 88567 h 443333"/>
                  <a:gd name="connsiteX51" fmla="*/ 86372 w 676424"/>
                  <a:gd name="connsiteY51" fmla="*/ 83626 h 443333"/>
                  <a:gd name="connsiteX52" fmla="*/ 114459 w 676424"/>
                  <a:gd name="connsiteY52" fmla="*/ 91015 h 443333"/>
                  <a:gd name="connsiteX53" fmla="*/ 197462 w 676424"/>
                  <a:gd name="connsiteY53" fmla="*/ 39922 h 443333"/>
                  <a:gd name="connsiteX54" fmla="*/ 196180 w 676424"/>
                  <a:gd name="connsiteY54" fmla="*/ 32020 h 443333"/>
                  <a:gd name="connsiteX55" fmla="*/ 201727 w 676424"/>
                  <a:gd name="connsiteY55" fmla="*/ 6614 h 443333"/>
                  <a:gd name="connsiteX56" fmla="*/ 161333 w 676424"/>
                  <a:gd name="connsiteY56" fmla="*/ 13467 h 443333"/>
                  <a:gd name="connsiteX57" fmla="*/ 98726 w 676424"/>
                  <a:gd name="connsiteY57" fmla="*/ 210122 h 443333"/>
                  <a:gd name="connsiteX58" fmla="*/ 258763 w 676424"/>
                  <a:gd name="connsiteY58" fmla="*/ 292332 h 443333"/>
                  <a:gd name="connsiteX59" fmla="*/ 281350 w 676424"/>
                  <a:gd name="connsiteY59" fmla="*/ 292682 h 443333"/>
                  <a:gd name="connsiteX60" fmla="*/ 347430 w 676424"/>
                  <a:gd name="connsiteY60" fmla="*/ 233105 h 443333"/>
                  <a:gd name="connsiteX61" fmla="*/ 364515 w 676424"/>
                  <a:gd name="connsiteY61" fmla="*/ 212313 h 443333"/>
                  <a:gd name="connsiteX62" fmla="*/ 385283 w 676424"/>
                  <a:gd name="connsiteY62" fmla="*/ 229492 h 443333"/>
                  <a:gd name="connsiteX63" fmla="*/ 379153 w 676424"/>
                  <a:gd name="connsiteY63" fmla="*/ 267322 h 443333"/>
                  <a:gd name="connsiteX64" fmla="*/ 379246 w 676424"/>
                  <a:gd name="connsiteY64" fmla="*/ 268837 h 443333"/>
                  <a:gd name="connsiteX65" fmla="*/ 379083 w 676424"/>
                  <a:gd name="connsiteY65" fmla="*/ 275759 h 443333"/>
                  <a:gd name="connsiteX66" fmla="*/ 415235 w 676424"/>
                  <a:gd name="connsiteY66" fmla="*/ 301609 h 443333"/>
                  <a:gd name="connsiteX67" fmla="*/ 419384 w 676424"/>
                  <a:gd name="connsiteY67" fmla="*/ 301096 h 443333"/>
                  <a:gd name="connsiteX68" fmla="*/ 441807 w 676424"/>
                  <a:gd name="connsiteY68" fmla="*/ 316153 h 443333"/>
                  <a:gd name="connsiteX69" fmla="*/ 426609 w 676424"/>
                  <a:gd name="connsiteY69" fmla="*/ 338483 h 443333"/>
                  <a:gd name="connsiteX70" fmla="*/ 419220 w 676424"/>
                  <a:gd name="connsiteY70" fmla="*/ 339555 h 443333"/>
                  <a:gd name="connsiteX71" fmla="*/ 349551 w 676424"/>
                  <a:gd name="connsiteY71" fmla="*/ 304919 h 443333"/>
                  <a:gd name="connsiteX72" fmla="*/ 296290 w 676424"/>
                  <a:gd name="connsiteY72" fmla="*/ 328577 h 443333"/>
                  <a:gd name="connsiteX73" fmla="*/ 442506 w 676424"/>
                  <a:gd name="connsiteY73" fmla="*/ 431182 h 443333"/>
                  <a:gd name="connsiteX74" fmla="*/ 551521 w 676424"/>
                  <a:gd name="connsiteY74" fmla="*/ 330372 h 443333"/>
                  <a:gd name="connsiteX75" fmla="*/ 550775 w 676424"/>
                  <a:gd name="connsiteY75" fmla="*/ 319883 h 443333"/>
                  <a:gd name="connsiteX76" fmla="*/ 550845 w 676424"/>
                  <a:gd name="connsiteY76" fmla="*/ 319300 h 443333"/>
                  <a:gd name="connsiteX77" fmla="*/ 540566 w 676424"/>
                  <a:gd name="connsiteY77" fmla="*/ 319953 h 443333"/>
                  <a:gd name="connsiteX78" fmla="*/ 536720 w 676424"/>
                  <a:gd name="connsiteY78" fmla="*/ 320069 h 443333"/>
                  <a:gd name="connsiteX79" fmla="*/ 479986 w 676424"/>
                  <a:gd name="connsiteY79" fmla="*/ 271797 h 443333"/>
                  <a:gd name="connsiteX80" fmla="*/ 497374 w 676424"/>
                  <a:gd name="connsiteY80" fmla="*/ 251145 h 443333"/>
                  <a:gd name="connsiteX81" fmla="*/ 517979 w 676424"/>
                  <a:gd name="connsiteY81" fmla="*/ 268464 h 443333"/>
                  <a:gd name="connsiteX82" fmla="*/ 540566 w 676424"/>
                  <a:gd name="connsiteY82" fmla="*/ 281913 h 443333"/>
                  <a:gd name="connsiteX83" fmla="*/ 561893 w 676424"/>
                  <a:gd name="connsiteY83" fmla="*/ 279279 h 443333"/>
                  <a:gd name="connsiteX84" fmla="*/ 561963 w 676424"/>
                  <a:gd name="connsiteY84" fmla="*/ 279279 h 443333"/>
                  <a:gd name="connsiteX85" fmla="*/ 626272 w 676424"/>
                  <a:gd name="connsiteY85" fmla="*/ 241869 h 443333"/>
                  <a:gd name="connsiteX86" fmla="*/ 630887 w 676424"/>
                  <a:gd name="connsiteY86" fmla="*/ 242008 h 443333"/>
                  <a:gd name="connsiteX87" fmla="*/ 630887 w 676424"/>
                  <a:gd name="connsiteY87" fmla="*/ 242102 h 443333"/>
                  <a:gd name="connsiteX88" fmla="*/ 648462 w 676424"/>
                  <a:gd name="connsiteY88" fmla="*/ 262427 h 443333"/>
                  <a:gd name="connsiteX89" fmla="*/ 628183 w 676424"/>
                  <a:gd name="connsiteY89" fmla="*/ 280071 h 443333"/>
                  <a:gd name="connsiteX90" fmla="*/ 626272 w 676424"/>
                  <a:gd name="connsiteY90" fmla="*/ 280071 h 443333"/>
                  <a:gd name="connsiteX91" fmla="*/ 588768 w 676424"/>
                  <a:gd name="connsiteY91" fmla="*/ 319906 h 443333"/>
                  <a:gd name="connsiteX92" fmla="*/ 593733 w 676424"/>
                  <a:gd name="connsiteY92" fmla="*/ 338693 h 443333"/>
                  <a:gd name="connsiteX93" fmla="*/ 596227 w 676424"/>
                  <a:gd name="connsiteY93" fmla="*/ 339835 h 443333"/>
                  <a:gd name="connsiteX94" fmla="*/ 602054 w 676424"/>
                  <a:gd name="connsiteY94" fmla="*/ 366104 h 443333"/>
                  <a:gd name="connsiteX95" fmla="*/ 575832 w 676424"/>
                  <a:gd name="connsiteY95" fmla="*/ 372117 h 443333"/>
                  <a:gd name="connsiteX96" fmla="*/ 575226 w 676424"/>
                  <a:gd name="connsiteY96" fmla="*/ 371838 h 443333"/>
                  <a:gd name="connsiteX97" fmla="*/ 569282 w 676424"/>
                  <a:gd name="connsiteY97" fmla="*/ 369041 h 443333"/>
                  <a:gd name="connsiteX98" fmla="*/ 559026 w 676424"/>
                  <a:gd name="connsiteY98" fmla="*/ 367036 h 443333"/>
                  <a:gd name="connsiteX99" fmla="*/ 479217 w 676424"/>
                  <a:gd name="connsiteY99" fmla="*/ 440342 h 443333"/>
                  <a:gd name="connsiteX100" fmla="*/ 480476 w 676424"/>
                  <a:gd name="connsiteY100" fmla="*/ 440645 h 443333"/>
                  <a:gd name="connsiteX101" fmla="*/ 612613 w 676424"/>
                  <a:gd name="connsiteY101" fmla="*/ 142480 h 44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76424" h="443333">
                    <a:moveTo>
                      <a:pt x="612613" y="142480"/>
                    </a:moveTo>
                    <a:cubicBezTo>
                      <a:pt x="554224" y="75072"/>
                      <a:pt x="479170" y="24422"/>
                      <a:pt x="376472" y="6684"/>
                    </a:cubicBezTo>
                    <a:cubicBezTo>
                      <a:pt x="374538" y="11998"/>
                      <a:pt x="373489" y="16474"/>
                      <a:pt x="373489" y="19504"/>
                    </a:cubicBezTo>
                    <a:cubicBezTo>
                      <a:pt x="373139" y="29596"/>
                      <a:pt x="381134" y="36892"/>
                      <a:pt x="400340" y="47870"/>
                    </a:cubicBezTo>
                    <a:cubicBezTo>
                      <a:pt x="417985" y="58476"/>
                      <a:pt x="443228" y="66914"/>
                      <a:pt x="455582" y="94255"/>
                    </a:cubicBezTo>
                    <a:cubicBezTo>
                      <a:pt x="457726" y="99173"/>
                      <a:pt x="458402" y="104021"/>
                      <a:pt x="458402" y="108426"/>
                    </a:cubicBezTo>
                    <a:cubicBezTo>
                      <a:pt x="456724" y="130197"/>
                      <a:pt x="447237" y="141362"/>
                      <a:pt x="448566" y="145580"/>
                    </a:cubicBezTo>
                    <a:cubicBezTo>
                      <a:pt x="448916" y="147305"/>
                      <a:pt x="448380" y="147818"/>
                      <a:pt x="451946" y="152014"/>
                    </a:cubicBezTo>
                    <a:cubicBezTo>
                      <a:pt x="455209" y="155230"/>
                      <a:pt x="459055" y="156885"/>
                      <a:pt x="466654" y="156932"/>
                    </a:cubicBezTo>
                    <a:cubicBezTo>
                      <a:pt x="481944" y="157468"/>
                      <a:pt x="507048" y="145720"/>
                      <a:pt x="519937" y="136653"/>
                    </a:cubicBezTo>
                    <a:cubicBezTo>
                      <a:pt x="528515" y="130733"/>
                      <a:pt x="540449" y="132784"/>
                      <a:pt x="546393" y="141525"/>
                    </a:cubicBezTo>
                    <a:cubicBezTo>
                      <a:pt x="552360" y="150149"/>
                      <a:pt x="550052" y="161943"/>
                      <a:pt x="541475" y="168050"/>
                    </a:cubicBezTo>
                    <a:cubicBezTo>
                      <a:pt x="537885" y="170381"/>
                      <a:pt x="533643" y="172945"/>
                      <a:pt x="529284" y="175485"/>
                    </a:cubicBezTo>
                    <a:cubicBezTo>
                      <a:pt x="536300" y="192571"/>
                      <a:pt x="545274" y="205787"/>
                      <a:pt x="557604" y="204412"/>
                    </a:cubicBezTo>
                    <a:cubicBezTo>
                      <a:pt x="557674" y="204412"/>
                      <a:pt x="558839" y="204412"/>
                      <a:pt x="560797" y="204412"/>
                    </a:cubicBezTo>
                    <a:cubicBezTo>
                      <a:pt x="571263" y="204715"/>
                      <a:pt x="579561" y="213455"/>
                      <a:pt x="579351" y="224014"/>
                    </a:cubicBezTo>
                    <a:cubicBezTo>
                      <a:pt x="579025" y="234433"/>
                      <a:pt x="570307" y="242801"/>
                      <a:pt x="559772" y="242428"/>
                    </a:cubicBezTo>
                    <a:cubicBezTo>
                      <a:pt x="559772" y="242428"/>
                      <a:pt x="559096" y="242521"/>
                      <a:pt x="557604" y="242521"/>
                    </a:cubicBezTo>
                    <a:cubicBezTo>
                      <a:pt x="519145" y="241216"/>
                      <a:pt x="502829" y="212150"/>
                      <a:pt x="494204" y="190450"/>
                    </a:cubicBezTo>
                    <a:cubicBezTo>
                      <a:pt x="485347" y="192990"/>
                      <a:pt x="476234" y="194948"/>
                      <a:pt x="466630" y="195111"/>
                    </a:cubicBezTo>
                    <a:cubicBezTo>
                      <a:pt x="466514" y="195111"/>
                      <a:pt x="466281" y="195111"/>
                      <a:pt x="466117" y="195111"/>
                    </a:cubicBezTo>
                    <a:cubicBezTo>
                      <a:pt x="451946" y="195111"/>
                      <a:pt x="435816" y="190566"/>
                      <a:pt x="424208" y="178026"/>
                    </a:cubicBezTo>
                    <a:cubicBezTo>
                      <a:pt x="415025" y="168609"/>
                      <a:pt x="410387" y="156209"/>
                      <a:pt x="410596" y="145557"/>
                    </a:cubicBezTo>
                    <a:cubicBezTo>
                      <a:pt x="411878" y="123391"/>
                      <a:pt x="421878" y="110151"/>
                      <a:pt x="420223" y="108403"/>
                    </a:cubicBezTo>
                    <a:lnTo>
                      <a:pt x="420316" y="108403"/>
                    </a:lnTo>
                    <a:cubicBezTo>
                      <a:pt x="418731" y="101947"/>
                      <a:pt x="402368" y="91784"/>
                      <a:pt x="381787" y="81109"/>
                    </a:cubicBezTo>
                    <a:cubicBezTo>
                      <a:pt x="362720" y="70503"/>
                      <a:pt x="335799" y="53791"/>
                      <a:pt x="335472" y="19480"/>
                    </a:cubicBezTo>
                    <a:cubicBezTo>
                      <a:pt x="335472" y="13723"/>
                      <a:pt x="336381" y="7873"/>
                      <a:pt x="337990" y="1906"/>
                    </a:cubicBezTo>
                    <a:cubicBezTo>
                      <a:pt x="310416" y="-518"/>
                      <a:pt x="281000" y="-658"/>
                      <a:pt x="249557" y="1649"/>
                    </a:cubicBezTo>
                    <a:cubicBezTo>
                      <a:pt x="249044" y="2349"/>
                      <a:pt x="248857" y="3211"/>
                      <a:pt x="248298" y="3864"/>
                    </a:cubicBezTo>
                    <a:cubicBezTo>
                      <a:pt x="237086" y="16870"/>
                      <a:pt x="234383" y="25960"/>
                      <a:pt x="234383" y="32044"/>
                    </a:cubicBezTo>
                    <a:cubicBezTo>
                      <a:pt x="232098" y="46076"/>
                      <a:pt x="257831" y="68499"/>
                      <a:pt x="292072" y="88497"/>
                    </a:cubicBezTo>
                    <a:cubicBezTo>
                      <a:pt x="323305" y="109825"/>
                      <a:pt x="363140" y="125488"/>
                      <a:pt x="367662" y="167560"/>
                    </a:cubicBezTo>
                    <a:lnTo>
                      <a:pt x="367732" y="167560"/>
                    </a:lnTo>
                    <a:cubicBezTo>
                      <a:pt x="367732" y="167677"/>
                      <a:pt x="367732" y="167817"/>
                      <a:pt x="367732" y="167957"/>
                    </a:cubicBezTo>
                    <a:cubicBezTo>
                      <a:pt x="368920" y="178236"/>
                      <a:pt x="361671" y="187653"/>
                      <a:pt x="351276" y="189004"/>
                    </a:cubicBezTo>
                    <a:cubicBezTo>
                      <a:pt x="350530" y="189121"/>
                      <a:pt x="349737" y="189214"/>
                      <a:pt x="348828" y="189214"/>
                    </a:cubicBezTo>
                    <a:cubicBezTo>
                      <a:pt x="339388" y="189214"/>
                      <a:pt x="331184" y="182245"/>
                      <a:pt x="329832" y="172618"/>
                    </a:cubicBezTo>
                    <a:cubicBezTo>
                      <a:pt x="329622" y="170754"/>
                      <a:pt x="329622" y="169332"/>
                      <a:pt x="329622" y="169099"/>
                    </a:cubicBezTo>
                    <a:cubicBezTo>
                      <a:pt x="333211" y="163178"/>
                      <a:pt x="307059" y="140546"/>
                      <a:pt x="272003" y="120897"/>
                    </a:cubicBezTo>
                    <a:cubicBezTo>
                      <a:pt x="253472" y="108729"/>
                      <a:pt x="232331" y="96306"/>
                      <a:pt x="217017" y="79430"/>
                    </a:cubicBezTo>
                    <a:cubicBezTo>
                      <a:pt x="202403" y="99849"/>
                      <a:pt x="179724" y="114277"/>
                      <a:pt x="155156" y="122109"/>
                    </a:cubicBezTo>
                    <a:cubicBezTo>
                      <a:pt x="155156" y="123018"/>
                      <a:pt x="155552" y="123903"/>
                      <a:pt x="155552" y="124812"/>
                    </a:cubicBezTo>
                    <a:cubicBezTo>
                      <a:pt x="155016" y="155696"/>
                      <a:pt x="133899" y="176301"/>
                      <a:pt x="114086" y="190147"/>
                    </a:cubicBezTo>
                    <a:cubicBezTo>
                      <a:pt x="110800" y="192408"/>
                      <a:pt x="107070" y="193526"/>
                      <a:pt x="103248" y="193526"/>
                    </a:cubicBezTo>
                    <a:cubicBezTo>
                      <a:pt x="97188" y="193526"/>
                      <a:pt x="91220" y="190636"/>
                      <a:pt x="87561" y="185252"/>
                    </a:cubicBezTo>
                    <a:cubicBezTo>
                      <a:pt x="81594" y="176604"/>
                      <a:pt x="83785" y="164763"/>
                      <a:pt x="92409" y="158773"/>
                    </a:cubicBezTo>
                    <a:cubicBezTo>
                      <a:pt x="106464" y="149240"/>
                      <a:pt x="114996" y="138285"/>
                      <a:pt x="116767" y="128821"/>
                    </a:cubicBezTo>
                    <a:cubicBezTo>
                      <a:pt x="115998" y="128821"/>
                      <a:pt x="115182" y="129008"/>
                      <a:pt x="114436" y="129055"/>
                    </a:cubicBezTo>
                    <a:cubicBezTo>
                      <a:pt x="97211" y="129055"/>
                      <a:pt x="79636" y="125069"/>
                      <a:pt x="64882" y="115069"/>
                    </a:cubicBezTo>
                    <a:cubicBezTo>
                      <a:pt x="56164" y="109126"/>
                      <a:pt x="53927" y="97262"/>
                      <a:pt x="59847" y="88567"/>
                    </a:cubicBezTo>
                    <a:cubicBezTo>
                      <a:pt x="65814" y="79873"/>
                      <a:pt x="77632" y="77659"/>
                      <a:pt x="86372" y="83626"/>
                    </a:cubicBezTo>
                    <a:cubicBezTo>
                      <a:pt x="93062" y="88194"/>
                      <a:pt x="102898" y="91015"/>
                      <a:pt x="114459" y="91015"/>
                    </a:cubicBezTo>
                    <a:cubicBezTo>
                      <a:pt x="149259" y="91900"/>
                      <a:pt x="193895" y="73230"/>
                      <a:pt x="197462" y="39922"/>
                    </a:cubicBezTo>
                    <a:cubicBezTo>
                      <a:pt x="197019" y="37312"/>
                      <a:pt x="196319" y="34841"/>
                      <a:pt x="196180" y="32020"/>
                    </a:cubicBezTo>
                    <a:cubicBezTo>
                      <a:pt x="196180" y="23513"/>
                      <a:pt x="198161" y="15005"/>
                      <a:pt x="201727" y="6614"/>
                    </a:cubicBezTo>
                    <a:cubicBezTo>
                      <a:pt x="188558" y="8479"/>
                      <a:pt x="175085" y="10786"/>
                      <a:pt x="161333" y="13467"/>
                    </a:cubicBezTo>
                    <a:cubicBezTo>
                      <a:pt x="33764" y="38314"/>
                      <a:pt x="-94410" y="206066"/>
                      <a:pt x="98726" y="210122"/>
                    </a:cubicBezTo>
                    <a:cubicBezTo>
                      <a:pt x="163547" y="211497"/>
                      <a:pt x="211983" y="248418"/>
                      <a:pt x="258763" y="292332"/>
                    </a:cubicBezTo>
                    <a:cubicBezTo>
                      <a:pt x="266059" y="293194"/>
                      <a:pt x="273681" y="293311"/>
                      <a:pt x="281350" y="292682"/>
                    </a:cubicBezTo>
                    <a:cubicBezTo>
                      <a:pt x="318713" y="288719"/>
                      <a:pt x="350297" y="261914"/>
                      <a:pt x="347430" y="233105"/>
                    </a:cubicBezTo>
                    <a:cubicBezTo>
                      <a:pt x="346311" y="222662"/>
                      <a:pt x="354026" y="213385"/>
                      <a:pt x="364515" y="212313"/>
                    </a:cubicBezTo>
                    <a:cubicBezTo>
                      <a:pt x="375050" y="211241"/>
                      <a:pt x="384234" y="219003"/>
                      <a:pt x="385283" y="229492"/>
                    </a:cubicBezTo>
                    <a:cubicBezTo>
                      <a:pt x="386285" y="243454"/>
                      <a:pt x="383791" y="255994"/>
                      <a:pt x="379153" y="267322"/>
                    </a:cubicBezTo>
                    <a:cubicBezTo>
                      <a:pt x="379083" y="267834"/>
                      <a:pt x="379316" y="268324"/>
                      <a:pt x="379246" y="268837"/>
                    </a:cubicBezTo>
                    <a:cubicBezTo>
                      <a:pt x="378943" y="271354"/>
                      <a:pt x="378873" y="273568"/>
                      <a:pt x="379083" y="275759"/>
                    </a:cubicBezTo>
                    <a:cubicBezTo>
                      <a:pt x="380738" y="291096"/>
                      <a:pt x="396728" y="303403"/>
                      <a:pt x="415235" y="301609"/>
                    </a:cubicBezTo>
                    <a:cubicBezTo>
                      <a:pt x="416656" y="301492"/>
                      <a:pt x="417939" y="301329"/>
                      <a:pt x="419384" y="301096"/>
                    </a:cubicBezTo>
                    <a:cubicBezTo>
                      <a:pt x="429709" y="299068"/>
                      <a:pt x="439709" y="305804"/>
                      <a:pt x="441807" y="316153"/>
                    </a:cubicBezTo>
                    <a:cubicBezTo>
                      <a:pt x="443671" y="326572"/>
                      <a:pt x="437005" y="336432"/>
                      <a:pt x="426609" y="338483"/>
                    </a:cubicBezTo>
                    <a:cubicBezTo>
                      <a:pt x="424022" y="338926"/>
                      <a:pt x="421645" y="339299"/>
                      <a:pt x="419220" y="339555"/>
                    </a:cubicBezTo>
                    <a:cubicBezTo>
                      <a:pt x="390970" y="342469"/>
                      <a:pt x="363163" y="328857"/>
                      <a:pt x="349551" y="304919"/>
                    </a:cubicBezTo>
                    <a:cubicBezTo>
                      <a:pt x="334004" y="316899"/>
                      <a:pt x="315287" y="324917"/>
                      <a:pt x="296290" y="328577"/>
                    </a:cubicBezTo>
                    <a:cubicBezTo>
                      <a:pt x="339342" y="370532"/>
                      <a:pt x="384397" y="411812"/>
                      <a:pt x="442506" y="431182"/>
                    </a:cubicBezTo>
                    <a:cubicBezTo>
                      <a:pt x="458519" y="386639"/>
                      <a:pt x="499029" y="337597"/>
                      <a:pt x="551521" y="330372"/>
                    </a:cubicBezTo>
                    <a:cubicBezTo>
                      <a:pt x="551078" y="326829"/>
                      <a:pt x="550775" y="323309"/>
                      <a:pt x="550775" y="319883"/>
                    </a:cubicBezTo>
                    <a:cubicBezTo>
                      <a:pt x="550775" y="319696"/>
                      <a:pt x="550845" y="319486"/>
                      <a:pt x="550845" y="319300"/>
                    </a:cubicBezTo>
                    <a:cubicBezTo>
                      <a:pt x="547488" y="319580"/>
                      <a:pt x="544062" y="319953"/>
                      <a:pt x="540566" y="319953"/>
                    </a:cubicBezTo>
                    <a:cubicBezTo>
                      <a:pt x="539353" y="320046"/>
                      <a:pt x="538025" y="320069"/>
                      <a:pt x="536720" y="320069"/>
                    </a:cubicBezTo>
                    <a:cubicBezTo>
                      <a:pt x="513667" y="320069"/>
                      <a:pt x="482433" y="306061"/>
                      <a:pt x="479986" y="271797"/>
                    </a:cubicBezTo>
                    <a:cubicBezTo>
                      <a:pt x="479124" y="261238"/>
                      <a:pt x="486816" y="252124"/>
                      <a:pt x="497374" y="251145"/>
                    </a:cubicBezTo>
                    <a:cubicBezTo>
                      <a:pt x="507770" y="250236"/>
                      <a:pt x="517047" y="258021"/>
                      <a:pt x="517979" y="268464"/>
                    </a:cubicBezTo>
                    <a:cubicBezTo>
                      <a:pt x="519494" y="279162"/>
                      <a:pt x="522804" y="280211"/>
                      <a:pt x="540566" y="281913"/>
                    </a:cubicBezTo>
                    <a:cubicBezTo>
                      <a:pt x="547511" y="281913"/>
                      <a:pt x="555157" y="280841"/>
                      <a:pt x="561893" y="279279"/>
                    </a:cubicBezTo>
                    <a:cubicBezTo>
                      <a:pt x="561893" y="279279"/>
                      <a:pt x="561916" y="279279"/>
                      <a:pt x="561963" y="279279"/>
                    </a:cubicBezTo>
                    <a:cubicBezTo>
                      <a:pt x="574503" y="257742"/>
                      <a:pt x="596949" y="241869"/>
                      <a:pt x="626272" y="241869"/>
                    </a:cubicBezTo>
                    <a:cubicBezTo>
                      <a:pt x="627926" y="241869"/>
                      <a:pt x="629395" y="242008"/>
                      <a:pt x="630887" y="242008"/>
                    </a:cubicBezTo>
                    <a:lnTo>
                      <a:pt x="630887" y="242102"/>
                    </a:lnTo>
                    <a:cubicBezTo>
                      <a:pt x="641236" y="242824"/>
                      <a:pt x="649161" y="251915"/>
                      <a:pt x="648462" y="262427"/>
                    </a:cubicBezTo>
                    <a:cubicBezTo>
                      <a:pt x="647809" y="272846"/>
                      <a:pt x="638695" y="280794"/>
                      <a:pt x="628183" y="280071"/>
                    </a:cubicBezTo>
                    <a:cubicBezTo>
                      <a:pt x="627484" y="280071"/>
                      <a:pt x="626808" y="279932"/>
                      <a:pt x="626272" y="280071"/>
                    </a:cubicBezTo>
                    <a:cubicBezTo>
                      <a:pt x="603429" y="280071"/>
                      <a:pt x="589350" y="298229"/>
                      <a:pt x="588768" y="319906"/>
                    </a:cubicBezTo>
                    <a:cubicBezTo>
                      <a:pt x="588768" y="326363"/>
                      <a:pt x="590633" y="332633"/>
                      <a:pt x="593733" y="338693"/>
                    </a:cubicBezTo>
                    <a:cubicBezTo>
                      <a:pt x="594502" y="339182"/>
                      <a:pt x="595411" y="339345"/>
                      <a:pt x="596227" y="339835"/>
                    </a:cubicBezTo>
                    <a:cubicBezTo>
                      <a:pt x="605037" y="345499"/>
                      <a:pt x="607671" y="357177"/>
                      <a:pt x="602054" y="366104"/>
                    </a:cubicBezTo>
                    <a:cubicBezTo>
                      <a:pt x="596553" y="374961"/>
                      <a:pt x="584735" y="377688"/>
                      <a:pt x="575832" y="372117"/>
                    </a:cubicBezTo>
                    <a:cubicBezTo>
                      <a:pt x="575575" y="371954"/>
                      <a:pt x="575435" y="371954"/>
                      <a:pt x="575226" y="371838"/>
                    </a:cubicBezTo>
                    <a:cubicBezTo>
                      <a:pt x="573081" y="371232"/>
                      <a:pt x="571123" y="370416"/>
                      <a:pt x="569282" y="369041"/>
                    </a:cubicBezTo>
                    <a:cubicBezTo>
                      <a:pt x="565902" y="367852"/>
                      <a:pt x="562569" y="367106"/>
                      <a:pt x="559026" y="367036"/>
                    </a:cubicBezTo>
                    <a:cubicBezTo>
                      <a:pt x="532920" y="364029"/>
                      <a:pt x="492806" y="407407"/>
                      <a:pt x="479217" y="440342"/>
                    </a:cubicBezTo>
                    <a:cubicBezTo>
                      <a:pt x="479637" y="440412"/>
                      <a:pt x="480010" y="440528"/>
                      <a:pt x="480476" y="440645"/>
                    </a:cubicBezTo>
                    <a:cubicBezTo>
                      <a:pt x="667645" y="467427"/>
                      <a:pt x="739552" y="288812"/>
                      <a:pt x="612613" y="142480"/>
                    </a:cubicBezTo>
                    <a:close/>
                  </a:path>
                </a:pathLst>
              </a:custGeom>
              <a:solidFill>
                <a:schemeClr val="bg1"/>
              </a:solidFill>
              <a:ln w="2331" cap="flat">
                <a:noFill/>
                <a:prstDash val="solid"/>
                <a:miter/>
              </a:ln>
            </p:spPr>
            <p:txBody>
              <a:bodyPr rtlCol="0" anchor="ctr">
                <a:noAutofit/>
              </a:bodyPr>
              <a:lstStyle/>
              <a:p>
                <a:pPr>
                  <a:lnSpc>
                    <a:spcPct val="90000"/>
                  </a:lnSpc>
                </a:pPr>
                <a:endParaRPr lang="en-US" b="1"/>
              </a:p>
            </p:txBody>
          </p:sp>
          <p:grpSp>
            <p:nvGrpSpPr>
              <p:cNvPr id="84" name="Graphic 23595">
                <a:extLst>
                  <a:ext uri="{FF2B5EF4-FFF2-40B4-BE49-F238E27FC236}">
                    <a16:creationId xmlns:a16="http://schemas.microsoft.com/office/drawing/2014/main" id="{0EE2A1B9-73BB-4B9D-8EFC-B7953B6C25FF}"/>
                  </a:ext>
                </a:extLst>
              </p:cNvPr>
              <p:cNvGrpSpPr/>
              <p:nvPr/>
            </p:nvGrpSpPr>
            <p:grpSpPr>
              <a:xfrm>
                <a:off x="4526632" y="3909428"/>
                <a:ext cx="256073" cy="206637"/>
                <a:chOff x="8603816" y="5882208"/>
                <a:chExt cx="711523" cy="433899"/>
              </a:xfrm>
              <a:solidFill>
                <a:schemeClr val="bg1"/>
              </a:solidFill>
            </p:grpSpPr>
            <p:sp>
              <p:nvSpPr>
                <p:cNvPr id="85" name="Freeform: Shape 84">
                  <a:extLst>
                    <a:ext uri="{FF2B5EF4-FFF2-40B4-BE49-F238E27FC236}">
                      <a16:creationId xmlns:a16="http://schemas.microsoft.com/office/drawing/2014/main" id="{EEC02390-9449-4F94-B0F5-FA3101FCA143}"/>
                    </a:ext>
                  </a:extLst>
                </p:cNvPr>
                <p:cNvSpPr/>
                <p:nvPr/>
              </p:nvSpPr>
              <p:spPr>
                <a:xfrm>
                  <a:off x="8603816" y="5882208"/>
                  <a:ext cx="711523" cy="433899"/>
                </a:xfrm>
                <a:custGeom>
                  <a:avLst/>
                  <a:gdLst>
                    <a:gd name="connsiteX0" fmla="*/ 704175 w 711520"/>
                    <a:gd name="connsiteY0" fmla="*/ 363452 h 433899"/>
                    <a:gd name="connsiteX1" fmla="*/ 608493 w 711520"/>
                    <a:gd name="connsiteY1" fmla="*/ 337556 h 433899"/>
                    <a:gd name="connsiteX2" fmla="*/ 492905 w 711520"/>
                    <a:gd name="connsiteY2" fmla="*/ 283061 h 433899"/>
                    <a:gd name="connsiteX3" fmla="*/ 388296 w 711520"/>
                    <a:gd name="connsiteY3" fmla="*/ 241781 h 433899"/>
                    <a:gd name="connsiteX4" fmla="*/ 302496 w 711520"/>
                    <a:gd name="connsiteY4" fmla="*/ 198380 h 433899"/>
                    <a:gd name="connsiteX5" fmla="*/ 267300 w 711520"/>
                    <a:gd name="connsiteY5" fmla="*/ 0 h 433899"/>
                    <a:gd name="connsiteX6" fmla="*/ 64165 w 711520"/>
                    <a:gd name="connsiteY6" fmla="*/ 0 h 433899"/>
                    <a:gd name="connsiteX7" fmla="*/ 42231 w 711520"/>
                    <a:gd name="connsiteY7" fmla="*/ 178801 h 433899"/>
                    <a:gd name="connsiteX8" fmla="*/ 9109 w 711520"/>
                    <a:gd name="connsiteY8" fmla="*/ 277700 h 433899"/>
                    <a:gd name="connsiteX9" fmla="*/ 32955 w 711520"/>
                    <a:gd name="connsiteY9" fmla="*/ 407576 h 433899"/>
                    <a:gd name="connsiteX10" fmla="*/ 121807 w 711520"/>
                    <a:gd name="connsiteY10" fmla="*/ 428437 h 433899"/>
                    <a:gd name="connsiteX11" fmla="*/ 206441 w 711520"/>
                    <a:gd name="connsiteY11" fmla="*/ 400583 h 433899"/>
                    <a:gd name="connsiteX12" fmla="*/ 308603 w 711520"/>
                    <a:gd name="connsiteY12" fmla="*/ 415873 h 433899"/>
                    <a:gd name="connsiteX13" fmla="*/ 426428 w 711520"/>
                    <a:gd name="connsiteY13" fmla="*/ 433518 h 433899"/>
                    <a:gd name="connsiteX14" fmla="*/ 527565 w 711520"/>
                    <a:gd name="connsiteY14" fmla="*/ 408741 h 433899"/>
                    <a:gd name="connsiteX15" fmla="*/ 617373 w 711520"/>
                    <a:gd name="connsiteY15" fmla="*/ 419813 h 433899"/>
                    <a:gd name="connsiteX16" fmla="*/ 682381 w 711520"/>
                    <a:gd name="connsiteY16" fmla="*/ 417109 h 433899"/>
                    <a:gd name="connsiteX17" fmla="*/ 704175 w 711520"/>
                    <a:gd name="connsiteY17" fmla="*/ 363452 h 43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11520" h="433899">
                      <a:moveTo>
                        <a:pt x="704175" y="363452"/>
                      </a:moveTo>
                      <a:cubicBezTo>
                        <a:pt x="682428" y="341752"/>
                        <a:pt x="636416" y="344386"/>
                        <a:pt x="608493" y="337556"/>
                      </a:cubicBezTo>
                      <a:cubicBezTo>
                        <a:pt x="566304" y="327324"/>
                        <a:pt x="530758" y="303199"/>
                        <a:pt x="492905" y="283061"/>
                      </a:cubicBezTo>
                      <a:cubicBezTo>
                        <a:pt x="459736" y="265416"/>
                        <a:pt x="424354" y="252270"/>
                        <a:pt x="388296" y="241781"/>
                      </a:cubicBezTo>
                      <a:cubicBezTo>
                        <a:pt x="352703" y="231409"/>
                        <a:pt x="326481" y="229124"/>
                        <a:pt x="302496" y="198380"/>
                      </a:cubicBezTo>
                      <a:cubicBezTo>
                        <a:pt x="262429" y="147031"/>
                        <a:pt x="268279" y="63842"/>
                        <a:pt x="267300" y="0"/>
                      </a:cubicBezTo>
                      <a:lnTo>
                        <a:pt x="64165" y="0"/>
                      </a:lnTo>
                      <a:cubicBezTo>
                        <a:pt x="72906" y="60812"/>
                        <a:pt x="60668" y="118898"/>
                        <a:pt x="42231" y="178801"/>
                      </a:cubicBezTo>
                      <a:cubicBezTo>
                        <a:pt x="31952" y="212319"/>
                        <a:pt x="16685" y="243040"/>
                        <a:pt x="9109" y="277700"/>
                      </a:cubicBezTo>
                      <a:cubicBezTo>
                        <a:pt x="-936" y="323874"/>
                        <a:pt x="-12358" y="378090"/>
                        <a:pt x="32955" y="407576"/>
                      </a:cubicBezTo>
                      <a:cubicBezTo>
                        <a:pt x="58548" y="424171"/>
                        <a:pt x="91436" y="431747"/>
                        <a:pt x="121807" y="428437"/>
                      </a:cubicBezTo>
                      <a:cubicBezTo>
                        <a:pt x="152038" y="425150"/>
                        <a:pt x="174042" y="402704"/>
                        <a:pt x="206441" y="400583"/>
                      </a:cubicBezTo>
                      <a:cubicBezTo>
                        <a:pt x="241451" y="398299"/>
                        <a:pt x="275085" y="405781"/>
                        <a:pt x="308603" y="415873"/>
                      </a:cubicBezTo>
                      <a:cubicBezTo>
                        <a:pt x="346876" y="427365"/>
                        <a:pt x="386197" y="435826"/>
                        <a:pt x="426428" y="433518"/>
                      </a:cubicBezTo>
                      <a:cubicBezTo>
                        <a:pt x="461811" y="431537"/>
                        <a:pt x="492089" y="411142"/>
                        <a:pt x="527565" y="408741"/>
                      </a:cubicBezTo>
                      <a:cubicBezTo>
                        <a:pt x="557773" y="406783"/>
                        <a:pt x="588121" y="413752"/>
                        <a:pt x="617373" y="419813"/>
                      </a:cubicBezTo>
                      <a:cubicBezTo>
                        <a:pt x="638095" y="424171"/>
                        <a:pt x="662639" y="426572"/>
                        <a:pt x="682381" y="417109"/>
                      </a:cubicBezTo>
                      <a:cubicBezTo>
                        <a:pt x="701191" y="408088"/>
                        <a:pt x="723288" y="382519"/>
                        <a:pt x="704175" y="363452"/>
                      </a:cubicBezTo>
                      <a:close/>
                    </a:path>
                  </a:pathLst>
                </a:custGeom>
                <a:grpFill/>
                <a:ln w="2331" cap="flat">
                  <a:noFill/>
                  <a:prstDash val="solid"/>
                  <a:miter/>
                </a:ln>
              </p:spPr>
              <p:txBody>
                <a:bodyPr rtlCol="0" anchor="ctr">
                  <a:noAutofit/>
                </a:bodyPr>
                <a:lstStyle/>
                <a:p>
                  <a:pPr>
                    <a:lnSpc>
                      <a:spcPct val="90000"/>
                    </a:lnSpc>
                  </a:pPr>
                  <a:endParaRPr lang="en-US" b="1"/>
                </a:p>
              </p:txBody>
            </p:sp>
            <p:grpSp>
              <p:nvGrpSpPr>
                <p:cNvPr id="86" name="Graphic 23595">
                  <a:extLst>
                    <a:ext uri="{FF2B5EF4-FFF2-40B4-BE49-F238E27FC236}">
                      <a16:creationId xmlns:a16="http://schemas.microsoft.com/office/drawing/2014/main" id="{A15605AA-DD7A-4D86-8633-4E0C325969F6}"/>
                    </a:ext>
                  </a:extLst>
                </p:cNvPr>
                <p:cNvGrpSpPr/>
                <p:nvPr/>
              </p:nvGrpSpPr>
              <p:grpSpPr>
                <a:xfrm>
                  <a:off x="8615007" y="5907195"/>
                  <a:ext cx="438557" cy="384792"/>
                  <a:chOff x="8615007" y="5907195"/>
                  <a:chExt cx="438557" cy="384792"/>
                </a:xfrm>
                <a:grpFill/>
              </p:grpSpPr>
              <p:sp>
                <p:nvSpPr>
                  <p:cNvPr id="87" name="Freeform: Shape 86">
                    <a:extLst>
                      <a:ext uri="{FF2B5EF4-FFF2-40B4-BE49-F238E27FC236}">
                        <a16:creationId xmlns:a16="http://schemas.microsoft.com/office/drawing/2014/main" id="{A5654A1E-51DF-49B7-A537-BD835D3A4E28}"/>
                      </a:ext>
                    </a:extLst>
                  </p:cNvPr>
                  <p:cNvSpPr/>
                  <p:nvPr/>
                </p:nvSpPr>
                <p:spPr>
                  <a:xfrm>
                    <a:off x="8731675" y="5907195"/>
                    <a:ext cx="82942" cy="196759"/>
                  </a:xfrm>
                  <a:custGeom>
                    <a:avLst/>
                    <a:gdLst>
                      <a:gd name="connsiteX0" fmla="*/ 72808 w 82942"/>
                      <a:gd name="connsiteY0" fmla="*/ 0 h 196760"/>
                      <a:gd name="connsiteX1" fmla="*/ 44651 w 82942"/>
                      <a:gd name="connsiteY1" fmla="*/ 0 h 196760"/>
                      <a:gd name="connsiteX2" fmla="*/ 14303 w 82942"/>
                      <a:gd name="connsiteY2" fmla="*/ 118595 h 196760"/>
                      <a:gd name="connsiteX3" fmla="*/ 24722 w 82942"/>
                      <a:gd name="connsiteY3" fmla="*/ 192064 h 196760"/>
                      <a:gd name="connsiteX4" fmla="*/ 75418 w 82942"/>
                      <a:gd name="connsiteY4" fmla="*/ 113746 h 196760"/>
                      <a:gd name="connsiteX5" fmla="*/ 72808 w 82942"/>
                      <a:gd name="connsiteY5" fmla="*/ 0 h 196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42" h="196760">
                        <a:moveTo>
                          <a:pt x="72808" y="0"/>
                        </a:moveTo>
                        <a:cubicBezTo>
                          <a:pt x="72738" y="0"/>
                          <a:pt x="44651" y="0"/>
                          <a:pt x="44651" y="0"/>
                        </a:cubicBezTo>
                        <a:cubicBezTo>
                          <a:pt x="39779" y="40417"/>
                          <a:pt x="30876" y="79203"/>
                          <a:pt x="14303" y="118595"/>
                        </a:cubicBezTo>
                        <a:cubicBezTo>
                          <a:pt x="2416" y="147008"/>
                          <a:pt x="-15182" y="180106"/>
                          <a:pt x="24722" y="192064"/>
                        </a:cubicBezTo>
                        <a:cubicBezTo>
                          <a:pt x="93693" y="212715"/>
                          <a:pt x="87423" y="161389"/>
                          <a:pt x="75418" y="113746"/>
                        </a:cubicBezTo>
                        <a:cubicBezTo>
                          <a:pt x="73298" y="105332"/>
                          <a:pt x="71339" y="0"/>
                          <a:pt x="72808" y="0"/>
                        </a:cubicBezTo>
                        <a:close/>
                      </a:path>
                    </a:pathLst>
                  </a:custGeom>
                  <a:grpFill/>
                  <a:ln w="2331" cap="flat">
                    <a:noFill/>
                    <a:prstDash val="solid"/>
                    <a:miter/>
                  </a:ln>
                </p:spPr>
                <p:txBody>
                  <a:bodyPr rtlCol="0" anchor="ctr">
                    <a:noAutofit/>
                  </a:bodyPr>
                  <a:lstStyle/>
                  <a:p>
                    <a:pPr>
                      <a:lnSpc>
                        <a:spcPct val="90000"/>
                      </a:lnSpc>
                    </a:pPr>
                    <a:endParaRPr lang="en-US" b="1"/>
                  </a:p>
                </p:txBody>
              </p:sp>
              <p:sp>
                <p:nvSpPr>
                  <p:cNvPr id="88" name="Freeform: Shape 87">
                    <a:extLst>
                      <a:ext uri="{FF2B5EF4-FFF2-40B4-BE49-F238E27FC236}">
                        <a16:creationId xmlns:a16="http://schemas.microsoft.com/office/drawing/2014/main" id="{BC31DF1C-E782-4C4F-9A8C-DBDE49975C35}"/>
                      </a:ext>
                    </a:extLst>
                  </p:cNvPr>
                  <p:cNvSpPr/>
                  <p:nvPr/>
                </p:nvSpPr>
                <p:spPr>
                  <a:xfrm>
                    <a:off x="8726388" y="6117104"/>
                    <a:ext cx="124460" cy="79487"/>
                  </a:xfrm>
                  <a:custGeom>
                    <a:avLst/>
                    <a:gdLst>
                      <a:gd name="connsiteX0" fmla="*/ 7235 w 124461"/>
                      <a:gd name="connsiteY0" fmla="*/ 50425 h 79488"/>
                      <a:gd name="connsiteX1" fmla="*/ 75646 w 124461"/>
                      <a:gd name="connsiteY1" fmla="*/ 79374 h 79488"/>
                      <a:gd name="connsiteX2" fmla="*/ 104409 w 124461"/>
                      <a:gd name="connsiteY2" fmla="*/ 8282 h 79488"/>
                      <a:gd name="connsiteX3" fmla="*/ 7235 w 124461"/>
                      <a:gd name="connsiteY3" fmla="*/ 50425 h 79488"/>
                    </a:gdLst>
                    <a:ahLst/>
                    <a:cxnLst>
                      <a:cxn ang="0">
                        <a:pos x="connsiteX0" y="connsiteY0"/>
                      </a:cxn>
                      <a:cxn ang="0">
                        <a:pos x="connsiteX1" y="connsiteY1"/>
                      </a:cxn>
                      <a:cxn ang="0">
                        <a:pos x="connsiteX2" y="connsiteY2"/>
                      </a:cxn>
                      <a:cxn ang="0">
                        <a:pos x="connsiteX3" y="connsiteY3"/>
                      </a:cxn>
                    </a:cxnLst>
                    <a:rect l="l" t="t" r="r" b="b"/>
                    <a:pathLst>
                      <a:path w="124461" h="79488">
                        <a:moveTo>
                          <a:pt x="7235" y="50425"/>
                        </a:moveTo>
                        <a:cubicBezTo>
                          <a:pt x="18727" y="69281"/>
                          <a:pt x="54715" y="80772"/>
                          <a:pt x="75646" y="79374"/>
                        </a:cubicBezTo>
                        <a:cubicBezTo>
                          <a:pt x="113663" y="76787"/>
                          <a:pt x="147297" y="30332"/>
                          <a:pt x="104409" y="8282"/>
                        </a:cubicBezTo>
                        <a:cubicBezTo>
                          <a:pt x="77114" y="-5796"/>
                          <a:pt x="-28287" y="-7801"/>
                          <a:pt x="7235" y="50425"/>
                        </a:cubicBezTo>
                        <a:close/>
                      </a:path>
                    </a:pathLst>
                  </a:custGeom>
                  <a:grpFill/>
                  <a:ln w="2331" cap="flat">
                    <a:noFill/>
                    <a:prstDash val="solid"/>
                    <a:miter/>
                  </a:ln>
                </p:spPr>
                <p:txBody>
                  <a:bodyPr rtlCol="0" anchor="ctr">
                    <a:noAutofit/>
                  </a:bodyPr>
                  <a:lstStyle/>
                  <a:p>
                    <a:pPr>
                      <a:lnSpc>
                        <a:spcPct val="90000"/>
                      </a:lnSpc>
                    </a:pPr>
                    <a:endParaRPr lang="en-US" b="1"/>
                  </a:p>
                </p:txBody>
              </p:sp>
              <p:sp>
                <p:nvSpPr>
                  <p:cNvPr id="89" name="Freeform: Shape 88">
                    <a:extLst>
                      <a:ext uri="{FF2B5EF4-FFF2-40B4-BE49-F238E27FC236}">
                        <a16:creationId xmlns:a16="http://schemas.microsoft.com/office/drawing/2014/main" id="{C973F490-5CCE-4D8B-9A9F-C6114031552A}"/>
                      </a:ext>
                    </a:extLst>
                  </p:cNvPr>
                  <p:cNvSpPr/>
                  <p:nvPr/>
                </p:nvSpPr>
                <p:spPr>
                  <a:xfrm>
                    <a:off x="8696904" y="6184464"/>
                    <a:ext cx="130371" cy="107523"/>
                  </a:xfrm>
                  <a:custGeom>
                    <a:avLst/>
                    <a:gdLst>
                      <a:gd name="connsiteX0" fmla="*/ 65627 w 130371"/>
                      <a:gd name="connsiteY0" fmla="*/ 244 h 107522"/>
                      <a:gd name="connsiteX1" fmla="*/ 59 w 130371"/>
                      <a:gd name="connsiteY1" fmla="*/ 60357 h 107522"/>
                      <a:gd name="connsiteX2" fmla="*/ 37283 w 130371"/>
                      <a:gd name="connsiteY2" fmla="*/ 107511 h 107522"/>
                      <a:gd name="connsiteX3" fmla="*/ 105951 w 130371"/>
                      <a:gd name="connsiteY3" fmla="*/ 7143 h 107522"/>
                      <a:gd name="connsiteX4" fmla="*/ 65627 w 130371"/>
                      <a:gd name="connsiteY4" fmla="*/ 244 h 10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71" h="107522">
                        <a:moveTo>
                          <a:pt x="65627" y="244"/>
                        </a:moveTo>
                        <a:cubicBezTo>
                          <a:pt x="31806" y="2831"/>
                          <a:pt x="-1596" y="23949"/>
                          <a:pt x="59" y="60357"/>
                        </a:cubicBezTo>
                        <a:cubicBezTo>
                          <a:pt x="1131" y="82873"/>
                          <a:pt x="12273" y="108140"/>
                          <a:pt x="37283" y="107511"/>
                        </a:cubicBezTo>
                        <a:cubicBezTo>
                          <a:pt x="80171" y="106392"/>
                          <a:pt x="174968" y="40661"/>
                          <a:pt x="105951" y="7143"/>
                        </a:cubicBezTo>
                        <a:cubicBezTo>
                          <a:pt x="94110" y="1409"/>
                          <a:pt x="79821" y="-782"/>
                          <a:pt x="65627" y="244"/>
                        </a:cubicBezTo>
                        <a:close/>
                      </a:path>
                    </a:pathLst>
                  </a:custGeom>
                  <a:grpFill/>
                  <a:ln w="2331" cap="flat">
                    <a:noFill/>
                    <a:prstDash val="solid"/>
                    <a:miter/>
                  </a:ln>
                </p:spPr>
                <p:txBody>
                  <a:bodyPr rtlCol="0" anchor="ctr">
                    <a:noAutofit/>
                  </a:bodyPr>
                  <a:lstStyle/>
                  <a:p>
                    <a:pPr>
                      <a:lnSpc>
                        <a:spcPct val="90000"/>
                      </a:lnSpc>
                    </a:pPr>
                    <a:endParaRPr lang="en-US" b="1"/>
                  </a:p>
                </p:txBody>
              </p:sp>
              <p:sp>
                <p:nvSpPr>
                  <p:cNvPr id="90" name="Freeform: Shape 89">
                    <a:extLst>
                      <a:ext uri="{FF2B5EF4-FFF2-40B4-BE49-F238E27FC236}">
                        <a16:creationId xmlns:a16="http://schemas.microsoft.com/office/drawing/2014/main" id="{CF405C33-73C1-48F9-A594-CD25FB51CABE}"/>
                      </a:ext>
                    </a:extLst>
                  </p:cNvPr>
                  <p:cNvSpPr/>
                  <p:nvPr/>
                </p:nvSpPr>
                <p:spPr>
                  <a:xfrm>
                    <a:off x="8615007" y="6126363"/>
                    <a:ext cx="57108" cy="60907"/>
                  </a:xfrm>
                  <a:custGeom>
                    <a:avLst/>
                    <a:gdLst>
                      <a:gd name="connsiteX0" fmla="*/ 39917 w 57108"/>
                      <a:gd name="connsiteY0" fmla="*/ 53590 h 60907"/>
                      <a:gd name="connsiteX1" fmla="*/ 48798 w 57108"/>
                      <a:gd name="connsiteY1" fmla="*/ 7602 h 60907"/>
                      <a:gd name="connsiteX2" fmla="*/ 1807 w 57108"/>
                      <a:gd name="connsiteY2" fmla="*/ 46481 h 60907"/>
                      <a:gd name="connsiteX3" fmla="*/ 39917 w 57108"/>
                      <a:gd name="connsiteY3" fmla="*/ 53590 h 60907"/>
                    </a:gdLst>
                    <a:ahLst/>
                    <a:cxnLst>
                      <a:cxn ang="0">
                        <a:pos x="connsiteX0" y="connsiteY0"/>
                      </a:cxn>
                      <a:cxn ang="0">
                        <a:pos x="connsiteX1" y="connsiteY1"/>
                      </a:cxn>
                      <a:cxn ang="0">
                        <a:pos x="connsiteX2" y="connsiteY2"/>
                      </a:cxn>
                      <a:cxn ang="0">
                        <a:pos x="connsiteX3" y="connsiteY3"/>
                      </a:cxn>
                    </a:cxnLst>
                    <a:rect l="l" t="t" r="r" b="b"/>
                    <a:pathLst>
                      <a:path w="57108" h="60907">
                        <a:moveTo>
                          <a:pt x="39917" y="53590"/>
                        </a:moveTo>
                        <a:cubicBezTo>
                          <a:pt x="55021" y="42635"/>
                          <a:pt x="65021" y="21704"/>
                          <a:pt x="48798" y="7602"/>
                        </a:cubicBezTo>
                        <a:cubicBezTo>
                          <a:pt x="22132" y="-15520"/>
                          <a:pt x="-7702" y="18930"/>
                          <a:pt x="1807" y="46481"/>
                        </a:cubicBezTo>
                        <a:cubicBezTo>
                          <a:pt x="8311" y="65291"/>
                          <a:pt x="26212" y="63520"/>
                          <a:pt x="39917" y="53590"/>
                        </a:cubicBezTo>
                        <a:close/>
                      </a:path>
                    </a:pathLst>
                  </a:custGeom>
                  <a:grpFill/>
                  <a:ln w="2331" cap="flat">
                    <a:noFill/>
                    <a:prstDash val="solid"/>
                    <a:miter/>
                  </a:ln>
                </p:spPr>
                <p:txBody>
                  <a:bodyPr rtlCol="0" anchor="ctr">
                    <a:noAutofit/>
                  </a:bodyPr>
                  <a:lstStyle/>
                  <a:p>
                    <a:pPr>
                      <a:lnSpc>
                        <a:spcPct val="90000"/>
                      </a:lnSpc>
                    </a:pPr>
                    <a:endParaRPr lang="en-US" b="1"/>
                  </a:p>
                </p:txBody>
              </p:sp>
              <p:sp>
                <p:nvSpPr>
                  <p:cNvPr id="92" name="Freeform: Shape 91">
                    <a:extLst>
                      <a:ext uri="{FF2B5EF4-FFF2-40B4-BE49-F238E27FC236}">
                        <a16:creationId xmlns:a16="http://schemas.microsoft.com/office/drawing/2014/main" id="{DAC886FA-6942-4AC9-B053-4B7E9CF06187}"/>
                      </a:ext>
                    </a:extLst>
                  </p:cNvPr>
                  <p:cNvSpPr/>
                  <p:nvPr/>
                </p:nvSpPr>
                <p:spPr>
                  <a:xfrm>
                    <a:off x="8914076" y="6230044"/>
                    <a:ext cx="76209" cy="36876"/>
                  </a:xfrm>
                  <a:custGeom>
                    <a:avLst/>
                    <a:gdLst>
                      <a:gd name="connsiteX0" fmla="*/ 40901 w 76209"/>
                      <a:gd name="connsiteY0" fmla="*/ 11818 h 36876"/>
                      <a:gd name="connsiteX1" fmla="*/ 3700 w 76209"/>
                      <a:gd name="connsiteY1" fmla="*/ 0 h 36876"/>
                      <a:gd name="connsiteX2" fmla="*/ 40901 w 76209"/>
                      <a:gd name="connsiteY2" fmla="*/ 11818 h 36876"/>
                    </a:gdLst>
                    <a:ahLst/>
                    <a:cxnLst>
                      <a:cxn ang="0">
                        <a:pos x="connsiteX0" y="connsiteY0"/>
                      </a:cxn>
                      <a:cxn ang="0">
                        <a:pos x="connsiteX1" y="connsiteY1"/>
                      </a:cxn>
                      <a:cxn ang="0">
                        <a:pos x="connsiteX2" y="connsiteY2"/>
                      </a:cxn>
                    </a:cxnLst>
                    <a:rect l="l" t="t" r="r" b="b"/>
                    <a:pathLst>
                      <a:path w="76209" h="36876">
                        <a:moveTo>
                          <a:pt x="40901" y="11818"/>
                        </a:moveTo>
                        <a:cubicBezTo>
                          <a:pt x="28804" y="7202"/>
                          <a:pt x="16193" y="3590"/>
                          <a:pt x="3700" y="0"/>
                        </a:cubicBezTo>
                        <a:cubicBezTo>
                          <a:pt x="-27184" y="39368"/>
                          <a:pt x="148540" y="53051"/>
                          <a:pt x="40901" y="11818"/>
                        </a:cubicBezTo>
                        <a:close/>
                      </a:path>
                    </a:pathLst>
                  </a:custGeom>
                  <a:grpFill/>
                  <a:ln w="2331" cap="flat">
                    <a:noFill/>
                    <a:prstDash val="solid"/>
                    <a:miter/>
                  </a:ln>
                </p:spPr>
                <p:txBody>
                  <a:bodyPr rtlCol="0" anchor="ctr">
                    <a:noAutofit/>
                  </a:bodyPr>
                  <a:lstStyle/>
                  <a:p>
                    <a:pPr>
                      <a:lnSpc>
                        <a:spcPct val="90000"/>
                      </a:lnSpc>
                    </a:pPr>
                    <a:endParaRPr lang="en-US" b="1"/>
                  </a:p>
                </p:txBody>
              </p:sp>
              <p:sp>
                <p:nvSpPr>
                  <p:cNvPr id="93" name="Freeform: Shape 92">
                    <a:extLst>
                      <a:ext uri="{FF2B5EF4-FFF2-40B4-BE49-F238E27FC236}">
                        <a16:creationId xmlns:a16="http://schemas.microsoft.com/office/drawing/2014/main" id="{2A0F0CFD-8652-42B0-A158-12BC20008D19}"/>
                      </a:ext>
                    </a:extLst>
                  </p:cNvPr>
                  <p:cNvSpPr/>
                  <p:nvPr/>
                </p:nvSpPr>
                <p:spPr>
                  <a:xfrm>
                    <a:off x="8997408" y="6258768"/>
                    <a:ext cx="56156" cy="17609"/>
                  </a:xfrm>
                  <a:custGeom>
                    <a:avLst/>
                    <a:gdLst>
                      <a:gd name="connsiteX0" fmla="*/ 27355 w 56156"/>
                      <a:gd name="connsiteY0" fmla="*/ 132 h 17609"/>
                      <a:gd name="connsiteX1" fmla="*/ 294 w 56156"/>
                      <a:gd name="connsiteY1" fmla="*/ 2719 h 17609"/>
                      <a:gd name="connsiteX2" fmla="*/ 27355 w 56156"/>
                      <a:gd name="connsiteY2" fmla="*/ 132 h 17609"/>
                    </a:gdLst>
                    <a:ahLst/>
                    <a:cxnLst>
                      <a:cxn ang="0">
                        <a:pos x="connsiteX0" y="connsiteY0"/>
                      </a:cxn>
                      <a:cxn ang="0">
                        <a:pos x="connsiteX1" y="connsiteY1"/>
                      </a:cxn>
                      <a:cxn ang="0">
                        <a:pos x="connsiteX2" y="connsiteY2"/>
                      </a:cxn>
                    </a:cxnLst>
                    <a:rect l="l" t="t" r="r" b="b"/>
                    <a:pathLst>
                      <a:path w="56156" h="17609">
                        <a:moveTo>
                          <a:pt x="27355" y="132"/>
                        </a:moveTo>
                        <a:cubicBezTo>
                          <a:pt x="18219" y="412"/>
                          <a:pt x="9174" y="1554"/>
                          <a:pt x="294" y="2719"/>
                        </a:cubicBezTo>
                        <a:cubicBezTo>
                          <a:pt x="-6512" y="38918"/>
                          <a:pt x="107794" y="-2618"/>
                          <a:pt x="27355" y="132"/>
                        </a:cubicBezTo>
                        <a:close/>
                      </a:path>
                    </a:pathLst>
                  </a:custGeom>
                  <a:grpFill/>
                  <a:ln w="2331" cap="flat">
                    <a:noFill/>
                    <a:prstDash val="solid"/>
                    <a:miter/>
                  </a:ln>
                </p:spPr>
                <p:txBody>
                  <a:bodyPr rtlCol="0" anchor="ctr">
                    <a:noAutofit/>
                  </a:bodyPr>
                  <a:lstStyle/>
                  <a:p>
                    <a:pPr>
                      <a:lnSpc>
                        <a:spcPct val="90000"/>
                      </a:lnSpc>
                    </a:pPr>
                    <a:endParaRPr lang="en-US" b="1"/>
                  </a:p>
                </p:txBody>
              </p:sp>
              <p:sp>
                <p:nvSpPr>
                  <p:cNvPr id="94" name="Freeform: Shape 93">
                    <a:extLst>
                      <a:ext uri="{FF2B5EF4-FFF2-40B4-BE49-F238E27FC236}">
                        <a16:creationId xmlns:a16="http://schemas.microsoft.com/office/drawing/2014/main" id="{E5E4D21F-C076-438E-8113-FA8AD870ECBC}"/>
                      </a:ext>
                    </a:extLst>
                  </p:cNvPr>
                  <p:cNvSpPr/>
                  <p:nvPr/>
                </p:nvSpPr>
                <p:spPr>
                  <a:xfrm>
                    <a:off x="8727841" y="6161401"/>
                    <a:ext cx="181552" cy="97387"/>
                  </a:xfrm>
                  <a:custGeom>
                    <a:avLst/>
                    <a:gdLst>
                      <a:gd name="connsiteX0" fmla="*/ 67006 w 181552"/>
                      <a:gd name="connsiteY0" fmla="*/ 32514 h 97387"/>
                      <a:gd name="connsiteX1" fmla="*/ 41949 w 181552"/>
                      <a:gd name="connsiteY1" fmla="*/ 17597 h 97387"/>
                      <a:gd name="connsiteX2" fmla="*/ 15889 w 181552"/>
                      <a:gd name="connsiteY2" fmla="*/ 861 h 97387"/>
                      <a:gd name="connsiteX3" fmla="*/ 5214 w 181552"/>
                      <a:gd name="connsiteY3" fmla="*/ 51511 h 97387"/>
                      <a:gd name="connsiteX4" fmla="*/ 55072 w 181552"/>
                      <a:gd name="connsiteY4" fmla="*/ 52373 h 97387"/>
                      <a:gd name="connsiteX5" fmla="*/ 135976 w 181552"/>
                      <a:gd name="connsiteY5" fmla="*/ 86917 h 97387"/>
                      <a:gd name="connsiteX6" fmla="*/ 166371 w 181552"/>
                      <a:gd name="connsiteY6" fmla="*/ 93257 h 97387"/>
                      <a:gd name="connsiteX7" fmla="*/ 176463 w 181552"/>
                      <a:gd name="connsiteY7" fmla="*/ 64308 h 97387"/>
                      <a:gd name="connsiteX8" fmla="*/ 129240 w 181552"/>
                      <a:gd name="connsiteY8" fmla="*/ 51791 h 97387"/>
                      <a:gd name="connsiteX9" fmla="*/ 74465 w 181552"/>
                      <a:gd name="connsiteY9" fmla="*/ 34985 h 97387"/>
                      <a:gd name="connsiteX10" fmla="*/ 67006 w 181552"/>
                      <a:gd name="connsiteY10" fmla="*/ 32514 h 9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1552" h="97387">
                        <a:moveTo>
                          <a:pt x="67006" y="32514"/>
                        </a:moveTo>
                        <a:cubicBezTo>
                          <a:pt x="57519" y="29251"/>
                          <a:pt x="48452" y="25382"/>
                          <a:pt x="41949" y="17597"/>
                        </a:cubicBezTo>
                        <a:cubicBezTo>
                          <a:pt x="34350" y="8553"/>
                          <a:pt x="30271" y="-3311"/>
                          <a:pt x="15889" y="861"/>
                        </a:cubicBezTo>
                        <a:cubicBezTo>
                          <a:pt x="1741" y="4987"/>
                          <a:pt x="-5671" y="41535"/>
                          <a:pt x="5214" y="51511"/>
                        </a:cubicBezTo>
                        <a:cubicBezTo>
                          <a:pt x="16333" y="61790"/>
                          <a:pt x="40970" y="49740"/>
                          <a:pt x="55072" y="52373"/>
                        </a:cubicBezTo>
                        <a:cubicBezTo>
                          <a:pt x="81084" y="57198"/>
                          <a:pt x="117469" y="69785"/>
                          <a:pt x="135976" y="86917"/>
                        </a:cubicBezTo>
                        <a:cubicBezTo>
                          <a:pt x="148283" y="98292"/>
                          <a:pt x="152129" y="100389"/>
                          <a:pt x="166371" y="93257"/>
                        </a:cubicBezTo>
                        <a:cubicBezTo>
                          <a:pt x="179028" y="86917"/>
                          <a:pt x="187465" y="77104"/>
                          <a:pt x="176463" y="64308"/>
                        </a:cubicBezTo>
                        <a:cubicBezTo>
                          <a:pt x="166860" y="53166"/>
                          <a:pt x="142293" y="54028"/>
                          <a:pt x="129240" y="51791"/>
                        </a:cubicBezTo>
                        <a:cubicBezTo>
                          <a:pt x="109614" y="48481"/>
                          <a:pt x="93088" y="41115"/>
                          <a:pt x="74465" y="34985"/>
                        </a:cubicBezTo>
                        <a:cubicBezTo>
                          <a:pt x="71970" y="34193"/>
                          <a:pt x="69477" y="33377"/>
                          <a:pt x="67006" y="32514"/>
                        </a:cubicBezTo>
                        <a:close/>
                      </a:path>
                    </a:pathLst>
                  </a:custGeom>
                  <a:grpFill/>
                  <a:ln w="2331" cap="flat">
                    <a:noFill/>
                    <a:prstDash val="solid"/>
                    <a:miter/>
                  </a:ln>
                </p:spPr>
                <p:txBody>
                  <a:bodyPr rtlCol="0" anchor="ctr">
                    <a:noAutofit/>
                  </a:bodyPr>
                  <a:lstStyle/>
                  <a:p>
                    <a:pPr>
                      <a:lnSpc>
                        <a:spcPct val="90000"/>
                      </a:lnSpc>
                    </a:pPr>
                    <a:endParaRPr lang="en-US" b="1"/>
                  </a:p>
                </p:txBody>
              </p:sp>
            </p:grpSp>
          </p:grpSp>
        </p:grpSp>
        <p:grpSp>
          <p:nvGrpSpPr>
            <p:cNvPr id="53" name="Group 52">
              <a:extLst>
                <a:ext uri="{FF2B5EF4-FFF2-40B4-BE49-F238E27FC236}">
                  <a16:creationId xmlns:a16="http://schemas.microsoft.com/office/drawing/2014/main" id="{1A6875EC-95D8-014A-A3F0-40EDD9510284}"/>
                </a:ext>
              </a:extLst>
            </p:cNvPr>
            <p:cNvGrpSpPr/>
            <p:nvPr/>
          </p:nvGrpSpPr>
          <p:grpSpPr>
            <a:xfrm>
              <a:off x="3752370" y="2236759"/>
              <a:ext cx="4168404" cy="559197"/>
              <a:chOff x="2228370" y="2265338"/>
              <a:chExt cx="4168404" cy="577211"/>
            </a:xfrm>
          </p:grpSpPr>
          <p:sp>
            <p:nvSpPr>
              <p:cNvPr id="16" name="TextBox 15">
                <a:extLst>
                  <a:ext uri="{FF2B5EF4-FFF2-40B4-BE49-F238E27FC236}">
                    <a16:creationId xmlns:a16="http://schemas.microsoft.com/office/drawing/2014/main" id="{F717B331-7E91-403A-9C18-89AB05031562}"/>
                  </a:ext>
                </a:extLst>
              </p:cNvPr>
              <p:cNvSpPr txBox="1"/>
              <p:nvPr/>
            </p:nvSpPr>
            <p:spPr>
              <a:xfrm>
                <a:off x="2228370" y="2265338"/>
                <a:ext cx="1987679" cy="577211"/>
              </a:xfrm>
              <a:prstGeom prst="rect">
                <a:avLst/>
              </a:prstGeom>
              <a:solidFill>
                <a:srgbClr val="92D050"/>
              </a:solidFill>
              <a:ln>
                <a:noFill/>
              </a:ln>
            </p:spPr>
            <p:txBody>
              <a:bodyPr wrap="square" lIns="274320" rtlCol="0" anchor="ctr">
                <a:noAutofit/>
              </a:bodyPr>
              <a:lstStyle/>
              <a:p>
                <a:pPr algn="ctr">
                  <a:lnSpc>
                    <a:spcPct val="90000"/>
                  </a:lnSpc>
                </a:pPr>
                <a:r>
                  <a:rPr lang="en-US" sz="1200" b="1" dirty="0"/>
                  <a:t>Primary prevention</a:t>
                </a:r>
              </a:p>
              <a:p>
                <a:pPr algn="ctr">
                  <a:lnSpc>
                    <a:spcPct val="90000"/>
                  </a:lnSpc>
                </a:pPr>
                <a:r>
                  <a:rPr lang="en-US" sz="1200" b="1" i="1" dirty="0"/>
                  <a:t>n</a:t>
                </a:r>
                <a:r>
                  <a:rPr lang="en-US" sz="1200" b="1" dirty="0"/>
                  <a:t> = 3000</a:t>
                </a:r>
              </a:p>
            </p:txBody>
          </p:sp>
          <p:sp>
            <p:nvSpPr>
              <p:cNvPr id="17" name="TextBox 16">
                <a:extLst>
                  <a:ext uri="{FF2B5EF4-FFF2-40B4-BE49-F238E27FC236}">
                    <a16:creationId xmlns:a16="http://schemas.microsoft.com/office/drawing/2014/main" id="{F5B76814-5C1A-419F-8633-DE1CCF380498}"/>
                  </a:ext>
                </a:extLst>
              </p:cNvPr>
              <p:cNvSpPr txBox="1"/>
              <p:nvPr/>
            </p:nvSpPr>
            <p:spPr>
              <a:xfrm>
                <a:off x="4409095" y="2265338"/>
                <a:ext cx="1987679" cy="577211"/>
              </a:xfrm>
              <a:prstGeom prst="rect">
                <a:avLst/>
              </a:prstGeom>
              <a:solidFill>
                <a:schemeClr val="accent2"/>
              </a:solidFill>
              <a:ln>
                <a:noFill/>
              </a:ln>
            </p:spPr>
            <p:txBody>
              <a:bodyPr wrap="square" lIns="274320" rtlCol="0" anchor="ctr">
                <a:noAutofit/>
              </a:bodyPr>
              <a:lstStyle/>
              <a:p>
                <a:pPr algn="ctr">
                  <a:lnSpc>
                    <a:spcPct val="90000"/>
                  </a:lnSpc>
                </a:pPr>
                <a:r>
                  <a:rPr lang="en-US" sz="1200" b="1" dirty="0"/>
                  <a:t>Secondary prevention</a:t>
                </a:r>
              </a:p>
              <a:p>
                <a:pPr algn="ctr">
                  <a:lnSpc>
                    <a:spcPct val="90000"/>
                  </a:lnSpc>
                </a:pPr>
                <a:r>
                  <a:rPr lang="en-US" sz="1200" b="1" i="1" dirty="0"/>
                  <a:t>n</a:t>
                </a:r>
                <a:r>
                  <a:rPr lang="en-US" sz="1200" b="1" dirty="0"/>
                  <a:t> = 2888</a:t>
                </a:r>
              </a:p>
            </p:txBody>
          </p:sp>
          <p:pic>
            <p:nvPicPr>
              <p:cNvPr id="108" name="Graphic 23555">
                <a:extLst>
                  <a:ext uri="{FF2B5EF4-FFF2-40B4-BE49-F238E27FC236}">
                    <a16:creationId xmlns:a16="http://schemas.microsoft.com/office/drawing/2014/main" id="{E0D2F554-485A-43BE-A098-36A22CCA52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4079" y="2351844"/>
                <a:ext cx="256814" cy="277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Graphic 7">
                <a:extLst>
                  <a:ext uri="{FF2B5EF4-FFF2-40B4-BE49-F238E27FC236}">
                    <a16:creationId xmlns:a16="http://schemas.microsoft.com/office/drawing/2014/main" id="{48353C3C-20ED-48E9-80E4-69186691E0D2}"/>
                  </a:ext>
                </a:extLst>
              </p:cNvPr>
              <p:cNvSpPr/>
              <p:nvPr/>
            </p:nvSpPr>
            <p:spPr>
              <a:xfrm>
                <a:off x="4545078" y="2325680"/>
                <a:ext cx="227906" cy="248617"/>
              </a:xfrm>
              <a:custGeom>
                <a:avLst/>
                <a:gdLst>
                  <a:gd name="connsiteX0" fmla="*/ 242221 w 258984"/>
                  <a:gd name="connsiteY0" fmla="*/ 64770 h 222218"/>
                  <a:gd name="connsiteX1" fmla="*/ 242221 w 258984"/>
                  <a:gd name="connsiteY1" fmla="*/ 210312 h 222218"/>
                  <a:gd name="connsiteX2" fmla="*/ 258985 w 258984"/>
                  <a:gd name="connsiteY2" fmla="*/ 210312 h 222218"/>
                  <a:gd name="connsiteX3" fmla="*/ 258985 w 258984"/>
                  <a:gd name="connsiteY3" fmla="*/ 222218 h 222218"/>
                  <a:gd name="connsiteX4" fmla="*/ 1334 w 258984"/>
                  <a:gd name="connsiteY4" fmla="*/ 222218 h 222218"/>
                  <a:gd name="connsiteX5" fmla="*/ 1334 w 258984"/>
                  <a:gd name="connsiteY5" fmla="*/ 210312 h 222218"/>
                  <a:gd name="connsiteX6" fmla="*/ 16669 w 258984"/>
                  <a:gd name="connsiteY6" fmla="*/ 210312 h 222218"/>
                  <a:gd name="connsiteX7" fmla="*/ 16669 w 258984"/>
                  <a:gd name="connsiteY7" fmla="*/ 64770 h 222218"/>
                  <a:gd name="connsiteX8" fmla="*/ 5810 w 258984"/>
                  <a:gd name="connsiteY8" fmla="*/ 64770 h 222218"/>
                  <a:gd name="connsiteX9" fmla="*/ 0 w 258984"/>
                  <a:gd name="connsiteY9" fmla="*/ 57055 h 222218"/>
                  <a:gd name="connsiteX10" fmla="*/ 18288 w 258984"/>
                  <a:gd name="connsiteY10" fmla="*/ 22003 h 222218"/>
                  <a:gd name="connsiteX11" fmla="*/ 109538 w 258984"/>
                  <a:gd name="connsiteY11" fmla="*/ 22003 h 222218"/>
                  <a:gd name="connsiteX12" fmla="*/ 109538 w 258984"/>
                  <a:gd name="connsiteY12" fmla="*/ 22003 h 222218"/>
                  <a:gd name="connsiteX13" fmla="*/ 128873 w 258984"/>
                  <a:gd name="connsiteY13" fmla="*/ 22003 h 222218"/>
                  <a:gd name="connsiteX14" fmla="*/ 148209 w 258984"/>
                  <a:gd name="connsiteY14" fmla="*/ 22003 h 222218"/>
                  <a:gd name="connsiteX15" fmla="*/ 148209 w 258984"/>
                  <a:gd name="connsiteY15" fmla="*/ 22003 h 222218"/>
                  <a:gd name="connsiteX16" fmla="*/ 176403 w 258984"/>
                  <a:gd name="connsiteY16" fmla="*/ 22003 h 222218"/>
                  <a:gd name="connsiteX17" fmla="*/ 176403 w 258984"/>
                  <a:gd name="connsiteY17" fmla="*/ 0 h 222218"/>
                  <a:gd name="connsiteX18" fmla="*/ 198406 w 258984"/>
                  <a:gd name="connsiteY18" fmla="*/ 0 h 222218"/>
                  <a:gd name="connsiteX19" fmla="*/ 198406 w 258984"/>
                  <a:gd name="connsiteY19" fmla="*/ 22003 h 222218"/>
                  <a:gd name="connsiteX20" fmla="*/ 239554 w 258984"/>
                  <a:gd name="connsiteY20" fmla="*/ 22003 h 222218"/>
                  <a:gd name="connsiteX21" fmla="*/ 257842 w 258984"/>
                  <a:gd name="connsiteY21" fmla="*/ 57055 h 222218"/>
                  <a:gd name="connsiteX22" fmla="*/ 251841 w 258984"/>
                  <a:gd name="connsiteY22" fmla="*/ 64770 h 222218"/>
                  <a:gd name="connsiteX23" fmla="*/ 242221 w 258984"/>
                  <a:gd name="connsiteY23" fmla="*/ 64770 h 222218"/>
                  <a:gd name="connsiteX24" fmla="*/ 242221 w 258984"/>
                  <a:gd name="connsiteY24" fmla="*/ 64770 h 222218"/>
                  <a:gd name="connsiteX25" fmla="*/ 117634 w 258984"/>
                  <a:gd name="connsiteY25" fmla="*/ 63246 h 222218"/>
                  <a:gd name="connsiteX26" fmla="*/ 117634 w 258984"/>
                  <a:gd name="connsiteY26" fmla="*/ 82868 h 222218"/>
                  <a:gd name="connsiteX27" fmla="*/ 97917 w 258984"/>
                  <a:gd name="connsiteY27" fmla="*/ 82868 h 222218"/>
                  <a:gd name="connsiteX28" fmla="*/ 97917 w 258984"/>
                  <a:gd name="connsiteY28" fmla="*/ 106966 h 222218"/>
                  <a:gd name="connsiteX29" fmla="*/ 117634 w 258984"/>
                  <a:gd name="connsiteY29" fmla="*/ 106966 h 222218"/>
                  <a:gd name="connsiteX30" fmla="*/ 117634 w 258984"/>
                  <a:gd name="connsiteY30" fmla="*/ 126683 h 222218"/>
                  <a:gd name="connsiteX31" fmla="*/ 141732 w 258984"/>
                  <a:gd name="connsiteY31" fmla="*/ 126683 h 222218"/>
                  <a:gd name="connsiteX32" fmla="*/ 141732 w 258984"/>
                  <a:gd name="connsiteY32" fmla="*/ 106966 h 222218"/>
                  <a:gd name="connsiteX33" fmla="*/ 161449 w 258984"/>
                  <a:gd name="connsiteY33" fmla="*/ 106966 h 222218"/>
                  <a:gd name="connsiteX34" fmla="*/ 161449 w 258984"/>
                  <a:gd name="connsiteY34" fmla="*/ 82868 h 222218"/>
                  <a:gd name="connsiteX35" fmla="*/ 141732 w 258984"/>
                  <a:gd name="connsiteY35" fmla="*/ 82868 h 222218"/>
                  <a:gd name="connsiteX36" fmla="*/ 141732 w 258984"/>
                  <a:gd name="connsiteY36" fmla="*/ 63246 h 222218"/>
                  <a:gd name="connsiteX37" fmla="*/ 117634 w 258984"/>
                  <a:gd name="connsiteY37" fmla="*/ 63246 h 222218"/>
                  <a:gd name="connsiteX38" fmla="*/ 117634 w 258984"/>
                  <a:gd name="connsiteY38" fmla="*/ 63246 h 222218"/>
                  <a:gd name="connsiteX39" fmla="*/ 153543 w 258984"/>
                  <a:gd name="connsiteY39" fmla="*/ 210312 h 222218"/>
                  <a:gd name="connsiteX40" fmla="*/ 153543 w 258984"/>
                  <a:gd name="connsiteY40" fmla="*/ 139541 h 222218"/>
                  <a:gd name="connsiteX41" fmla="*/ 107823 w 258984"/>
                  <a:gd name="connsiteY41" fmla="*/ 139541 h 222218"/>
                  <a:gd name="connsiteX42" fmla="*/ 107823 w 258984"/>
                  <a:gd name="connsiteY42" fmla="*/ 210312 h 222218"/>
                  <a:gd name="connsiteX43" fmla="*/ 153543 w 258984"/>
                  <a:gd name="connsiteY43" fmla="*/ 210312 h 222218"/>
                  <a:gd name="connsiteX44" fmla="*/ 153543 w 258984"/>
                  <a:gd name="connsiteY44" fmla="*/ 210312 h 222218"/>
                  <a:gd name="connsiteX45" fmla="*/ 38672 w 258984"/>
                  <a:gd name="connsiteY45" fmla="*/ 140113 h 222218"/>
                  <a:gd name="connsiteX46" fmla="*/ 38672 w 258984"/>
                  <a:gd name="connsiteY46" fmla="*/ 182594 h 222218"/>
                  <a:gd name="connsiteX47" fmla="*/ 70771 w 258984"/>
                  <a:gd name="connsiteY47" fmla="*/ 182594 h 222218"/>
                  <a:gd name="connsiteX48" fmla="*/ 70771 w 258984"/>
                  <a:gd name="connsiteY48" fmla="*/ 140113 h 222218"/>
                  <a:gd name="connsiteX49" fmla="*/ 38672 w 258984"/>
                  <a:gd name="connsiteY49" fmla="*/ 140113 h 222218"/>
                  <a:gd name="connsiteX50" fmla="*/ 38672 w 258984"/>
                  <a:gd name="connsiteY50" fmla="*/ 140113 h 222218"/>
                  <a:gd name="connsiteX51" fmla="*/ 190310 w 258984"/>
                  <a:gd name="connsiteY51" fmla="*/ 140113 h 222218"/>
                  <a:gd name="connsiteX52" fmla="*/ 190310 w 258984"/>
                  <a:gd name="connsiteY52" fmla="*/ 182594 h 222218"/>
                  <a:gd name="connsiteX53" fmla="*/ 222409 w 258984"/>
                  <a:gd name="connsiteY53" fmla="*/ 182594 h 222218"/>
                  <a:gd name="connsiteX54" fmla="*/ 222409 w 258984"/>
                  <a:gd name="connsiteY54" fmla="*/ 140113 h 222218"/>
                  <a:gd name="connsiteX55" fmla="*/ 190310 w 258984"/>
                  <a:gd name="connsiteY55" fmla="*/ 140113 h 222218"/>
                  <a:gd name="connsiteX56" fmla="*/ 190310 w 258984"/>
                  <a:gd name="connsiteY56" fmla="*/ 140113 h 222218"/>
                  <a:gd name="connsiteX57" fmla="*/ 38672 w 258984"/>
                  <a:gd name="connsiteY57" fmla="*/ 77724 h 222218"/>
                  <a:gd name="connsiteX58" fmla="*/ 38672 w 258984"/>
                  <a:gd name="connsiteY58" fmla="*/ 120206 h 222218"/>
                  <a:gd name="connsiteX59" fmla="*/ 70771 w 258984"/>
                  <a:gd name="connsiteY59" fmla="*/ 120206 h 222218"/>
                  <a:gd name="connsiteX60" fmla="*/ 70771 w 258984"/>
                  <a:gd name="connsiteY60" fmla="*/ 77724 h 222218"/>
                  <a:gd name="connsiteX61" fmla="*/ 38672 w 258984"/>
                  <a:gd name="connsiteY61" fmla="*/ 77724 h 222218"/>
                  <a:gd name="connsiteX62" fmla="*/ 38672 w 258984"/>
                  <a:gd name="connsiteY62" fmla="*/ 77724 h 222218"/>
                  <a:gd name="connsiteX63" fmla="*/ 190310 w 258984"/>
                  <a:gd name="connsiteY63" fmla="*/ 77724 h 222218"/>
                  <a:gd name="connsiteX64" fmla="*/ 190310 w 258984"/>
                  <a:gd name="connsiteY64" fmla="*/ 120206 h 222218"/>
                  <a:gd name="connsiteX65" fmla="*/ 222409 w 258984"/>
                  <a:gd name="connsiteY65" fmla="*/ 120206 h 222218"/>
                  <a:gd name="connsiteX66" fmla="*/ 222409 w 258984"/>
                  <a:gd name="connsiteY66" fmla="*/ 77724 h 222218"/>
                  <a:gd name="connsiteX67" fmla="*/ 190310 w 258984"/>
                  <a:gd name="connsiteY67" fmla="*/ 77724 h 2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8984" h="222218">
                    <a:moveTo>
                      <a:pt x="242221" y="64770"/>
                    </a:moveTo>
                    <a:lnTo>
                      <a:pt x="242221" y="210312"/>
                    </a:lnTo>
                    <a:lnTo>
                      <a:pt x="258985" y="210312"/>
                    </a:lnTo>
                    <a:lnTo>
                      <a:pt x="258985" y="222218"/>
                    </a:lnTo>
                    <a:lnTo>
                      <a:pt x="1334" y="222218"/>
                    </a:lnTo>
                    <a:lnTo>
                      <a:pt x="1334" y="210312"/>
                    </a:lnTo>
                    <a:lnTo>
                      <a:pt x="16669" y="210312"/>
                    </a:lnTo>
                    <a:lnTo>
                      <a:pt x="16669" y="64770"/>
                    </a:lnTo>
                    <a:lnTo>
                      <a:pt x="5810" y="64770"/>
                    </a:lnTo>
                    <a:lnTo>
                      <a:pt x="0" y="57055"/>
                    </a:lnTo>
                    <a:lnTo>
                      <a:pt x="18288" y="22003"/>
                    </a:lnTo>
                    <a:lnTo>
                      <a:pt x="109538" y="22003"/>
                    </a:lnTo>
                    <a:lnTo>
                      <a:pt x="109538" y="22003"/>
                    </a:lnTo>
                    <a:lnTo>
                      <a:pt x="128873" y="22003"/>
                    </a:lnTo>
                    <a:lnTo>
                      <a:pt x="148209" y="22003"/>
                    </a:lnTo>
                    <a:lnTo>
                      <a:pt x="148209" y="22003"/>
                    </a:lnTo>
                    <a:lnTo>
                      <a:pt x="176403" y="22003"/>
                    </a:lnTo>
                    <a:lnTo>
                      <a:pt x="176403" y="0"/>
                    </a:lnTo>
                    <a:lnTo>
                      <a:pt x="198406" y="0"/>
                    </a:lnTo>
                    <a:lnTo>
                      <a:pt x="198406" y="22003"/>
                    </a:lnTo>
                    <a:lnTo>
                      <a:pt x="239554" y="22003"/>
                    </a:lnTo>
                    <a:lnTo>
                      <a:pt x="257842" y="57055"/>
                    </a:lnTo>
                    <a:lnTo>
                      <a:pt x="251841" y="64770"/>
                    </a:lnTo>
                    <a:lnTo>
                      <a:pt x="242221" y="64770"/>
                    </a:lnTo>
                    <a:lnTo>
                      <a:pt x="242221" y="64770"/>
                    </a:lnTo>
                    <a:close/>
                    <a:moveTo>
                      <a:pt x="117634" y="63246"/>
                    </a:moveTo>
                    <a:lnTo>
                      <a:pt x="117634" y="82868"/>
                    </a:lnTo>
                    <a:lnTo>
                      <a:pt x="97917" y="82868"/>
                    </a:lnTo>
                    <a:lnTo>
                      <a:pt x="97917" y="106966"/>
                    </a:lnTo>
                    <a:lnTo>
                      <a:pt x="117634" y="106966"/>
                    </a:lnTo>
                    <a:lnTo>
                      <a:pt x="117634" y="126683"/>
                    </a:lnTo>
                    <a:lnTo>
                      <a:pt x="141732" y="126683"/>
                    </a:lnTo>
                    <a:lnTo>
                      <a:pt x="141732" y="106966"/>
                    </a:lnTo>
                    <a:lnTo>
                      <a:pt x="161449" y="106966"/>
                    </a:lnTo>
                    <a:lnTo>
                      <a:pt x="161449" y="82868"/>
                    </a:lnTo>
                    <a:lnTo>
                      <a:pt x="141732" y="82868"/>
                    </a:lnTo>
                    <a:lnTo>
                      <a:pt x="141732" y="63246"/>
                    </a:lnTo>
                    <a:lnTo>
                      <a:pt x="117634" y="63246"/>
                    </a:lnTo>
                    <a:lnTo>
                      <a:pt x="117634" y="63246"/>
                    </a:lnTo>
                    <a:close/>
                    <a:moveTo>
                      <a:pt x="153543" y="210312"/>
                    </a:moveTo>
                    <a:lnTo>
                      <a:pt x="153543" y="139541"/>
                    </a:lnTo>
                    <a:lnTo>
                      <a:pt x="107823" y="139541"/>
                    </a:lnTo>
                    <a:lnTo>
                      <a:pt x="107823" y="210312"/>
                    </a:lnTo>
                    <a:lnTo>
                      <a:pt x="153543" y="210312"/>
                    </a:lnTo>
                    <a:lnTo>
                      <a:pt x="153543" y="210312"/>
                    </a:lnTo>
                    <a:close/>
                    <a:moveTo>
                      <a:pt x="38672" y="140113"/>
                    </a:moveTo>
                    <a:lnTo>
                      <a:pt x="38672" y="182594"/>
                    </a:lnTo>
                    <a:lnTo>
                      <a:pt x="70771" y="182594"/>
                    </a:lnTo>
                    <a:lnTo>
                      <a:pt x="70771" y="140113"/>
                    </a:lnTo>
                    <a:lnTo>
                      <a:pt x="38672" y="140113"/>
                    </a:lnTo>
                    <a:lnTo>
                      <a:pt x="38672" y="140113"/>
                    </a:lnTo>
                    <a:close/>
                    <a:moveTo>
                      <a:pt x="190310" y="140113"/>
                    </a:moveTo>
                    <a:lnTo>
                      <a:pt x="190310" y="182594"/>
                    </a:lnTo>
                    <a:lnTo>
                      <a:pt x="222409" y="182594"/>
                    </a:lnTo>
                    <a:lnTo>
                      <a:pt x="222409" y="140113"/>
                    </a:lnTo>
                    <a:lnTo>
                      <a:pt x="190310" y="140113"/>
                    </a:lnTo>
                    <a:lnTo>
                      <a:pt x="190310" y="140113"/>
                    </a:lnTo>
                    <a:close/>
                    <a:moveTo>
                      <a:pt x="38672" y="77724"/>
                    </a:moveTo>
                    <a:lnTo>
                      <a:pt x="38672" y="120206"/>
                    </a:lnTo>
                    <a:lnTo>
                      <a:pt x="70771" y="120206"/>
                    </a:lnTo>
                    <a:lnTo>
                      <a:pt x="70771" y="77724"/>
                    </a:lnTo>
                    <a:lnTo>
                      <a:pt x="38672" y="77724"/>
                    </a:lnTo>
                    <a:lnTo>
                      <a:pt x="38672" y="77724"/>
                    </a:lnTo>
                    <a:close/>
                    <a:moveTo>
                      <a:pt x="190310" y="77724"/>
                    </a:moveTo>
                    <a:lnTo>
                      <a:pt x="190310" y="120206"/>
                    </a:lnTo>
                    <a:lnTo>
                      <a:pt x="222409" y="120206"/>
                    </a:lnTo>
                    <a:lnTo>
                      <a:pt x="222409" y="77724"/>
                    </a:lnTo>
                    <a:lnTo>
                      <a:pt x="190310" y="77724"/>
                    </a:lnTo>
                    <a:close/>
                  </a:path>
                </a:pathLst>
              </a:custGeom>
              <a:solidFill>
                <a:schemeClr val="bg1"/>
              </a:solidFill>
              <a:ln w="9525" cap="flat">
                <a:noFill/>
                <a:prstDash val="solid"/>
                <a:miter/>
              </a:ln>
            </p:spPr>
            <p:txBody>
              <a:bodyPr rtlCol="0" anchor="ctr">
                <a:noAutofit/>
              </a:bodyPr>
              <a:lstStyle/>
              <a:p>
                <a:pPr>
                  <a:lnSpc>
                    <a:spcPct val="90000"/>
                  </a:lnSpc>
                </a:pPr>
                <a:endParaRPr lang="en-US" b="1"/>
              </a:p>
            </p:txBody>
          </p:sp>
        </p:grpSp>
        <p:cxnSp>
          <p:nvCxnSpPr>
            <p:cNvPr id="71" name="Connector: Elbow 63">
              <a:extLst>
                <a:ext uri="{FF2B5EF4-FFF2-40B4-BE49-F238E27FC236}">
                  <a16:creationId xmlns:a16="http://schemas.microsoft.com/office/drawing/2014/main" id="{717FE3A0-33C9-244E-B11F-B54DB57D45C7}"/>
                </a:ext>
              </a:extLst>
            </p:cNvPr>
            <p:cNvCxnSpPr>
              <a:cxnSpLocks/>
            </p:cNvCxnSpPr>
            <p:nvPr/>
          </p:nvCxnSpPr>
          <p:spPr>
            <a:xfrm rot="16200000" flipH="1">
              <a:off x="6275438" y="1585261"/>
              <a:ext cx="208129" cy="1094864"/>
            </a:xfrm>
            <a:prstGeom prst="bentConnector3">
              <a:avLst>
                <a:gd name="adj1" fmla="val 43244"/>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CC80A8FC-B6D5-3241-8C08-E45D0DB1B00C}"/>
                </a:ext>
              </a:extLst>
            </p:cNvPr>
            <p:cNvCxnSpPr>
              <a:stCxn id="18" idx="2"/>
              <a:endCxn id="21" idx="0"/>
            </p:cNvCxnSpPr>
            <p:nvPr/>
          </p:nvCxnSpPr>
          <p:spPr>
            <a:xfrm>
              <a:off x="6926935" y="3563284"/>
              <a:ext cx="2756" cy="2081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2814BE51-492A-CC48-8ADC-3BF7764A7C68}"/>
                </a:ext>
              </a:extLst>
            </p:cNvPr>
            <p:cNvGrpSpPr/>
            <p:nvPr/>
          </p:nvGrpSpPr>
          <p:grpSpPr>
            <a:xfrm>
              <a:off x="1876212" y="1214380"/>
              <a:ext cx="2339073" cy="708691"/>
              <a:chOff x="504609" y="1349550"/>
              <a:chExt cx="2339073" cy="731520"/>
            </a:xfrm>
          </p:grpSpPr>
          <p:sp>
            <p:nvSpPr>
              <p:cNvPr id="12" name="Rectangle 11">
                <a:extLst>
                  <a:ext uri="{FF2B5EF4-FFF2-40B4-BE49-F238E27FC236}">
                    <a16:creationId xmlns:a16="http://schemas.microsoft.com/office/drawing/2014/main" id="{F99CDD16-B5A4-48AF-8CB8-94C8D86AB188}"/>
                  </a:ext>
                </a:extLst>
              </p:cNvPr>
              <p:cNvSpPr/>
              <p:nvPr/>
            </p:nvSpPr>
            <p:spPr>
              <a:xfrm>
                <a:off x="724869" y="1349550"/>
                <a:ext cx="2118813" cy="731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0" bIns="0" rtlCol="0" anchor="ctr"/>
              <a:lstStyle/>
              <a:p>
                <a:r>
                  <a:rPr lang="en-US" sz="1200" b="1" dirty="0">
                    <a:solidFill>
                      <a:schemeClr val="accent1"/>
                    </a:solidFill>
                  </a:rPr>
                  <a:t>ENROLLMENT VISIT</a:t>
                </a:r>
              </a:p>
            </p:txBody>
          </p:sp>
          <p:sp>
            <p:nvSpPr>
              <p:cNvPr id="6" name="Freeform: Shape 5">
                <a:extLst>
                  <a:ext uri="{FF2B5EF4-FFF2-40B4-BE49-F238E27FC236}">
                    <a16:creationId xmlns:a16="http://schemas.microsoft.com/office/drawing/2014/main" id="{5DB1C126-4476-4B97-86F4-A70E6D868280}"/>
                  </a:ext>
                </a:extLst>
              </p:cNvPr>
              <p:cNvSpPr/>
              <p:nvPr/>
            </p:nvSpPr>
            <p:spPr>
              <a:xfrm>
                <a:off x="504609" y="1600063"/>
                <a:ext cx="159376" cy="267577"/>
              </a:xfrm>
              <a:custGeom>
                <a:avLst/>
                <a:gdLst>
                  <a:gd name="connsiteX0" fmla="*/ 39053 w 188118"/>
                  <a:gd name="connsiteY0" fmla="*/ 17145 h 251555"/>
                  <a:gd name="connsiteX1" fmla="*/ 52673 w 188118"/>
                  <a:gd name="connsiteY1" fmla="*/ 17145 h 251555"/>
                  <a:gd name="connsiteX2" fmla="*/ 52673 w 188118"/>
                  <a:gd name="connsiteY2" fmla="*/ 35433 h 251555"/>
                  <a:gd name="connsiteX3" fmla="*/ 50673 w 188118"/>
                  <a:gd name="connsiteY3" fmla="*/ 35433 h 251555"/>
                  <a:gd name="connsiteX4" fmla="*/ 46673 w 188118"/>
                  <a:gd name="connsiteY4" fmla="*/ 65627 h 251555"/>
                  <a:gd name="connsiteX5" fmla="*/ 46196 w 188118"/>
                  <a:gd name="connsiteY5" fmla="*/ 69437 h 251555"/>
                  <a:gd name="connsiteX6" fmla="*/ 42386 w 188118"/>
                  <a:gd name="connsiteY6" fmla="*/ 69628 h 251555"/>
                  <a:gd name="connsiteX7" fmla="*/ 18193 w 188118"/>
                  <a:gd name="connsiteY7" fmla="*/ 70771 h 251555"/>
                  <a:gd name="connsiteX8" fmla="*/ 18193 w 188118"/>
                  <a:gd name="connsiteY8" fmla="*/ 226600 h 251555"/>
                  <a:gd name="connsiteX9" fmla="*/ 20193 w 188118"/>
                  <a:gd name="connsiteY9" fmla="*/ 231362 h 251555"/>
                  <a:gd name="connsiteX10" fmla="*/ 20193 w 188118"/>
                  <a:gd name="connsiteY10" fmla="*/ 231362 h 251555"/>
                  <a:gd name="connsiteX11" fmla="*/ 24956 w 188118"/>
                  <a:gd name="connsiteY11" fmla="*/ 233363 h 251555"/>
                  <a:gd name="connsiteX12" fmla="*/ 163163 w 188118"/>
                  <a:gd name="connsiteY12" fmla="*/ 233363 h 251555"/>
                  <a:gd name="connsiteX13" fmla="*/ 167926 w 188118"/>
                  <a:gd name="connsiteY13" fmla="*/ 231362 h 251555"/>
                  <a:gd name="connsiteX14" fmla="*/ 167926 w 188118"/>
                  <a:gd name="connsiteY14" fmla="*/ 231362 h 251555"/>
                  <a:gd name="connsiteX15" fmla="*/ 169926 w 188118"/>
                  <a:gd name="connsiteY15" fmla="*/ 226600 h 251555"/>
                  <a:gd name="connsiteX16" fmla="*/ 169926 w 188118"/>
                  <a:gd name="connsiteY16" fmla="*/ 42291 h 251555"/>
                  <a:gd name="connsiteX17" fmla="*/ 167926 w 188118"/>
                  <a:gd name="connsiteY17" fmla="*/ 37529 h 251555"/>
                  <a:gd name="connsiteX18" fmla="*/ 167926 w 188118"/>
                  <a:gd name="connsiteY18" fmla="*/ 37529 h 251555"/>
                  <a:gd name="connsiteX19" fmla="*/ 163163 w 188118"/>
                  <a:gd name="connsiteY19" fmla="*/ 35528 h 251555"/>
                  <a:gd name="connsiteX20" fmla="*/ 136017 w 188118"/>
                  <a:gd name="connsiteY20" fmla="*/ 35528 h 251555"/>
                  <a:gd name="connsiteX21" fmla="*/ 136017 w 188118"/>
                  <a:gd name="connsiteY21" fmla="*/ 44196 h 251555"/>
                  <a:gd name="connsiteX22" fmla="*/ 63532 w 188118"/>
                  <a:gd name="connsiteY22" fmla="*/ 44196 h 251555"/>
                  <a:gd name="connsiteX23" fmla="*/ 63532 w 188118"/>
                  <a:gd name="connsiteY23" fmla="*/ 10287 h 251555"/>
                  <a:gd name="connsiteX24" fmla="*/ 96203 w 188118"/>
                  <a:gd name="connsiteY24" fmla="*/ 10287 h 251555"/>
                  <a:gd name="connsiteX25" fmla="*/ 96203 w 188118"/>
                  <a:gd name="connsiteY25" fmla="*/ 5334 h 251555"/>
                  <a:gd name="connsiteX26" fmla="*/ 76486 w 188118"/>
                  <a:gd name="connsiteY26" fmla="*/ 5334 h 251555"/>
                  <a:gd name="connsiteX27" fmla="*/ 76486 w 188118"/>
                  <a:gd name="connsiteY27" fmla="*/ 0 h 251555"/>
                  <a:gd name="connsiteX28" fmla="*/ 123730 w 188118"/>
                  <a:gd name="connsiteY28" fmla="*/ 0 h 251555"/>
                  <a:gd name="connsiteX29" fmla="*/ 123730 w 188118"/>
                  <a:gd name="connsiteY29" fmla="*/ 8954 h 251555"/>
                  <a:gd name="connsiteX30" fmla="*/ 136017 w 188118"/>
                  <a:gd name="connsiteY30" fmla="*/ 8954 h 251555"/>
                  <a:gd name="connsiteX31" fmla="*/ 136017 w 188118"/>
                  <a:gd name="connsiteY31" fmla="*/ 17240 h 251555"/>
                  <a:gd name="connsiteX32" fmla="*/ 163163 w 188118"/>
                  <a:gd name="connsiteY32" fmla="*/ 17240 h 251555"/>
                  <a:gd name="connsiteX33" fmla="*/ 180785 w 188118"/>
                  <a:gd name="connsiteY33" fmla="*/ 24575 h 251555"/>
                  <a:gd name="connsiteX34" fmla="*/ 180785 w 188118"/>
                  <a:gd name="connsiteY34" fmla="*/ 24575 h 251555"/>
                  <a:gd name="connsiteX35" fmla="*/ 188119 w 188118"/>
                  <a:gd name="connsiteY35" fmla="*/ 42291 h 251555"/>
                  <a:gd name="connsiteX36" fmla="*/ 188119 w 188118"/>
                  <a:gd name="connsiteY36" fmla="*/ 226600 h 251555"/>
                  <a:gd name="connsiteX37" fmla="*/ 180785 w 188118"/>
                  <a:gd name="connsiteY37" fmla="*/ 244221 h 251555"/>
                  <a:gd name="connsiteX38" fmla="*/ 180785 w 188118"/>
                  <a:gd name="connsiteY38" fmla="*/ 244221 h 251555"/>
                  <a:gd name="connsiteX39" fmla="*/ 180785 w 188118"/>
                  <a:gd name="connsiteY39" fmla="*/ 244221 h 251555"/>
                  <a:gd name="connsiteX40" fmla="*/ 163163 w 188118"/>
                  <a:gd name="connsiteY40" fmla="*/ 251555 h 251555"/>
                  <a:gd name="connsiteX41" fmla="*/ 24956 w 188118"/>
                  <a:gd name="connsiteY41" fmla="*/ 251555 h 251555"/>
                  <a:gd name="connsiteX42" fmla="*/ 7334 w 188118"/>
                  <a:gd name="connsiteY42" fmla="*/ 244221 h 251555"/>
                  <a:gd name="connsiteX43" fmla="*/ 7334 w 188118"/>
                  <a:gd name="connsiteY43" fmla="*/ 244221 h 251555"/>
                  <a:gd name="connsiteX44" fmla="*/ 0 w 188118"/>
                  <a:gd name="connsiteY44" fmla="*/ 226504 h 251555"/>
                  <a:gd name="connsiteX45" fmla="*/ 0 w 188118"/>
                  <a:gd name="connsiteY45" fmla="*/ 66580 h 251555"/>
                  <a:gd name="connsiteX46" fmla="*/ 0 w 188118"/>
                  <a:gd name="connsiteY46" fmla="*/ 63627 h 251555"/>
                  <a:gd name="connsiteX47" fmla="*/ 1810 w 188118"/>
                  <a:gd name="connsiteY47" fmla="*/ 61150 h 251555"/>
                  <a:gd name="connsiteX48" fmla="*/ 16383 w 188118"/>
                  <a:gd name="connsiteY48" fmla="*/ 41624 h 251555"/>
                  <a:gd name="connsiteX49" fmla="*/ 31909 w 188118"/>
                  <a:gd name="connsiteY49" fmla="*/ 20955 h 251555"/>
                  <a:gd name="connsiteX50" fmla="*/ 34671 w 188118"/>
                  <a:gd name="connsiteY50" fmla="*/ 17240 h 251555"/>
                  <a:gd name="connsiteX51" fmla="*/ 39053 w 188118"/>
                  <a:gd name="connsiteY51" fmla="*/ 17240 h 251555"/>
                  <a:gd name="connsiteX52" fmla="*/ 39053 w 188118"/>
                  <a:gd name="connsiteY52" fmla="*/ 17145 h 251555"/>
                  <a:gd name="connsiteX53" fmla="*/ 41053 w 188118"/>
                  <a:gd name="connsiteY53" fmla="*/ 136588 h 251555"/>
                  <a:gd name="connsiteX54" fmla="*/ 41053 w 188118"/>
                  <a:gd name="connsiteY54" fmla="*/ 151257 h 251555"/>
                  <a:gd name="connsiteX55" fmla="*/ 57626 w 188118"/>
                  <a:gd name="connsiteY55" fmla="*/ 151257 h 251555"/>
                  <a:gd name="connsiteX56" fmla="*/ 57626 w 188118"/>
                  <a:gd name="connsiteY56" fmla="*/ 167830 h 251555"/>
                  <a:gd name="connsiteX57" fmla="*/ 72295 w 188118"/>
                  <a:gd name="connsiteY57" fmla="*/ 167830 h 251555"/>
                  <a:gd name="connsiteX58" fmla="*/ 72295 w 188118"/>
                  <a:gd name="connsiteY58" fmla="*/ 151257 h 251555"/>
                  <a:gd name="connsiteX59" fmla="*/ 88868 w 188118"/>
                  <a:gd name="connsiteY59" fmla="*/ 151257 h 251555"/>
                  <a:gd name="connsiteX60" fmla="*/ 88868 w 188118"/>
                  <a:gd name="connsiteY60" fmla="*/ 136588 h 251555"/>
                  <a:gd name="connsiteX61" fmla="*/ 72295 w 188118"/>
                  <a:gd name="connsiteY61" fmla="*/ 136588 h 251555"/>
                  <a:gd name="connsiteX62" fmla="*/ 72295 w 188118"/>
                  <a:gd name="connsiteY62" fmla="*/ 120015 h 251555"/>
                  <a:gd name="connsiteX63" fmla="*/ 57626 w 188118"/>
                  <a:gd name="connsiteY63" fmla="*/ 120015 h 251555"/>
                  <a:gd name="connsiteX64" fmla="*/ 57626 w 188118"/>
                  <a:gd name="connsiteY64" fmla="*/ 136588 h 251555"/>
                  <a:gd name="connsiteX65" fmla="*/ 41053 w 188118"/>
                  <a:gd name="connsiteY65" fmla="*/ 136588 h 251555"/>
                  <a:gd name="connsiteX66" fmla="*/ 41053 w 188118"/>
                  <a:gd name="connsiteY66" fmla="*/ 136588 h 251555"/>
                  <a:gd name="connsiteX67" fmla="*/ 44387 w 188118"/>
                  <a:gd name="connsiteY67" fmla="*/ 203454 h 251555"/>
                  <a:gd name="connsiteX68" fmla="*/ 44387 w 188118"/>
                  <a:gd name="connsiteY68" fmla="*/ 210693 h 251555"/>
                  <a:gd name="connsiteX69" fmla="*/ 152876 w 188118"/>
                  <a:gd name="connsiteY69" fmla="*/ 210693 h 251555"/>
                  <a:gd name="connsiteX70" fmla="*/ 152876 w 188118"/>
                  <a:gd name="connsiteY70" fmla="*/ 203454 h 251555"/>
                  <a:gd name="connsiteX71" fmla="*/ 44387 w 188118"/>
                  <a:gd name="connsiteY71" fmla="*/ 203454 h 251555"/>
                  <a:gd name="connsiteX72" fmla="*/ 44387 w 188118"/>
                  <a:gd name="connsiteY72" fmla="*/ 203454 h 251555"/>
                  <a:gd name="connsiteX73" fmla="*/ 102680 w 188118"/>
                  <a:gd name="connsiteY73" fmla="*/ 175260 h 251555"/>
                  <a:gd name="connsiteX74" fmla="*/ 102680 w 188118"/>
                  <a:gd name="connsiteY74" fmla="*/ 182499 h 251555"/>
                  <a:gd name="connsiteX75" fmla="*/ 152876 w 188118"/>
                  <a:gd name="connsiteY75" fmla="*/ 182499 h 251555"/>
                  <a:gd name="connsiteX76" fmla="*/ 152876 w 188118"/>
                  <a:gd name="connsiteY76" fmla="*/ 175260 h 251555"/>
                  <a:gd name="connsiteX77" fmla="*/ 102680 w 188118"/>
                  <a:gd name="connsiteY77" fmla="*/ 175260 h 251555"/>
                  <a:gd name="connsiteX78" fmla="*/ 102680 w 188118"/>
                  <a:gd name="connsiteY78" fmla="*/ 175260 h 251555"/>
                  <a:gd name="connsiteX79" fmla="*/ 102680 w 188118"/>
                  <a:gd name="connsiteY79" fmla="*/ 146304 h 251555"/>
                  <a:gd name="connsiteX80" fmla="*/ 102680 w 188118"/>
                  <a:gd name="connsiteY80" fmla="*/ 153543 h 251555"/>
                  <a:gd name="connsiteX81" fmla="*/ 152876 w 188118"/>
                  <a:gd name="connsiteY81" fmla="*/ 153543 h 251555"/>
                  <a:gd name="connsiteX82" fmla="*/ 152876 w 188118"/>
                  <a:gd name="connsiteY82" fmla="*/ 146304 h 251555"/>
                  <a:gd name="connsiteX83" fmla="*/ 102680 w 188118"/>
                  <a:gd name="connsiteY83" fmla="*/ 146304 h 251555"/>
                  <a:gd name="connsiteX84" fmla="*/ 102680 w 188118"/>
                  <a:gd name="connsiteY84" fmla="*/ 146304 h 251555"/>
                  <a:gd name="connsiteX85" fmla="*/ 102680 w 188118"/>
                  <a:gd name="connsiteY85" fmla="*/ 118015 h 251555"/>
                  <a:gd name="connsiteX86" fmla="*/ 102680 w 188118"/>
                  <a:gd name="connsiteY86" fmla="*/ 125254 h 251555"/>
                  <a:gd name="connsiteX87" fmla="*/ 152876 w 188118"/>
                  <a:gd name="connsiteY87" fmla="*/ 125254 h 251555"/>
                  <a:gd name="connsiteX88" fmla="*/ 152876 w 188118"/>
                  <a:gd name="connsiteY88" fmla="*/ 118015 h 251555"/>
                  <a:gd name="connsiteX89" fmla="*/ 102680 w 188118"/>
                  <a:gd name="connsiteY89" fmla="*/ 118015 h 251555"/>
                  <a:gd name="connsiteX90" fmla="*/ 102680 w 188118"/>
                  <a:gd name="connsiteY90" fmla="*/ 118015 h 251555"/>
                  <a:gd name="connsiteX91" fmla="*/ 73438 w 188118"/>
                  <a:gd name="connsiteY91" fmla="*/ 74771 h 251555"/>
                  <a:gd name="connsiteX92" fmla="*/ 73438 w 188118"/>
                  <a:gd name="connsiteY92" fmla="*/ 82010 h 251555"/>
                  <a:gd name="connsiteX93" fmla="*/ 152876 w 188118"/>
                  <a:gd name="connsiteY93" fmla="*/ 82010 h 251555"/>
                  <a:gd name="connsiteX94" fmla="*/ 152876 w 188118"/>
                  <a:gd name="connsiteY94" fmla="*/ 74771 h 251555"/>
                  <a:gd name="connsiteX95" fmla="*/ 73438 w 188118"/>
                  <a:gd name="connsiteY95" fmla="*/ 74771 h 251555"/>
                  <a:gd name="connsiteX96" fmla="*/ 73438 w 188118"/>
                  <a:gd name="connsiteY96" fmla="*/ 74771 h 251555"/>
                  <a:gd name="connsiteX97" fmla="*/ 44387 w 188118"/>
                  <a:gd name="connsiteY97" fmla="*/ 94964 h 251555"/>
                  <a:gd name="connsiteX98" fmla="*/ 44387 w 188118"/>
                  <a:gd name="connsiteY98" fmla="*/ 102203 h 251555"/>
                  <a:gd name="connsiteX99" fmla="*/ 152876 w 188118"/>
                  <a:gd name="connsiteY99" fmla="*/ 102203 h 251555"/>
                  <a:gd name="connsiteX100" fmla="*/ 152876 w 188118"/>
                  <a:gd name="connsiteY100" fmla="*/ 94964 h 251555"/>
                  <a:gd name="connsiteX101" fmla="*/ 44387 w 188118"/>
                  <a:gd name="connsiteY101" fmla="*/ 94964 h 251555"/>
                  <a:gd name="connsiteX102" fmla="*/ 44387 w 188118"/>
                  <a:gd name="connsiteY102" fmla="*/ 94964 h 251555"/>
                  <a:gd name="connsiteX103" fmla="*/ 41148 w 188118"/>
                  <a:gd name="connsiteY103" fmla="*/ 38767 h 251555"/>
                  <a:gd name="connsiteX104" fmla="*/ 30956 w 188118"/>
                  <a:gd name="connsiteY104" fmla="*/ 52483 h 251555"/>
                  <a:gd name="connsiteX105" fmla="*/ 24384 w 188118"/>
                  <a:gd name="connsiteY105" fmla="*/ 61341 h 251555"/>
                  <a:gd name="connsiteX106" fmla="*/ 38291 w 188118"/>
                  <a:gd name="connsiteY106" fmla="*/ 60769 h 251555"/>
                  <a:gd name="connsiteX107" fmla="*/ 41148 w 188118"/>
                  <a:gd name="connsiteY107" fmla="*/ 38767 h 25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88118" h="251555">
                    <a:moveTo>
                      <a:pt x="39053" y="17145"/>
                    </a:moveTo>
                    <a:lnTo>
                      <a:pt x="52673" y="17145"/>
                    </a:lnTo>
                    <a:lnTo>
                      <a:pt x="52673" y="35433"/>
                    </a:lnTo>
                    <a:lnTo>
                      <a:pt x="50673" y="35433"/>
                    </a:lnTo>
                    <a:lnTo>
                      <a:pt x="46673" y="65627"/>
                    </a:lnTo>
                    <a:lnTo>
                      <a:pt x="46196" y="69437"/>
                    </a:lnTo>
                    <a:lnTo>
                      <a:pt x="42386" y="69628"/>
                    </a:lnTo>
                    <a:lnTo>
                      <a:pt x="18193" y="70771"/>
                    </a:lnTo>
                    <a:lnTo>
                      <a:pt x="18193" y="226600"/>
                    </a:lnTo>
                    <a:cubicBezTo>
                      <a:pt x="18193" y="228409"/>
                      <a:pt x="18955" y="230124"/>
                      <a:pt x="20193" y="231362"/>
                    </a:cubicBezTo>
                    <a:lnTo>
                      <a:pt x="20193" y="231362"/>
                    </a:lnTo>
                    <a:cubicBezTo>
                      <a:pt x="21431" y="232600"/>
                      <a:pt x="23146" y="233363"/>
                      <a:pt x="24956" y="233363"/>
                    </a:cubicBezTo>
                    <a:lnTo>
                      <a:pt x="163163" y="233363"/>
                    </a:lnTo>
                    <a:cubicBezTo>
                      <a:pt x="165068" y="233363"/>
                      <a:pt x="166688" y="232600"/>
                      <a:pt x="167926" y="231362"/>
                    </a:cubicBezTo>
                    <a:lnTo>
                      <a:pt x="167926" y="231362"/>
                    </a:lnTo>
                    <a:cubicBezTo>
                      <a:pt x="169164" y="230124"/>
                      <a:pt x="169926" y="228505"/>
                      <a:pt x="169926" y="226600"/>
                    </a:cubicBezTo>
                    <a:lnTo>
                      <a:pt x="169926" y="42291"/>
                    </a:lnTo>
                    <a:cubicBezTo>
                      <a:pt x="169926" y="40481"/>
                      <a:pt x="169164" y="38767"/>
                      <a:pt x="167926" y="37529"/>
                    </a:cubicBezTo>
                    <a:lnTo>
                      <a:pt x="167926" y="37529"/>
                    </a:lnTo>
                    <a:cubicBezTo>
                      <a:pt x="166688" y="36290"/>
                      <a:pt x="164973" y="35528"/>
                      <a:pt x="163163" y="35528"/>
                    </a:cubicBezTo>
                    <a:lnTo>
                      <a:pt x="136017" y="35528"/>
                    </a:lnTo>
                    <a:lnTo>
                      <a:pt x="136017" y="44196"/>
                    </a:lnTo>
                    <a:lnTo>
                      <a:pt x="63532" y="44196"/>
                    </a:lnTo>
                    <a:lnTo>
                      <a:pt x="63532" y="10287"/>
                    </a:lnTo>
                    <a:lnTo>
                      <a:pt x="96203" y="10287"/>
                    </a:lnTo>
                    <a:lnTo>
                      <a:pt x="96203" y="5334"/>
                    </a:lnTo>
                    <a:lnTo>
                      <a:pt x="76486" y="5334"/>
                    </a:lnTo>
                    <a:lnTo>
                      <a:pt x="76486" y="0"/>
                    </a:lnTo>
                    <a:lnTo>
                      <a:pt x="123730" y="0"/>
                    </a:lnTo>
                    <a:lnTo>
                      <a:pt x="123730" y="8954"/>
                    </a:lnTo>
                    <a:lnTo>
                      <a:pt x="136017" y="8954"/>
                    </a:lnTo>
                    <a:lnTo>
                      <a:pt x="136017" y="17240"/>
                    </a:lnTo>
                    <a:lnTo>
                      <a:pt x="163163" y="17240"/>
                    </a:lnTo>
                    <a:cubicBezTo>
                      <a:pt x="170021" y="17240"/>
                      <a:pt x="176308" y="20098"/>
                      <a:pt x="180785" y="24575"/>
                    </a:cubicBezTo>
                    <a:lnTo>
                      <a:pt x="180785" y="24575"/>
                    </a:lnTo>
                    <a:cubicBezTo>
                      <a:pt x="185356" y="29146"/>
                      <a:pt x="188119" y="35338"/>
                      <a:pt x="188119" y="42291"/>
                    </a:cubicBezTo>
                    <a:lnTo>
                      <a:pt x="188119" y="226600"/>
                    </a:lnTo>
                    <a:cubicBezTo>
                      <a:pt x="188119" y="233458"/>
                      <a:pt x="185356" y="239744"/>
                      <a:pt x="180785" y="244221"/>
                    </a:cubicBezTo>
                    <a:lnTo>
                      <a:pt x="180785" y="244221"/>
                    </a:lnTo>
                    <a:lnTo>
                      <a:pt x="180785" y="244221"/>
                    </a:lnTo>
                    <a:cubicBezTo>
                      <a:pt x="176213" y="248793"/>
                      <a:pt x="170021" y="251555"/>
                      <a:pt x="163163" y="251555"/>
                    </a:cubicBezTo>
                    <a:lnTo>
                      <a:pt x="24956" y="251555"/>
                    </a:lnTo>
                    <a:cubicBezTo>
                      <a:pt x="18098" y="251555"/>
                      <a:pt x="11811" y="248793"/>
                      <a:pt x="7334" y="244221"/>
                    </a:cubicBezTo>
                    <a:lnTo>
                      <a:pt x="7334" y="244221"/>
                    </a:lnTo>
                    <a:cubicBezTo>
                      <a:pt x="2762" y="239744"/>
                      <a:pt x="0" y="233458"/>
                      <a:pt x="0" y="226504"/>
                    </a:cubicBezTo>
                    <a:lnTo>
                      <a:pt x="0" y="66580"/>
                    </a:lnTo>
                    <a:lnTo>
                      <a:pt x="0" y="63627"/>
                    </a:lnTo>
                    <a:lnTo>
                      <a:pt x="1810" y="61150"/>
                    </a:lnTo>
                    <a:cubicBezTo>
                      <a:pt x="8192" y="52578"/>
                      <a:pt x="12859" y="46196"/>
                      <a:pt x="16383" y="41624"/>
                    </a:cubicBezTo>
                    <a:lnTo>
                      <a:pt x="31909" y="20955"/>
                    </a:lnTo>
                    <a:lnTo>
                      <a:pt x="34671" y="17240"/>
                    </a:lnTo>
                    <a:lnTo>
                      <a:pt x="39053" y="17240"/>
                    </a:lnTo>
                    <a:lnTo>
                      <a:pt x="39053" y="17145"/>
                    </a:lnTo>
                    <a:close/>
                    <a:moveTo>
                      <a:pt x="41053" y="136588"/>
                    </a:moveTo>
                    <a:lnTo>
                      <a:pt x="41053" y="151257"/>
                    </a:lnTo>
                    <a:lnTo>
                      <a:pt x="57626" y="151257"/>
                    </a:lnTo>
                    <a:lnTo>
                      <a:pt x="57626" y="167830"/>
                    </a:lnTo>
                    <a:lnTo>
                      <a:pt x="72295" y="167830"/>
                    </a:lnTo>
                    <a:lnTo>
                      <a:pt x="72295" y="151257"/>
                    </a:lnTo>
                    <a:lnTo>
                      <a:pt x="88868" y="151257"/>
                    </a:lnTo>
                    <a:lnTo>
                      <a:pt x="88868" y="136588"/>
                    </a:lnTo>
                    <a:lnTo>
                      <a:pt x="72295" y="136588"/>
                    </a:lnTo>
                    <a:lnTo>
                      <a:pt x="72295" y="120015"/>
                    </a:lnTo>
                    <a:lnTo>
                      <a:pt x="57626" y="120015"/>
                    </a:lnTo>
                    <a:lnTo>
                      <a:pt x="57626" y="136588"/>
                    </a:lnTo>
                    <a:lnTo>
                      <a:pt x="41053" y="136588"/>
                    </a:lnTo>
                    <a:lnTo>
                      <a:pt x="41053" y="136588"/>
                    </a:lnTo>
                    <a:close/>
                    <a:moveTo>
                      <a:pt x="44387" y="203454"/>
                    </a:moveTo>
                    <a:lnTo>
                      <a:pt x="44387" y="210693"/>
                    </a:lnTo>
                    <a:lnTo>
                      <a:pt x="152876" y="210693"/>
                    </a:lnTo>
                    <a:lnTo>
                      <a:pt x="152876" y="203454"/>
                    </a:lnTo>
                    <a:lnTo>
                      <a:pt x="44387" y="203454"/>
                    </a:lnTo>
                    <a:lnTo>
                      <a:pt x="44387" y="203454"/>
                    </a:lnTo>
                    <a:close/>
                    <a:moveTo>
                      <a:pt x="102680" y="175260"/>
                    </a:moveTo>
                    <a:lnTo>
                      <a:pt x="102680" y="182499"/>
                    </a:lnTo>
                    <a:lnTo>
                      <a:pt x="152876" y="182499"/>
                    </a:lnTo>
                    <a:lnTo>
                      <a:pt x="152876" y="175260"/>
                    </a:lnTo>
                    <a:lnTo>
                      <a:pt x="102680" y="175260"/>
                    </a:lnTo>
                    <a:lnTo>
                      <a:pt x="102680" y="175260"/>
                    </a:lnTo>
                    <a:close/>
                    <a:moveTo>
                      <a:pt x="102680" y="146304"/>
                    </a:moveTo>
                    <a:lnTo>
                      <a:pt x="102680" y="153543"/>
                    </a:lnTo>
                    <a:lnTo>
                      <a:pt x="152876" y="153543"/>
                    </a:lnTo>
                    <a:lnTo>
                      <a:pt x="152876" y="146304"/>
                    </a:lnTo>
                    <a:lnTo>
                      <a:pt x="102680" y="146304"/>
                    </a:lnTo>
                    <a:lnTo>
                      <a:pt x="102680" y="146304"/>
                    </a:lnTo>
                    <a:close/>
                    <a:moveTo>
                      <a:pt x="102680" y="118015"/>
                    </a:moveTo>
                    <a:lnTo>
                      <a:pt x="102680" y="125254"/>
                    </a:lnTo>
                    <a:lnTo>
                      <a:pt x="152876" y="125254"/>
                    </a:lnTo>
                    <a:lnTo>
                      <a:pt x="152876" y="118015"/>
                    </a:lnTo>
                    <a:lnTo>
                      <a:pt x="102680" y="118015"/>
                    </a:lnTo>
                    <a:lnTo>
                      <a:pt x="102680" y="118015"/>
                    </a:lnTo>
                    <a:close/>
                    <a:moveTo>
                      <a:pt x="73438" y="74771"/>
                    </a:moveTo>
                    <a:lnTo>
                      <a:pt x="73438" y="82010"/>
                    </a:lnTo>
                    <a:lnTo>
                      <a:pt x="152876" y="82010"/>
                    </a:lnTo>
                    <a:lnTo>
                      <a:pt x="152876" y="74771"/>
                    </a:lnTo>
                    <a:lnTo>
                      <a:pt x="73438" y="74771"/>
                    </a:lnTo>
                    <a:lnTo>
                      <a:pt x="73438" y="74771"/>
                    </a:lnTo>
                    <a:close/>
                    <a:moveTo>
                      <a:pt x="44387" y="94964"/>
                    </a:moveTo>
                    <a:lnTo>
                      <a:pt x="44387" y="102203"/>
                    </a:lnTo>
                    <a:lnTo>
                      <a:pt x="152876" y="102203"/>
                    </a:lnTo>
                    <a:lnTo>
                      <a:pt x="152876" y="94964"/>
                    </a:lnTo>
                    <a:lnTo>
                      <a:pt x="44387" y="94964"/>
                    </a:lnTo>
                    <a:lnTo>
                      <a:pt x="44387" y="94964"/>
                    </a:lnTo>
                    <a:close/>
                    <a:moveTo>
                      <a:pt x="41148" y="38767"/>
                    </a:moveTo>
                    <a:lnTo>
                      <a:pt x="30956" y="52483"/>
                    </a:lnTo>
                    <a:lnTo>
                      <a:pt x="24384" y="61341"/>
                    </a:lnTo>
                    <a:lnTo>
                      <a:pt x="38291" y="60769"/>
                    </a:lnTo>
                    <a:lnTo>
                      <a:pt x="41148" y="38767"/>
                    </a:lnTo>
                    <a:close/>
                  </a:path>
                </a:pathLst>
              </a:custGeom>
              <a:solidFill>
                <a:schemeClr val="accent1"/>
              </a:solidFill>
              <a:ln w="9525" cap="flat">
                <a:noFill/>
                <a:prstDash val="solid"/>
                <a:miter/>
              </a:ln>
            </p:spPr>
            <p:txBody>
              <a:bodyPr rtlCol="0" anchor="ctr"/>
              <a:lstStyle/>
              <a:p>
                <a:endParaRPr lang="en-US"/>
              </a:p>
            </p:txBody>
          </p:sp>
          <p:cxnSp>
            <p:nvCxnSpPr>
              <p:cNvPr id="50" name="Straight Connector 49">
                <a:extLst>
                  <a:ext uri="{FF2B5EF4-FFF2-40B4-BE49-F238E27FC236}">
                    <a16:creationId xmlns:a16="http://schemas.microsoft.com/office/drawing/2014/main" id="{4D952B52-36D4-B441-B368-B441AF2A0EC7}"/>
                  </a:ext>
                </a:extLst>
              </p:cNvPr>
              <p:cNvCxnSpPr>
                <a:cxnSpLocks/>
              </p:cNvCxnSpPr>
              <p:nvPr/>
            </p:nvCxnSpPr>
            <p:spPr>
              <a:xfrm>
                <a:off x="504609" y="1960004"/>
                <a:ext cx="1945641"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D01EF9F3-FAC7-1247-A12D-9022EFF54D5B}"/>
                </a:ext>
              </a:extLst>
            </p:cNvPr>
            <p:cNvGrpSpPr/>
            <p:nvPr/>
          </p:nvGrpSpPr>
          <p:grpSpPr>
            <a:xfrm>
              <a:off x="1867272" y="4279371"/>
              <a:ext cx="1705682" cy="798495"/>
              <a:chOff x="495669" y="4489866"/>
              <a:chExt cx="1705682" cy="824218"/>
            </a:xfrm>
          </p:grpSpPr>
          <p:sp>
            <p:nvSpPr>
              <p:cNvPr id="11" name="Rectangle 10">
                <a:extLst>
                  <a:ext uri="{FF2B5EF4-FFF2-40B4-BE49-F238E27FC236}">
                    <a16:creationId xmlns:a16="http://schemas.microsoft.com/office/drawing/2014/main" id="{B5A669A8-A798-43C3-ADF7-E9B871643D9C}"/>
                  </a:ext>
                </a:extLst>
              </p:cNvPr>
              <p:cNvSpPr/>
              <p:nvPr/>
            </p:nvSpPr>
            <p:spPr>
              <a:xfrm>
                <a:off x="724869" y="4489866"/>
                <a:ext cx="1476482" cy="7346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1200" b="1" dirty="0">
                    <a:solidFill>
                      <a:schemeClr val="accent1"/>
                    </a:solidFill>
                  </a:rPr>
                  <a:t>LDL-C MEASUREMENT </a:t>
                </a:r>
                <a:br>
                  <a:rPr lang="en-US" sz="1200" b="1" dirty="0">
                    <a:solidFill>
                      <a:schemeClr val="accent1"/>
                    </a:solidFill>
                  </a:rPr>
                </a:br>
                <a:r>
                  <a:rPr lang="en-US" sz="1200" b="1" dirty="0">
                    <a:solidFill>
                      <a:schemeClr val="accent1"/>
                    </a:solidFill>
                  </a:rPr>
                  <a:t>DATE</a:t>
                </a:r>
              </a:p>
            </p:txBody>
          </p:sp>
          <p:sp>
            <p:nvSpPr>
              <p:cNvPr id="10" name="Freeform 62">
                <a:extLst>
                  <a:ext uri="{FF2B5EF4-FFF2-40B4-BE49-F238E27FC236}">
                    <a16:creationId xmlns:a16="http://schemas.microsoft.com/office/drawing/2014/main" id="{9FFAEDD4-287C-434D-A77A-63C3687AE191}"/>
                  </a:ext>
                </a:extLst>
              </p:cNvPr>
              <p:cNvSpPr>
                <a:spLocks noEditPoints="1"/>
              </p:cNvSpPr>
              <p:nvPr/>
            </p:nvSpPr>
            <p:spPr bwMode="auto">
              <a:xfrm>
                <a:off x="495669" y="4631874"/>
                <a:ext cx="156373" cy="215147"/>
              </a:xfrm>
              <a:custGeom>
                <a:avLst/>
                <a:gdLst/>
                <a:ahLst/>
                <a:cxnLst>
                  <a:cxn ang="0">
                    <a:pos x="94" y="14"/>
                  </a:cxn>
                  <a:cxn ang="0">
                    <a:pos x="94" y="4"/>
                  </a:cxn>
                  <a:cxn ang="0">
                    <a:pos x="91" y="0"/>
                  </a:cxn>
                  <a:cxn ang="0">
                    <a:pos x="76" y="0"/>
                  </a:cxn>
                  <a:cxn ang="0">
                    <a:pos x="73" y="4"/>
                  </a:cxn>
                  <a:cxn ang="0">
                    <a:pos x="73" y="14"/>
                  </a:cxn>
                  <a:cxn ang="0">
                    <a:pos x="36" y="14"/>
                  </a:cxn>
                  <a:cxn ang="0">
                    <a:pos x="36" y="4"/>
                  </a:cxn>
                  <a:cxn ang="0">
                    <a:pos x="33" y="0"/>
                  </a:cxn>
                  <a:cxn ang="0">
                    <a:pos x="18" y="0"/>
                  </a:cxn>
                  <a:cxn ang="0">
                    <a:pos x="15" y="4"/>
                  </a:cxn>
                  <a:cxn ang="0">
                    <a:pos x="15" y="14"/>
                  </a:cxn>
                  <a:cxn ang="0">
                    <a:pos x="0" y="14"/>
                  </a:cxn>
                  <a:cxn ang="0">
                    <a:pos x="0" y="116"/>
                  </a:cxn>
                  <a:cxn ang="0">
                    <a:pos x="109" y="116"/>
                  </a:cxn>
                  <a:cxn ang="0">
                    <a:pos x="109" y="14"/>
                  </a:cxn>
                  <a:cxn ang="0">
                    <a:pos x="94" y="14"/>
                  </a:cxn>
                  <a:cxn ang="0">
                    <a:pos x="80" y="7"/>
                  </a:cxn>
                  <a:cxn ang="0">
                    <a:pos x="87" y="7"/>
                  </a:cxn>
                  <a:cxn ang="0">
                    <a:pos x="87" y="22"/>
                  </a:cxn>
                  <a:cxn ang="0">
                    <a:pos x="80" y="22"/>
                  </a:cxn>
                  <a:cxn ang="0">
                    <a:pos x="80" y="7"/>
                  </a:cxn>
                  <a:cxn ang="0">
                    <a:pos x="22" y="7"/>
                  </a:cxn>
                  <a:cxn ang="0">
                    <a:pos x="29" y="7"/>
                  </a:cxn>
                  <a:cxn ang="0">
                    <a:pos x="29" y="22"/>
                  </a:cxn>
                  <a:cxn ang="0">
                    <a:pos x="22" y="22"/>
                  </a:cxn>
                  <a:cxn ang="0">
                    <a:pos x="22" y="7"/>
                  </a:cxn>
                  <a:cxn ang="0">
                    <a:pos x="102" y="109"/>
                  </a:cxn>
                  <a:cxn ang="0">
                    <a:pos x="7" y="109"/>
                  </a:cxn>
                  <a:cxn ang="0">
                    <a:pos x="7" y="36"/>
                  </a:cxn>
                  <a:cxn ang="0">
                    <a:pos x="102" y="36"/>
                  </a:cxn>
                  <a:cxn ang="0">
                    <a:pos x="102" y="109"/>
                  </a:cxn>
                </a:cxnLst>
                <a:rect l="0" t="0" r="r" b="b"/>
                <a:pathLst>
                  <a:path w="109" h="116">
                    <a:moveTo>
                      <a:pt x="94" y="14"/>
                    </a:moveTo>
                    <a:cubicBezTo>
                      <a:pt x="94" y="4"/>
                      <a:pt x="94" y="4"/>
                      <a:pt x="94" y="4"/>
                    </a:cubicBezTo>
                    <a:cubicBezTo>
                      <a:pt x="94" y="2"/>
                      <a:pt x="93" y="0"/>
                      <a:pt x="91" y="0"/>
                    </a:cubicBezTo>
                    <a:cubicBezTo>
                      <a:pt x="76" y="0"/>
                      <a:pt x="76" y="0"/>
                      <a:pt x="76" y="0"/>
                    </a:cubicBezTo>
                    <a:cubicBezTo>
                      <a:pt x="74" y="0"/>
                      <a:pt x="73" y="2"/>
                      <a:pt x="73" y="4"/>
                    </a:cubicBezTo>
                    <a:cubicBezTo>
                      <a:pt x="73" y="14"/>
                      <a:pt x="73" y="14"/>
                      <a:pt x="73" y="14"/>
                    </a:cubicBezTo>
                    <a:cubicBezTo>
                      <a:pt x="36" y="14"/>
                      <a:pt x="36" y="14"/>
                      <a:pt x="36" y="14"/>
                    </a:cubicBezTo>
                    <a:cubicBezTo>
                      <a:pt x="36" y="4"/>
                      <a:pt x="36" y="4"/>
                      <a:pt x="36" y="4"/>
                    </a:cubicBezTo>
                    <a:cubicBezTo>
                      <a:pt x="36" y="2"/>
                      <a:pt x="35" y="0"/>
                      <a:pt x="33" y="0"/>
                    </a:cubicBezTo>
                    <a:cubicBezTo>
                      <a:pt x="18" y="0"/>
                      <a:pt x="18" y="0"/>
                      <a:pt x="18" y="0"/>
                    </a:cubicBezTo>
                    <a:cubicBezTo>
                      <a:pt x="16" y="0"/>
                      <a:pt x="15" y="2"/>
                      <a:pt x="15" y="4"/>
                    </a:cubicBezTo>
                    <a:cubicBezTo>
                      <a:pt x="15" y="14"/>
                      <a:pt x="15" y="14"/>
                      <a:pt x="15" y="14"/>
                    </a:cubicBezTo>
                    <a:cubicBezTo>
                      <a:pt x="0" y="14"/>
                      <a:pt x="0" y="14"/>
                      <a:pt x="0" y="14"/>
                    </a:cubicBezTo>
                    <a:cubicBezTo>
                      <a:pt x="0" y="116"/>
                      <a:pt x="0" y="116"/>
                      <a:pt x="0" y="116"/>
                    </a:cubicBezTo>
                    <a:cubicBezTo>
                      <a:pt x="109" y="116"/>
                      <a:pt x="109" y="116"/>
                      <a:pt x="109" y="116"/>
                    </a:cubicBezTo>
                    <a:cubicBezTo>
                      <a:pt x="109" y="14"/>
                      <a:pt x="109" y="14"/>
                      <a:pt x="109" y="14"/>
                    </a:cubicBezTo>
                    <a:lnTo>
                      <a:pt x="94" y="14"/>
                    </a:lnTo>
                    <a:close/>
                    <a:moveTo>
                      <a:pt x="80" y="7"/>
                    </a:moveTo>
                    <a:cubicBezTo>
                      <a:pt x="87" y="7"/>
                      <a:pt x="87" y="7"/>
                      <a:pt x="87" y="7"/>
                    </a:cubicBezTo>
                    <a:cubicBezTo>
                      <a:pt x="87" y="22"/>
                      <a:pt x="87" y="22"/>
                      <a:pt x="87" y="22"/>
                    </a:cubicBezTo>
                    <a:cubicBezTo>
                      <a:pt x="80" y="22"/>
                      <a:pt x="80" y="22"/>
                      <a:pt x="80" y="22"/>
                    </a:cubicBezTo>
                    <a:lnTo>
                      <a:pt x="80" y="7"/>
                    </a:lnTo>
                    <a:close/>
                    <a:moveTo>
                      <a:pt x="22" y="7"/>
                    </a:moveTo>
                    <a:cubicBezTo>
                      <a:pt x="29" y="7"/>
                      <a:pt x="29" y="7"/>
                      <a:pt x="29" y="7"/>
                    </a:cubicBezTo>
                    <a:cubicBezTo>
                      <a:pt x="29" y="22"/>
                      <a:pt x="29" y="22"/>
                      <a:pt x="29" y="22"/>
                    </a:cubicBezTo>
                    <a:cubicBezTo>
                      <a:pt x="22" y="22"/>
                      <a:pt x="22" y="22"/>
                      <a:pt x="22" y="22"/>
                    </a:cubicBezTo>
                    <a:lnTo>
                      <a:pt x="22" y="7"/>
                    </a:lnTo>
                    <a:close/>
                    <a:moveTo>
                      <a:pt x="102" y="109"/>
                    </a:moveTo>
                    <a:cubicBezTo>
                      <a:pt x="7" y="109"/>
                      <a:pt x="7" y="109"/>
                      <a:pt x="7" y="109"/>
                    </a:cubicBezTo>
                    <a:cubicBezTo>
                      <a:pt x="7" y="36"/>
                      <a:pt x="7" y="36"/>
                      <a:pt x="7" y="36"/>
                    </a:cubicBezTo>
                    <a:cubicBezTo>
                      <a:pt x="102" y="36"/>
                      <a:pt x="102" y="36"/>
                      <a:pt x="102" y="36"/>
                    </a:cubicBezTo>
                    <a:lnTo>
                      <a:pt x="102" y="109"/>
                    </a:lnTo>
                    <a:close/>
                  </a:path>
                </a:pathLst>
              </a:custGeom>
              <a:solidFill>
                <a:schemeClr val="accent1"/>
              </a:solidFill>
              <a:ln w="9525">
                <a:noFill/>
                <a:round/>
                <a:headEnd/>
                <a:tailEnd/>
              </a:ln>
            </p:spPr>
            <p:txBody>
              <a:bodyPr/>
              <a:lstStyle/>
              <a:p>
                <a:pPr>
                  <a:defRPr/>
                </a:pPr>
                <a:endParaRPr lang="en-US"/>
              </a:p>
            </p:txBody>
          </p:sp>
          <p:cxnSp>
            <p:nvCxnSpPr>
              <p:cNvPr id="95" name="Straight Connector 94">
                <a:extLst>
                  <a:ext uri="{FF2B5EF4-FFF2-40B4-BE49-F238E27FC236}">
                    <a16:creationId xmlns:a16="http://schemas.microsoft.com/office/drawing/2014/main" id="{8BA049DD-E424-924A-94A8-F2767FD732D9}"/>
                  </a:ext>
                </a:extLst>
              </p:cNvPr>
              <p:cNvCxnSpPr/>
              <p:nvPr/>
            </p:nvCxnSpPr>
            <p:spPr>
              <a:xfrm>
                <a:off x="504609" y="5314084"/>
                <a:ext cx="1554480"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82676342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391D-7EFC-4798-B5F7-5DDC469FCF8A}"/>
              </a:ext>
            </a:extLst>
          </p:cNvPr>
          <p:cNvSpPr>
            <a:spLocks noGrp="1"/>
          </p:cNvSpPr>
          <p:nvPr>
            <p:ph type="title"/>
          </p:nvPr>
        </p:nvSpPr>
        <p:spPr/>
        <p:txBody>
          <a:bodyPr/>
          <a:lstStyle/>
          <a:p>
            <a:r>
              <a:rPr lang="en-US" dirty="0"/>
              <a:t>Lipid-Lowering Therapy at Enrollment</a:t>
            </a:r>
          </a:p>
        </p:txBody>
      </p:sp>
      <p:graphicFrame>
        <p:nvGraphicFramePr>
          <p:cNvPr id="3" name="Table 2">
            <a:extLst>
              <a:ext uri="{FF2B5EF4-FFF2-40B4-BE49-F238E27FC236}">
                <a16:creationId xmlns:a16="http://schemas.microsoft.com/office/drawing/2014/main" id="{76E88335-F12A-4EE1-9D1F-22DC5EA83EEA}"/>
              </a:ext>
            </a:extLst>
          </p:cNvPr>
          <p:cNvGraphicFramePr>
            <a:graphicFrameLocks noGrp="1"/>
          </p:cNvGraphicFramePr>
          <p:nvPr>
            <p:extLst>
              <p:ext uri="{D42A27DB-BD31-4B8C-83A1-F6EECF244321}">
                <p14:modId xmlns:p14="http://schemas.microsoft.com/office/powerpoint/2010/main" val="2224683982"/>
              </p:ext>
            </p:extLst>
          </p:nvPr>
        </p:nvGraphicFramePr>
        <p:xfrm>
          <a:off x="696432" y="1387807"/>
          <a:ext cx="10817223" cy="4419600"/>
        </p:xfrm>
        <a:graphic>
          <a:graphicData uri="http://schemas.openxmlformats.org/drawingml/2006/table">
            <a:tbl>
              <a:tblPr>
                <a:tableStyleId>{5C22544A-7EE6-4342-B048-85BDC9FD1C3A}</a:tableStyleId>
              </a:tblPr>
              <a:tblGrid>
                <a:gridCol w="3755980">
                  <a:extLst>
                    <a:ext uri="{9D8B030D-6E8A-4147-A177-3AD203B41FA5}">
                      <a16:colId xmlns:a16="http://schemas.microsoft.com/office/drawing/2014/main" val="171335842"/>
                    </a:ext>
                  </a:extLst>
                </a:gridCol>
                <a:gridCol w="1008749">
                  <a:extLst>
                    <a:ext uri="{9D8B030D-6E8A-4147-A177-3AD203B41FA5}">
                      <a16:colId xmlns:a16="http://schemas.microsoft.com/office/drawing/2014/main" val="3715456430"/>
                    </a:ext>
                  </a:extLst>
                </a:gridCol>
                <a:gridCol w="1008749">
                  <a:extLst>
                    <a:ext uri="{9D8B030D-6E8A-4147-A177-3AD203B41FA5}">
                      <a16:colId xmlns:a16="http://schemas.microsoft.com/office/drawing/2014/main" val="2915378235"/>
                    </a:ext>
                  </a:extLst>
                </a:gridCol>
                <a:gridCol w="1008749">
                  <a:extLst>
                    <a:ext uri="{9D8B030D-6E8A-4147-A177-3AD203B41FA5}">
                      <a16:colId xmlns:a16="http://schemas.microsoft.com/office/drawing/2014/main" val="2201759658"/>
                    </a:ext>
                  </a:extLst>
                </a:gridCol>
                <a:gridCol w="1008749">
                  <a:extLst>
                    <a:ext uri="{9D8B030D-6E8A-4147-A177-3AD203B41FA5}">
                      <a16:colId xmlns:a16="http://schemas.microsoft.com/office/drawing/2014/main" val="1557736636"/>
                    </a:ext>
                  </a:extLst>
                </a:gridCol>
                <a:gridCol w="1008749">
                  <a:extLst>
                    <a:ext uri="{9D8B030D-6E8A-4147-A177-3AD203B41FA5}">
                      <a16:colId xmlns:a16="http://schemas.microsoft.com/office/drawing/2014/main" val="1022841596"/>
                    </a:ext>
                  </a:extLst>
                </a:gridCol>
                <a:gridCol w="1008749">
                  <a:extLst>
                    <a:ext uri="{9D8B030D-6E8A-4147-A177-3AD203B41FA5}">
                      <a16:colId xmlns:a16="http://schemas.microsoft.com/office/drawing/2014/main" val="1188494968"/>
                    </a:ext>
                  </a:extLst>
                </a:gridCol>
                <a:gridCol w="1008749">
                  <a:extLst>
                    <a:ext uri="{9D8B030D-6E8A-4147-A177-3AD203B41FA5}">
                      <a16:colId xmlns:a16="http://schemas.microsoft.com/office/drawing/2014/main" val="57563102"/>
                    </a:ext>
                  </a:extLst>
                </a:gridCol>
              </a:tblGrid>
              <a:tr h="164001">
                <a:tc>
                  <a:txBody>
                    <a:bodyPr/>
                    <a:lstStyle/>
                    <a:p>
                      <a:pPr algn="l" fontAlgn="b">
                        <a:lnSpc>
                          <a:spcPct val="85000"/>
                        </a:lnSpc>
                      </a:pPr>
                      <a:endParaRPr lang="en-US" sz="1000" b="1" i="0" u="none" strike="noStrike" dirty="0">
                        <a:solidFill>
                          <a:schemeClr val="bg1"/>
                        </a:solidFill>
                        <a:effectLst/>
                        <a:latin typeface="+mn-lt"/>
                      </a:endParaRPr>
                    </a:p>
                  </a:txBody>
                  <a:tcPr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endParaRPr lang="en-US" sz="1000" b="0"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endParaRPr lang="en-US" sz="1000" b="0"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4">
                  <a:txBody>
                    <a:bodyPr/>
                    <a:lstStyle/>
                    <a:p>
                      <a:pPr algn="ctr" fontAlgn="b">
                        <a:lnSpc>
                          <a:spcPct val="85000"/>
                        </a:lnSpc>
                      </a:pPr>
                      <a:r>
                        <a:rPr lang="en-US" sz="1000" b="1" i="0" u="none" strike="noStrike" dirty="0">
                          <a:solidFill>
                            <a:schemeClr val="bg1"/>
                          </a:solidFill>
                          <a:effectLst/>
                          <a:latin typeface="+mn-lt"/>
                        </a:rPr>
                        <a:t>Secondary prevention patients by ASCVD status</a:t>
                      </a:r>
                    </a:p>
                  </a:txBody>
                  <a:tcPr marL="0" marR="0" anchor="b">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endParaRPr lang="en-US" sz="10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35756154"/>
                  </a:ext>
                </a:extLst>
              </a:tr>
              <a:tr h="452417">
                <a:tc>
                  <a:txBody>
                    <a:bodyPr/>
                    <a:lstStyle/>
                    <a:p>
                      <a:pPr algn="l" fontAlgn="b">
                        <a:lnSpc>
                          <a:spcPct val="85000"/>
                        </a:lnSpc>
                      </a:pPr>
                      <a:r>
                        <a:rPr lang="en-US" sz="1000" b="1" i="0" u="none" strike="noStrike" dirty="0">
                          <a:solidFill>
                            <a:schemeClr val="bg1"/>
                          </a:solidFill>
                          <a:effectLst/>
                          <a:latin typeface="+mn-lt"/>
                        </a:rPr>
                        <a:t>Lipid lowering </a:t>
                      </a:r>
                      <a:r>
                        <a:rPr lang="en-US" sz="1000" b="1" i="0" u="none" strike="noStrike" dirty="0" err="1">
                          <a:solidFill>
                            <a:schemeClr val="bg1"/>
                          </a:solidFill>
                          <a:effectLst/>
                          <a:latin typeface="+mn-lt"/>
                        </a:rPr>
                        <a:t>therapy</a:t>
                      </a:r>
                      <a:r>
                        <a:rPr lang="en-US" sz="1000" b="1" i="0" u="none" strike="noStrike" baseline="30000" dirty="0" err="1">
                          <a:solidFill>
                            <a:schemeClr val="bg1"/>
                          </a:solidFill>
                          <a:effectLst/>
                          <a:latin typeface="+mn-lt"/>
                        </a:rPr>
                        <a:t>a</a:t>
                      </a:r>
                      <a:endParaRPr lang="en-US" sz="1000" b="1" i="0" u="none" strike="noStrike" baseline="30000" dirty="0">
                        <a:solidFill>
                          <a:schemeClr val="bg1"/>
                        </a:solidFill>
                        <a:effectLst/>
                        <a:latin typeface="+mn-lt"/>
                      </a:endParaRPr>
                    </a:p>
                  </a:txBody>
                  <a:tcPr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Overall</a:t>
                      </a:r>
                      <a:endParaRPr lang="en-US" sz="1000" b="1" i="0" u="none" strike="noStrike" dirty="0">
                        <a:solidFill>
                          <a:schemeClr val="bg1"/>
                        </a:solidFill>
                        <a:effectLst/>
                        <a:latin typeface="+mn-lt"/>
                      </a:endParaRPr>
                    </a:p>
                    <a:p>
                      <a:pPr algn="ctr" fontAlgn="b">
                        <a:lnSpc>
                          <a:spcPct val="85000"/>
                        </a:lnSpc>
                      </a:pP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5888)</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Primary prevention</a:t>
                      </a:r>
                      <a:br>
                        <a:rPr lang="en-US" sz="1000" b="1" u="none" strike="noStrike" dirty="0">
                          <a:solidFill>
                            <a:schemeClr val="bg1"/>
                          </a:solidFill>
                          <a:effectLst/>
                          <a:latin typeface="+mn-lt"/>
                        </a:rPr>
                      </a:b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3000)</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Established ASCVD total</a:t>
                      </a:r>
                      <a:endParaRPr lang="en-US" sz="1000" b="1" i="0" u="none" strike="noStrike" dirty="0">
                        <a:solidFill>
                          <a:schemeClr val="bg1"/>
                        </a:solidFill>
                        <a:effectLst/>
                        <a:latin typeface="+mn-lt"/>
                      </a:endParaRPr>
                    </a:p>
                    <a:p>
                      <a:pPr algn="ctr" fontAlgn="b">
                        <a:lnSpc>
                          <a:spcPct val="85000"/>
                        </a:lnSpc>
                      </a:pP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2794)</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coronary</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622)</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peripheral</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1306)</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cerebral</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1136)</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Other vascular secondary prevention</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94)</a:t>
                      </a: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653352470"/>
                  </a:ext>
                </a:extLst>
              </a:tr>
              <a:tr h="164001">
                <a:tc>
                  <a:txBody>
                    <a:bodyPr/>
                    <a:lstStyle/>
                    <a:p>
                      <a:pPr marL="0" algn="l" fontAlgn="b">
                        <a:lnSpc>
                          <a:spcPct val="85000"/>
                        </a:lnSpc>
                      </a:pPr>
                      <a:r>
                        <a:rPr lang="en-US" sz="1000" b="1" u="none" strike="noStrike" dirty="0">
                          <a:solidFill>
                            <a:schemeClr val="bg1"/>
                          </a:solidFill>
                          <a:effectLst/>
                          <a:latin typeface="+mn-lt"/>
                        </a:rPr>
                        <a:t>Any statin, n (%)</a:t>
                      </a:r>
                      <a:endParaRPr lang="en-US" sz="1000" b="1" i="0" u="none" strike="noStrike" dirty="0">
                        <a:solidFill>
                          <a:schemeClr val="bg1"/>
                        </a:solidFill>
                        <a:effectLst/>
                        <a:latin typeface="+mn-lt"/>
                      </a:endParaRPr>
                    </a:p>
                  </a:txBody>
                  <a:tcPr marT="54864" marB="54864"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5554 (94)</a:t>
                      </a:r>
                    </a:p>
                  </a:txBody>
                  <a:tcPr marL="0" marR="0" marT="54864" marB="54864"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2818 (94)</a:t>
                      </a:r>
                    </a:p>
                  </a:txBody>
                  <a:tcPr marL="0" marR="0" marT="54864" marB="54864"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2644 (95)</a:t>
                      </a:r>
                    </a:p>
                  </a:txBody>
                  <a:tcPr marL="0" marR="0" marT="54864" marB="54864"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602 (97)</a:t>
                      </a:r>
                    </a:p>
                  </a:txBody>
                  <a:tcPr marL="0" marR="0" marT="54864" marB="54864"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968 (93)</a:t>
                      </a:r>
                    </a:p>
                  </a:txBody>
                  <a:tcPr marL="0" marR="0" marT="54864" marB="54864"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1074 (95)</a:t>
                      </a:r>
                    </a:p>
                  </a:txBody>
                  <a:tcPr marL="0" marR="0" marT="54864" marB="54864"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92 (98)</a:t>
                      </a:r>
                    </a:p>
                  </a:txBody>
                  <a:tcPr marL="0" marR="0" marT="54864" marB="54864"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50932095"/>
                  </a:ext>
                </a:extLst>
              </a:tr>
              <a:tr h="164001">
                <a:tc>
                  <a:txBody>
                    <a:bodyPr/>
                    <a:lstStyle/>
                    <a:p>
                      <a:pPr marL="182880" algn="l" fontAlgn="b">
                        <a:lnSpc>
                          <a:spcPct val="85000"/>
                        </a:lnSpc>
                      </a:pPr>
                      <a:r>
                        <a:rPr lang="en-US" sz="1000" b="0" u="none" strike="noStrike" dirty="0">
                          <a:solidFill>
                            <a:schemeClr val="bg1"/>
                          </a:solidFill>
                          <a:effectLst/>
                          <a:latin typeface="+mn-lt"/>
                        </a:rPr>
                        <a:t>Low-intensity statin</a:t>
                      </a:r>
                      <a:endParaRPr lang="en-US" sz="1000" b="0" i="0" u="none" strike="noStrike" dirty="0">
                        <a:solidFill>
                          <a:schemeClr val="bg1"/>
                        </a:solidFill>
                        <a:effectLst/>
                        <a:latin typeface="+mn-lt"/>
                      </a:endParaRP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226 (4)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157 (5)</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66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27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27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502802795"/>
                  </a:ext>
                </a:extLst>
              </a:tr>
              <a:tr h="164001">
                <a:tc>
                  <a:txBody>
                    <a:bodyPr/>
                    <a:lstStyle/>
                    <a:p>
                      <a:pPr marL="182880" algn="l" fontAlgn="b">
                        <a:lnSpc>
                          <a:spcPct val="85000"/>
                        </a:lnSpc>
                      </a:pPr>
                      <a:r>
                        <a:rPr lang="en-US" sz="1000" b="0" u="none" strike="noStrike" dirty="0">
                          <a:solidFill>
                            <a:schemeClr val="bg1"/>
                          </a:solidFill>
                          <a:effectLst/>
                          <a:latin typeface="+mn-lt"/>
                        </a:rPr>
                        <a:t>Moderate-intensity statin</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3164 (54)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1880 (63)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1229 (44)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225 (36)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497 (48)</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507 (45)</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55 (59)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03922724"/>
                  </a:ext>
                </a:extLst>
              </a:tr>
              <a:tr h="164001">
                <a:tc>
                  <a:txBody>
                    <a:bodyPr/>
                    <a:lstStyle/>
                    <a:p>
                      <a:pPr marL="182880" algn="l" fontAlgn="b">
                        <a:lnSpc>
                          <a:spcPct val="85000"/>
                        </a:lnSpc>
                      </a:pPr>
                      <a:r>
                        <a:rPr lang="en-US" sz="1000" b="0" u="none" strike="noStrike" dirty="0">
                          <a:solidFill>
                            <a:schemeClr val="bg1"/>
                          </a:solidFill>
                          <a:effectLst/>
                          <a:latin typeface="+mn-lt"/>
                        </a:rPr>
                        <a:t>High-intensity statin</a:t>
                      </a:r>
                      <a:endParaRPr lang="en-US" sz="1000" b="0" i="0" u="none" strike="noStrike" dirty="0">
                        <a:solidFill>
                          <a:schemeClr val="bg1"/>
                        </a:solidFill>
                        <a:effectLst/>
                        <a:latin typeface="+mn-lt"/>
                      </a:endParaRP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2028 (34)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700 (23)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1297 (46)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349 (56)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421 (41)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527 (46)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31 (33)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22016280"/>
                  </a:ext>
                </a:extLst>
              </a:tr>
              <a:tr h="164001">
                <a:tc>
                  <a:txBody>
                    <a:bodyPr/>
                    <a:lstStyle/>
                    <a:p>
                      <a:pPr marL="182880" algn="l" fontAlgn="b">
                        <a:lnSpc>
                          <a:spcPct val="85000"/>
                        </a:lnSpc>
                      </a:pPr>
                      <a:r>
                        <a:rPr lang="en-US" sz="1000" b="0" u="none" strike="noStrike" dirty="0">
                          <a:solidFill>
                            <a:schemeClr val="bg1"/>
                          </a:solidFill>
                          <a:effectLst/>
                          <a:latin typeface="+mn-lt"/>
                        </a:rPr>
                        <a:t>Unknown intensity statin</a:t>
                      </a:r>
                      <a:endParaRPr lang="en-US" sz="1000" b="0" i="0" u="none" strike="noStrike" baseline="30000" dirty="0">
                        <a:solidFill>
                          <a:schemeClr val="bg1"/>
                        </a:solidFill>
                        <a:effectLst/>
                        <a:latin typeface="+mn-lt"/>
                      </a:endParaRP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136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81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52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16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23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37358002"/>
                  </a:ext>
                </a:extLst>
              </a:tr>
              <a:tr h="164001">
                <a:tc>
                  <a:txBody>
                    <a:bodyPr/>
                    <a:lstStyle/>
                    <a:p>
                      <a:pPr algn="l" fontAlgn="b">
                        <a:lnSpc>
                          <a:spcPct val="85000"/>
                        </a:lnSpc>
                      </a:pPr>
                      <a:r>
                        <a:rPr lang="en-US" sz="1000" b="1" u="none" strike="noStrike" dirty="0">
                          <a:solidFill>
                            <a:schemeClr val="bg1"/>
                          </a:solidFill>
                          <a:effectLst/>
                          <a:latin typeface="+mn-lt"/>
                        </a:rPr>
                        <a:t>Any ezetimibe, n (%)</a:t>
                      </a:r>
                      <a:endParaRPr lang="en-US" sz="1000" b="1" i="0" u="none" strike="noStrike" dirty="0">
                        <a:solidFill>
                          <a:schemeClr val="bg1"/>
                        </a:solidFill>
                        <a:effectLst/>
                        <a:latin typeface="+mn-lt"/>
                      </a:endParaRP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667 (11)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356 (12)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304 (11)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102 (16)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113 (11)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89 (8)</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 (7)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4045933"/>
                  </a:ext>
                </a:extLst>
              </a:tr>
              <a:tr h="164001">
                <a:tc>
                  <a:txBody>
                    <a:bodyPr/>
                    <a:lstStyle/>
                    <a:p>
                      <a:pPr algn="l" fontAlgn="b">
                        <a:lnSpc>
                          <a:spcPct val="85000"/>
                        </a:lnSpc>
                      </a:pPr>
                      <a:r>
                        <a:rPr lang="en-US" sz="1000" b="1" i="0" u="none" strike="noStrike" dirty="0">
                          <a:solidFill>
                            <a:schemeClr val="bg1"/>
                          </a:solidFill>
                          <a:effectLst/>
                          <a:latin typeface="+mn-lt"/>
                        </a:rPr>
                        <a:t>Any PCSK9i,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81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48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32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15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354417368"/>
                  </a:ext>
                </a:extLst>
              </a:tr>
              <a:tr h="164001">
                <a:tc>
                  <a:txBody>
                    <a:bodyPr/>
                    <a:lstStyle/>
                    <a:p>
                      <a:pPr algn="l" fontAlgn="b">
                        <a:lnSpc>
                          <a:spcPct val="85000"/>
                        </a:lnSpc>
                      </a:pPr>
                      <a:r>
                        <a:rPr lang="en-US" sz="1000" b="1" i="0" u="none" strike="noStrike" dirty="0">
                          <a:solidFill>
                            <a:schemeClr val="bg1"/>
                          </a:solidFill>
                          <a:effectLst/>
                          <a:latin typeface="+mn-lt"/>
                        </a:rPr>
                        <a:t>Fibrates,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248 (4)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167 (6)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78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42 (4)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26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54081531"/>
                  </a:ext>
                </a:extLst>
              </a:tr>
              <a:tr h="164001">
                <a:tc>
                  <a:txBody>
                    <a:bodyPr/>
                    <a:lstStyle/>
                    <a:p>
                      <a:pPr algn="l" fontAlgn="b">
                        <a:lnSpc>
                          <a:spcPct val="85000"/>
                        </a:lnSpc>
                      </a:pPr>
                      <a:r>
                        <a:rPr lang="en-US" sz="1000" b="1" i="0" u="none" strike="noStrike" dirty="0">
                          <a:solidFill>
                            <a:schemeClr val="bg1"/>
                          </a:solidFill>
                          <a:effectLst/>
                          <a:latin typeface="+mn-lt"/>
                        </a:rPr>
                        <a:t>Fish oils</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43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30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 (&lt;1)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0 (0)</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9252483"/>
                  </a:ext>
                </a:extLst>
              </a:tr>
              <a:tr h="164001">
                <a:tc>
                  <a:txBody>
                    <a:bodyPr/>
                    <a:lstStyle/>
                    <a:p>
                      <a:pPr algn="l" fontAlgn="b">
                        <a:lnSpc>
                          <a:spcPct val="85000"/>
                        </a:lnSpc>
                      </a:pPr>
                      <a:r>
                        <a:rPr lang="en-US" sz="1000" b="1" i="0" u="none" strike="noStrike" dirty="0">
                          <a:solidFill>
                            <a:schemeClr val="bg1"/>
                          </a:solidFill>
                          <a:effectLst/>
                          <a:latin typeface="+mn-lt"/>
                        </a:rPr>
                        <a:t>Low-intensity statin monotherapy,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194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137 (5)</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54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23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22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3634761"/>
                  </a:ext>
                </a:extLst>
              </a:tr>
              <a:tr h="205163">
                <a:tc>
                  <a:txBody>
                    <a:bodyPr/>
                    <a:lstStyle/>
                    <a:p>
                      <a:pPr algn="l" fontAlgn="b">
                        <a:lnSpc>
                          <a:spcPct val="85000"/>
                        </a:lnSpc>
                      </a:pPr>
                      <a:r>
                        <a:rPr lang="en-US" sz="1000" b="1" i="0" u="none" strike="noStrike" spc="-20" baseline="0" dirty="0">
                          <a:solidFill>
                            <a:schemeClr val="bg1"/>
                          </a:solidFill>
                          <a:effectLst/>
                          <a:latin typeface="+mn-lt"/>
                        </a:rPr>
                        <a:t>Moderate-intensity statin monotherapy,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2966 (50)</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1764 (59)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1148 (41)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192 (31)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467 (45)</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489 (43)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54 (57)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5998936"/>
                  </a:ext>
                </a:extLst>
              </a:tr>
              <a:tr h="164001">
                <a:tc>
                  <a:txBody>
                    <a:bodyPr/>
                    <a:lstStyle/>
                    <a:p>
                      <a:pPr algn="l" fontAlgn="b">
                        <a:lnSpc>
                          <a:spcPct val="85000"/>
                        </a:lnSpc>
                      </a:pPr>
                      <a:r>
                        <a:rPr lang="en-US" sz="1000" b="1" i="0" u="none" strike="noStrike" dirty="0">
                          <a:solidFill>
                            <a:schemeClr val="bg1"/>
                          </a:solidFill>
                          <a:effectLst/>
                          <a:latin typeface="+mn-lt"/>
                        </a:rPr>
                        <a:t>High-intensity statin monotherapy,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1787 (30)</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586 (20)</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1173 (42)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306 (49)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384 (37)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483 (43)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 (30)</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18006759"/>
                  </a:ext>
                </a:extLst>
              </a:tr>
              <a:tr h="164001">
                <a:tc>
                  <a:txBody>
                    <a:bodyPr/>
                    <a:lstStyle/>
                    <a:p>
                      <a:pPr algn="l" fontAlgn="b">
                        <a:lnSpc>
                          <a:spcPct val="85000"/>
                        </a:lnSpc>
                      </a:pPr>
                      <a:r>
                        <a:rPr lang="en-US" sz="1000" b="1" i="0" u="none" strike="noStrike" dirty="0">
                          <a:solidFill>
                            <a:schemeClr val="bg1"/>
                          </a:solidFill>
                          <a:effectLst/>
                          <a:latin typeface="+mn-lt"/>
                        </a:rPr>
                        <a:t>Ezetimibe combination,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516 (9)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271 (9)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238 (9)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90 (15)</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81 (8)</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67 (6)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 (7)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682022755"/>
                  </a:ext>
                </a:extLst>
              </a:tr>
              <a:tr h="164001">
                <a:tc>
                  <a:txBody>
                    <a:bodyPr/>
                    <a:lstStyle/>
                    <a:p>
                      <a:pPr algn="l" fontAlgn="b">
                        <a:lnSpc>
                          <a:spcPct val="85000"/>
                        </a:lnSpc>
                      </a:pPr>
                      <a:r>
                        <a:rPr lang="en-US" sz="1000" b="1" i="0" u="none" strike="noStrike" dirty="0">
                          <a:solidFill>
                            <a:schemeClr val="bg1"/>
                          </a:solidFill>
                          <a:effectLst/>
                          <a:latin typeface="+mn-lt"/>
                        </a:rPr>
                        <a:t>PCSK9i combination</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64 (1) </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39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25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0 (0)</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381789919"/>
                  </a:ext>
                </a:extLst>
              </a:tr>
              <a:tr h="164001">
                <a:tc>
                  <a:txBody>
                    <a:bodyPr/>
                    <a:lstStyle/>
                    <a:p>
                      <a:pPr algn="l" fontAlgn="b">
                        <a:lnSpc>
                          <a:spcPct val="85000"/>
                        </a:lnSpc>
                      </a:pPr>
                      <a:r>
                        <a:rPr lang="en-US" sz="1000" b="1" i="0" u="none" strike="noStrike" dirty="0">
                          <a:solidFill>
                            <a:schemeClr val="bg1"/>
                          </a:solidFill>
                          <a:effectLst/>
                          <a:latin typeface="+mn-lt"/>
                        </a:rPr>
                        <a:t>Other LLT</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361 (6)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203 (7)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156 (6)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22 (4)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68 (7)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66 (6)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24697341"/>
                  </a:ext>
                </a:extLst>
              </a:tr>
            </a:tbl>
          </a:graphicData>
        </a:graphic>
      </p:graphicFrame>
      <p:sp>
        <p:nvSpPr>
          <p:cNvPr id="4" name="TextBox 3">
            <a:extLst>
              <a:ext uri="{FF2B5EF4-FFF2-40B4-BE49-F238E27FC236}">
                <a16:creationId xmlns:a16="http://schemas.microsoft.com/office/drawing/2014/main" id="{452FFF09-5D33-42EE-AC95-EA37F2C46D37}"/>
              </a:ext>
            </a:extLst>
          </p:cNvPr>
          <p:cNvSpPr txBox="1"/>
          <p:nvPr/>
        </p:nvSpPr>
        <p:spPr>
          <a:xfrm>
            <a:off x="668338" y="6282036"/>
            <a:ext cx="8229600" cy="461665"/>
          </a:xfrm>
          <a:prstGeom prst="rect">
            <a:avLst/>
          </a:prstGeom>
          <a:noFill/>
        </p:spPr>
        <p:txBody>
          <a:bodyPr wrap="square" rtlCol="0" anchor="b">
            <a:spAutoFit/>
          </a:bodyPr>
          <a:lstStyle/>
          <a:p>
            <a:r>
              <a:rPr lang="en-US" sz="800" dirty="0"/>
              <a:t>ASCVD = atherosclerotic cardiovascular disease; LLT = lipid lowering therapy; PCSK9i = proprotein convertase subtilisin/</a:t>
            </a:r>
            <a:r>
              <a:rPr lang="en-US" sz="800" dirty="0" err="1"/>
              <a:t>kexin</a:t>
            </a:r>
            <a:r>
              <a:rPr lang="en-US" sz="800" dirty="0"/>
              <a:t> type 9 inhibitor.</a:t>
            </a:r>
          </a:p>
          <a:p>
            <a:r>
              <a:rPr lang="en-US" sz="800" baseline="30000" dirty="0" err="1"/>
              <a:t>a</a:t>
            </a:r>
            <a:r>
              <a:rPr lang="en-US" sz="800" dirty="0" err="1"/>
              <a:t>Use</a:t>
            </a:r>
            <a:r>
              <a:rPr lang="en-US" sz="800" dirty="0"/>
              <a:t> of any LLT at the time of enrollment or any LLT prescribed in the 12 months before enrollment.</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Tree>
    <p:extLst>
      <p:ext uri="{BB962C8B-B14F-4D97-AF65-F5344CB8AC3E}">
        <p14:creationId xmlns:p14="http://schemas.microsoft.com/office/powerpoint/2010/main" val="21141794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18207-14F1-4EEA-BFF0-05F09225364C}"/>
              </a:ext>
            </a:extLst>
          </p:cNvPr>
          <p:cNvSpPr>
            <a:spLocks noGrp="1"/>
          </p:cNvSpPr>
          <p:nvPr>
            <p:ph type="title"/>
          </p:nvPr>
        </p:nvSpPr>
        <p:spPr/>
        <p:txBody>
          <a:bodyPr/>
          <a:lstStyle/>
          <a:p>
            <a:r>
              <a:rPr lang="en-US" dirty="0"/>
              <a:t>Stabilized LLT at LDL-C Measurement</a:t>
            </a:r>
          </a:p>
        </p:txBody>
      </p:sp>
      <p:graphicFrame>
        <p:nvGraphicFramePr>
          <p:cNvPr id="3" name="Table 2">
            <a:extLst>
              <a:ext uri="{FF2B5EF4-FFF2-40B4-BE49-F238E27FC236}">
                <a16:creationId xmlns:a16="http://schemas.microsoft.com/office/drawing/2014/main" id="{01DB211E-98EA-4D7F-81D5-935034F8F13D}"/>
              </a:ext>
            </a:extLst>
          </p:cNvPr>
          <p:cNvGraphicFramePr>
            <a:graphicFrameLocks noGrp="1"/>
          </p:cNvGraphicFramePr>
          <p:nvPr>
            <p:extLst>
              <p:ext uri="{D42A27DB-BD31-4B8C-83A1-F6EECF244321}">
                <p14:modId xmlns:p14="http://schemas.microsoft.com/office/powerpoint/2010/main" val="3282549133"/>
              </p:ext>
            </p:extLst>
          </p:nvPr>
        </p:nvGraphicFramePr>
        <p:xfrm>
          <a:off x="694944" y="1389888"/>
          <a:ext cx="10817226" cy="4290060"/>
        </p:xfrm>
        <a:graphic>
          <a:graphicData uri="http://schemas.openxmlformats.org/drawingml/2006/table">
            <a:tbl>
              <a:tblPr>
                <a:tableStyleId>{5C22544A-7EE6-4342-B048-85BDC9FD1C3A}</a:tableStyleId>
              </a:tblPr>
              <a:tblGrid>
                <a:gridCol w="3759828">
                  <a:extLst>
                    <a:ext uri="{9D8B030D-6E8A-4147-A177-3AD203B41FA5}">
                      <a16:colId xmlns:a16="http://schemas.microsoft.com/office/drawing/2014/main" val="171335842"/>
                    </a:ext>
                  </a:extLst>
                </a:gridCol>
                <a:gridCol w="1176233">
                  <a:extLst>
                    <a:ext uri="{9D8B030D-6E8A-4147-A177-3AD203B41FA5}">
                      <a16:colId xmlns:a16="http://schemas.microsoft.com/office/drawing/2014/main" val="3715456430"/>
                    </a:ext>
                  </a:extLst>
                </a:gridCol>
                <a:gridCol w="1176233">
                  <a:extLst>
                    <a:ext uri="{9D8B030D-6E8A-4147-A177-3AD203B41FA5}">
                      <a16:colId xmlns:a16="http://schemas.microsoft.com/office/drawing/2014/main" val="2915378235"/>
                    </a:ext>
                  </a:extLst>
                </a:gridCol>
                <a:gridCol w="1176233">
                  <a:extLst>
                    <a:ext uri="{9D8B030D-6E8A-4147-A177-3AD203B41FA5}">
                      <a16:colId xmlns:a16="http://schemas.microsoft.com/office/drawing/2014/main" val="2201759658"/>
                    </a:ext>
                  </a:extLst>
                </a:gridCol>
                <a:gridCol w="1176233">
                  <a:extLst>
                    <a:ext uri="{9D8B030D-6E8A-4147-A177-3AD203B41FA5}">
                      <a16:colId xmlns:a16="http://schemas.microsoft.com/office/drawing/2014/main" val="1557736636"/>
                    </a:ext>
                  </a:extLst>
                </a:gridCol>
                <a:gridCol w="1176233">
                  <a:extLst>
                    <a:ext uri="{9D8B030D-6E8A-4147-A177-3AD203B41FA5}">
                      <a16:colId xmlns:a16="http://schemas.microsoft.com/office/drawing/2014/main" val="1022841596"/>
                    </a:ext>
                  </a:extLst>
                </a:gridCol>
                <a:gridCol w="1176233">
                  <a:extLst>
                    <a:ext uri="{9D8B030D-6E8A-4147-A177-3AD203B41FA5}">
                      <a16:colId xmlns:a16="http://schemas.microsoft.com/office/drawing/2014/main" val="1188494968"/>
                    </a:ext>
                  </a:extLst>
                </a:gridCol>
              </a:tblGrid>
              <a:tr h="164001">
                <a:tc>
                  <a:txBody>
                    <a:bodyPr/>
                    <a:lstStyle/>
                    <a:p>
                      <a:pPr algn="l" fontAlgn="b">
                        <a:lnSpc>
                          <a:spcPct val="85000"/>
                        </a:lnSpc>
                      </a:pPr>
                      <a:endParaRPr lang="en-US" sz="1000" b="1" i="0" u="none" strike="noStrike" dirty="0">
                        <a:solidFill>
                          <a:schemeClr val="bg1"/>
                        </a:solidFill>
                        <a:effectLst/>
                        <a:latin typeface="+mn-lt"/>
                      </a:endParaRPr>
                    </a:p>
                  </a:txBody>
                  <a:tcPr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endParaRPr lang="en-US" sz="1000" b="0"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endParaRPr lang="en-US" sz="1000" b="0"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4">
                  <a:txBody>
                    <a:bodyPr/>
                    <a:lstStyle/>
                    <a:p>
                      <a:pPr algn="ctr" fontAlgn="b">
                        <a:lnSpc>
                          <a:spcPct val="85000"/>
                        </a:lnSpc>
                      </a:pPr>
                      <a:r>
                        <a:rPr lang="en-US" sz="1000" b="1" i="0" u="none" strike="noStrike" dirty="0">
                          <a:solidFill>
                            <a:schemeClr val="bg1"/>
                          </a:solidFill>
                          <a:effectLst/>
                          <a:latin typeface="+mn-lt"/>
                        </a:rPr>
                        <a:t>Secondary prevention patients by ASCVD status</a:t>
                      </a:r>
                    </a:p>
                  </a:txBody>
                  <a:tcPr marL="0" marR="0" anchor="b">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35756154"/>
                  </a:ext>
                </a:extLst>
              </a:tr>
              <a:tr h="452417">
                <a:tc>
                  <a:txBody>
                    <a:bodyPr/>
                    <a:lstStyle/>
                    <a:p>
                      <a:pPr algn="l" fontAlgn="b">
                        <a:lnSpc>
                          <a:spcPct val="85000"/>
                        </a:lnSpc>
                      </a:pPr>
                      <a:r>
                        <a:rPr lang="en-US" sz="1000" b="1" i="0" u="none" strike="noStrike" dirty="0">
                          <a:solidFill>
                            <a:schemeClr val="bg1"/>
                          </a:solidFill>
                          <a:effectLst/>
                          <a:latin typeface="+mn-lt"/>
                        </a:rPr>
                        <a:t>Lipid lowering </a:t>
                      </a:r>
                      <a:r>
                        <a:rPr lang="en-US" sz="1000" b="1" i="0" u="none" strike="noStrike" dirty="0" err="1">
                          <a:solidFill>
                            <a:schemeClr val="bg1"/>
                          </a:solidFill>
                          <a:effectLst/>
                          <a:latin typeface="+mn-lt"/>
                        </a:rPr>
                        <a:t>therapy</a:t>
                      </a:r>
                      <a:r>
                        <a:rPr lang="en-US" sz="1000" b="1" i="0" u="none" strike="noStrike" baseline="30000" dirty="0" err="1">
                          <a:solidFill>
                            <a:schemeClr val="bg1"/>
                          </a:solidFill>
                          <a:effectLst/>
                          <a:latin typeface="+mn-lt"/>
                        </a:rPr>
                        <a:t>a</a:t>
                      </a:r>
                      <a:endParaRPr lang="en-US" sz="1000" b="1" i="0" u="none" strike="noStrike" baseline="30000" dirty="0">
                        <a:solidFill>
                          <a:schemeClr val="bg1"/>
                        </a:solidFill>
                        <a:effectLst/>
                        <a:latin typeface="+mn-lt"/>
                      </a:endParaRPr>
                    </a:p>
                  </a:txBody>
                  <a:tcPr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Overall</a:t>
                      </a:r>
                      <a:endParaRPr lang="en-US" sz="1000" b="1" i="0" u="none" strike="noStrike" dirty="0">
                        <a:solidFill>
                          <a:schemeClr val="bg1"/>
                        </a:solidFill>
                        <a:effectLst/>
                        <a:latin typeface="+mn-lt"/>
                      </a:endParaRPr>
                    </a:p>
                    <a:p>
                      <a:pPr algn="ctr" fontAlgn="b">
                        <a:lnSpc>
                          <a:spcPct val="85000"/>
                        </a:lnSpc>
                      </a:pP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4112)</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Primary </a:t>
                      </a:r>
                      <a:r>
                        <a:rPr lang="en-US" sz="1000" b="1" u="none" strike="noStrike" dirty="0" err="1">
                          <a:solidFill>
                            <a:schemeClr val="bg1"/>
                          </a:solidFill>
                          <a:effectLst/>
                          <a:latin typeface="+mn-lt"/>
                        </a:rPr>
                        <a:t>prevention</a:t>
                      </a:r>
                      <a:r>
                        <a:rPr lang="en-US" sz="1000" b="1" u="none" strike="noStrike" baseline="30000" dirty="0" err="1">
                          <a:solidFill>
                            <a:schemeClr val="bg1"/>
                          </a:solidFill>
                          <a:effectLst/>
                          <a:latin typeface="+mn-lt"/>
                        </a:rPr>
                        <a:t>b</a:t>
                      </a:r>
                      <a:br>
                        <a:rPr lang="en-US" sz="1000" b="1" u="none" strike="noStrike" dirty="0">
                          <a:solidFill>
                            <a:schemeClr val="bg1"/>
                          </a:solidFill>
                          <a:effectLst/>
                          <a:latin typeface="+mn-lt"/>
                        </a:rPr>
                      </a:b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2073)</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Established ASCVD total</a:t>
                      </a:r>
                      <a:endParaRPr lang="en-US" sz="1000" b="1" i="0" u="none" strike="noStrike" dirty="0">
                        <a:solidFill>
                          <a:schemeClr val="bg1"/>
                        </a:solidFill>
                        <a:effectLst/>
                        <a:latin typeface="+mn-lt"/>
                      </a:endParaRPr>
                    </a:p>
                    <a:p>
                      <a:pPr algn="ctr" fontAlgn="b">
                        <a:lnSpc>
                          <a:spcPct val="85000"/>
                        </a:lnSpc>
                      </a:pP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2039)</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a:t>
                      </a:r>
                      <a:br>
                        <a:rPr lang="en-US" sz="1000" b="1" u="none" strike="noStrike" kern="1200" dirty="0">
                          <a:solidFill>
                            <a:schemeClr val="bg1"/>
                          </a:solidFill>
                          <a:effectLst/>
                          <a:latin typeface="+mn-lt"/>
                          <a:ea typeface="+mn-ea"/>
                          <a:cs typeface="+mn-cs"/>
                        </a:rPr>
                      </a:br>
                      <a:r>
                        <a:rPr lang="en-US" sz="1000" b="1" u="none" strike="noStrike" kern="1200" dirty="0">
                          <a:solidFill>
                            <a:schemeClr val="bg1"/>
                          </a:solidFill>
                          <a:effectLst/>
                          <a:latin typeface="+mn-lt"/>
                          <a:ea typeface="+mn-ea"/>
                          <a:cs typeface="+mn-cs"/>
                        </a:rPr>
                        <a:t>coronary</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dirty="0">
                          <a:solidFill>
                            <a:schemeClr val="bg1"/>
                          </a:solidFill>
                          <a:effectLst/>
                          <a:latin typeface="+mn-lt"/>
                        </a:rPr>
                        <a:t>N</a:t>
                      </a:r>
                      <a:r>
                        <a:rPr lang="en-US" sz="1000" b="1" u="none" strike="noStrike" kern="1200" dirty="0">
                          <a:solidFill>
                            <a:schemeClr val="bg1"/>
                          </a:solidFill>
                          <a:effectLst/>
                          <a:latin typeface="+mn-lt"/>
                          <a:ea typeface="+mn-ea"/>
                          <a:cs typeface="+mn-cs"/>
                        </a:rPr>
                        <a:t> = 470)</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a:t>
                      </a:r>
                      <a:br>
                        <a:rPr lang="en-US" sz="1000" b="1" u="none" strike="noStrike" kern="1200" dirty="0">
                          <a:solidFill>
                            <a:schemeClr val="bg1"/>
                          </a:solidFill>
                          <a:effectLst/>
                          <a:latin typeface="+mn-lt"/>
                          <a:ea typeface="+mn-ea"/>
                          <a:cs typeface="+mn-cs"/>
                        </a:rPr>
                      </a:br>
                      <a:r>
                        <a:rPr lang="en-US" sz="1000" b="1" u="none" strike="noStrike" kern="1200" dirty="0">
                          <a:solidFill>
                            <a:schemeClr val="bg1"/>
                          </a:solidFill>
                          <a:effectLst/>
                          <a:latin typeface="+mn-lt"/>
                          <a:ea typeface="+mn-ea"/>
                          <a:cs typeface="+mn-cs"/>
                        </a:rPr>
                        <a:t>peripheral</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dirty="0">
                          <a:solidFill>
                            <a:schemeClr val="bg1"/>
                          </a:solidFill>
                          <a:effectLst/>
                          <a:latin typeface="+mn-lt"/>
                        </a:rPr>
                        <a:t>N</a:t>
                      </a:r>
                      <a:r>
                        <a:rPr lang="en-US" sz="1000" b="1" u="none" strike="noStrike" kern="1200" dirty="0">
                          <a:solidFill>
                            <a:schemeClr val="bg1"/>
                          </a:solidFill>
                          <a:effectLst/>
                          <a:latin typeface="+mn-lt"/>
                          <a:ea typeface="+mn-ea"/>
                          <a:cs typeface="+mn-cs"/>
                        </a:rPr>
                        <a:t> = 818)</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a:t>
                      </a:r>
                      <a:br>
                        <a:rPr lang="en-US" sz="1000" b="1" u="none" strike="noStrike" kern="1200" dirty="0">
                          <a:solidFill>
                            <a:schemeClr val="bg1"/>
                          </a:solidFill>
                          <a:effectLst/>
                          <a:latin typeface="+mn-lt"/>
                          <a:ea typeface="+mn-ea"/>
                          <a:cs typeface="+mn-cs"/>
                        </a:rPr>
                      </a:br>
                      <a:r>
                        <a:rPr lang="en-US" sz="1000" b="1" u="none" strike="noStrike" kern="1200" dirty="0">
                          <a:solidFill>
                            <a:schemeClr val="bg1"/>
                          </a:solidFill>
                          <a:effectLst/>
                          <a:latin typeface="+mn-lt"/>
                          <a:ea typeface="+mn-ea"/>
                          <a:cs typeface="+mn-cs"/>
                        </a:rPr>
                        <a:t>cerebral</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dirty="0">
                          <a:solidFill>
                            <a:schemeClr val="bg1"/>
                          </a:solidFill>
                          <a:effectLst/>
                          <a:latin typeface="+mn-lt"/>
                        </a:rPr>
                        <a:t>N</a:t>
                      </a:r>
                      <a:r>
                        <a:rPr lang="en-US" sz="1000" b="1" u="none" strike="noStrike" kern="1200" dirty="0">
                          <a:solidFill>
                            <a:schemeClr val="bg1"/>
                          </a:solidFill>
                          <a:effectLst/>
                          <a:latin typeface="+mn-lt"/>
                          <a:ea typeface="+mn-ea"/>
                          <a:cs typeface="+mn-cs"/>
                        </a:rPr>
                        <a:t> = 751)</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653352470"/>
                  </a:ext>
                </a:extLst>
              </a:tr>
              <a:tr h="164001">
                <a:tc>
                  <a:txBody>
                    <a:bodyPr/>
                    <a:lstStyle/>
                    <a:p>
                      <a:pPr marL="0" algn="l" fontAlgn="b">
                        <a:lnSpc>
                          <a:spcPct val="85000"/>
                        </a:lnSpc>
                      </a:pPr>
                      <a:r>
                        <a:rPr lang="en-US" sz="1000" b="1" u="none" strike="noStrike" dirty="0">
                          <a:solidFill>
                            <a:schemeClr val="bg1"/>
                          </a:solidFill>
                          <a:effectLst/>
                          <a:latin typeface="+mn-lt"/>
                        </a:rPr>
                        <a:t>Any statin, n (%)</a:t>
                      </a:r>
                      <a:endParaRPr lang="en-US" sz="1000" b="1" i="0" u="none" strike="noStrike" dirty="0">
                        <a:solidFill>
                          <a:schemeClr val="bg1"/>
                        </a:solidFill>
                        <a:effectLst/>
                        <a:latin typeface="+mn-lt"/>
                      </a:endParaRPr>
                    </a:p>
                  </a:txBody>
                  <a:tcPr marT="54864" marB="54864"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3856 (94)</a:t>
                      </a:r>
                    </a:p>
                  </a:txBody>
                  <a:tcPr marL="0" marR="0" marT="54864" marB="54864"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1944 (94)</a:t>
                      </a:r>
                    </a:p>
                  </a:txBody>
                  <a:tcPr marL="0" marR="0" marT="54864" marB="54864"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1912 (94)</a:t>
                      </a:r>
                    </a:p>
                  </a:txBody>
                  <a:tcPr marL="0" marR="0" marT="54864" marB="54864"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455 (97)</a:t>
                      </a:r>
                    </a:p>
                  </a:txBody>
                  <a:tcPr marL="0" marR="0" marT="54864" marB="54864"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758 (93)</a:t>
                      </a:r>
                    </a:p>
                  </a:txBody>
                  <a:tcPr marL="0" marR="0" marT="54864" marB="54864"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699 (93)</a:t>
                      </a:r>
                    </a:p>
                  </a:txBody>
                  <a:tcPr marL="0" marR="0" marT="54864" marB="54864"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50932095"/>
                  </a:ext>
                </a:extLst>
              </a:tr>
              <a:tr h="164001">
                <a:tc>
                  <a:txBody>
                    <a:bodyPr/>
                    <a:lstStyle/>
                    <a:p>
                      <a:pPr marL="182880" algn="l" fontAlgn="b">
                        <a:lnSpc>
                          <a:spcPct val="85000"/>
                        </a:lnSpc>
                      </a:pPr>
                      <a:r>
                        <a:rPr lang="en-US" sz="1000" b="0" u="none" strike="noStrike" dirty="0">
                          <a:solidFill>
                            <a:schemeClr val="bg1"/>
                          </a:solidFill>
                          <a:effectLst/>
                          <a:latin typeface="+mn-lt"/>
                        </a:rPr>
                        <a:t>Low-intensity statin</a:t>
                      </a:r>
                      <a:endParaRPr lang="en-US" sz="1000" b="0" i="0" u="none" strike="noStrike" dirty="0">
                        <a:solidFill>
                          <a:schemeClr val="bg1"/>
                        </a:solidFill>
                        <a:effectLst/>
                        <a:latin typeface="+mn-lt"/>
                      </a:endParaRP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171 (4)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114 (6)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57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22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23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502802795"/>
                  </a:ext>
                </a:extLst>
              </a:tr>
              <a:tr h="164001">
                <a:tc>
                  <a:txBody>
                    <a:bodyPr/>
                    <a:lstStyle/>
                    <a:p>
                      <a:pPr marL="182880" algn="l" fontAlgn="b">
                        <a:lnSpc>
                          <a:spcPct val="85000"/>
                        </a:lnSpc>
                      </a:pPr>
                      <a:r>
                        <a:rPr lang="en-US" sz="1000" b="0" u="none" strike="noStrike" dirty="0">
                          <a:solidFill>
                            <a:schemeClr val="bg1"/>
                          </a:solidFill>
                          <a:effectLst/>
                          <a:latin typeface="+mn-lt"/>
                        </a:rPr>
                        <a:t>Moderate-intensity statin</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2279 (55)</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1327 (64)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952 (47)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190 (40)</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396 (48)</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366 (49)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03922724"/>
                  </a:ext>
                </a:extLst>
              </a:tr>
              <a:tr h="164001">
                <a:tc>
                  <a:txBody>
                    <a:bodyPr/>
                    <a:lstStyle/>
                    <a:p>
                      <a:pPr marL="182880" algn="l" fontAlgn="b">
                        <a:lnSpc>
                          <a:spcPct val="85000"/>
                        </a:lnSpc>
                      </a:pPr>
                      <a:r>
                        <a:rPr lang="en-US" sz="1000" b="0" u="none" strike="noStrike" dirty="0">
                          <a:solidFill>
                            <a:schemeClr val="bg1"/>
                          </a:solidFill>
                          <a:effectLst/>
                          <a:latin typeface="+mn-lt"/>
                        </a:rPr>
                        <a:t>High-intensity statin</a:t>
                      </a:r>
                      <a:endParaRPr lang="en-US" sz="1000" b="0" i="0" u="none" strike="noStrike" dirty="0">
                        <a:solidFill>
                          <a:schemeClr val="bg1"/>
                        </a:solidFill>
                        <a:effectLst/>
                        <a:latin typeface="+mn-lt"/>
                      </a:endParaRP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1306 (32)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448 (22)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858 (42)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240 (51)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320 (39)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298 (40)</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22016280"/>
                  </a:ext>
                </a:extLst>
              </a:tr>
              <a:tr h="164001">
                <a:tc>
                  <a:txBody>
                    <a:bodyPr/>
                    <a:lstStyle/>
                    <a:p>
                      <a:pPr marL="182880" algn="l" fontAlgn="b">
                        <a:lnSpc>
                          <a:spcPct val="85000"/>
                        </a:lnSpc>
                      </a:pPr>
                      <a:r>
                        <a:rPr lang="en-US" sz="1000" b="0" u="none" strike="noStrike" dirty="0">
                          <a:solidFill>
                            <a:schemeClr val="bg1"/>
                          </a:solidFill>
                          <a:effectLst/>
                          <a:latin typeface="+mn-lt"/>
                        </a:rPr>
                        <a:t>Unknown intensity statin</a:t>
                      </a:r>
                      <a:endParaRPr lang="en-US" sz="1000" b="0" i="0" u="none" strike="noStrike" baseline="30000" dirty="0">
                        <a:solidFill>
                          <a:schemeClr val="bg1"/>
                        </a:solidFill>
                        <a:effectLst/>
                        <a:latin typeface="+mn-lt"/>
                      </a:endParaRP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100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55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45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20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37358002"/>
                  </a:ext>
                </a:extLst>
              </a:tr>
              <a:tr h="164001">
                <a:tc>
                  <a:txBody>
                    <a:bodyPr/>
                    <a:lstStyle/>
                    <a:p>
                      <a:pPr algn="l" fontAlgn="b">
                        <a:lnSpc>
                          <a:spcPct val="85000"/>
                        </a:lnSpc>
                      </a:pPr>
                      <a:r>
                        <a:rPr lang="en-US" sz="1000" b="1" u="none" strike="noStrike" dirty="0">
                          <a:solidFill>
                            <a:schemeClr val="bg1"/>
                          </a:solidFill>
                          <a:effectLst/>
                          <a:latin typeface="+mn-lt"/>
                        </a:rPr>
                        <a:t>Any ezetimibe, n (%)</a:t>
                      </a:r>
                      <a:endParaRPr lang="en-US" sz="1000" b="1" i="0" u="none" strike="noStrike" dirty="0">
                        <a:solidFill>
                          <a:schemeClr val="bg1"/>
                        </a:solidFill>
                        <a:effectLst/>
                        <a:latin typeface="+mn-lt"/>
                      </a:endParaRP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491 (12)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249 (12)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242 (12)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81 (17)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92 (11)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69 (9)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4045933"/>
                  </a:ext>
                </a:extLst>
              </a:tr>
              <a:tr h="164001">
                <a:tc>
                  <a:txBody>
                    <a:bodyPr/>
                    <a:lstStyle/>
                    <a:p>
                      <a:pPr algn="l" fontAlgn="b">
                        <a:lnSpc>
                          <a:spcPct val="85000"/>
                        </a:lnSpc>
                      </a:pPr>
                      <a:r>
                        <a:rPr lang="en-US" sz="1000" b="1" i="0" u="none" strike="noStrike" dirty="0">
                          <a:solidFill>
                            <a:schemeClr val="bg1"/>
                          </a:solidFill>
                          <a:effectLst/>
                          <a:latin typeface="+mn-lt"/>
                        </a:rPr>
                        <a:t>Any PCSK9i,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59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29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30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15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354417368"/>
                  </a:ext>
                </a:extLst>
              </a:tr>
              <a:tr h="164001">
                <a:tc>
                  <a:txBody>
                    <a:bodyPr/>
                    <a:lstStyle/>
                    <a:p>
                      <a:pPr algn="l" fontAlgn="b">
                        <a:lnSpc>
                          <a:spcPct val="85000"/>
                        </a:lnSpc>
                      </a:pPr>
                      <a:r>
                        <a:rPr lang="en-US" sz="1000" b="1" i="0" u="none" strike="noStrike" dirty="0">
                          <a:solidFill>
                            <a:schemeClr val="bg1"/>
                          </a:solidFill>
                          <a:effectLst/>
                          <a:latin typeface="+mn-lt"/>
                        </a:rPr>
                        <a:t>Fibrates,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181 (4)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114 (6)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67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34 (4)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24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54081531"/>
                  </a:ext>
                </a:extLst>
              </a:tr>
              <a:tr h="164001">
                <a:tc>
                  <a:txBody>
                    <a:bodyPr/>
                    <a:lstStyle/>
                    <a:p>
                      <a:pPr algn="l" fontAlgn="b">
                        <a:lnSpc>
                          <a:spcPct val="85000"/>
                        </a:lnSpc>
                      </a:pPr>
                      <a:r>
                        <a:rPr lang="en-US" sz="1000" b="1" i="0" u="none" strike="noStrike" dirty="0">
                          <a:solidFill>
                            <a:schemeClr val="bg1"/>
                          </a:solidFill>
                          <a:effectLst/>
                          <a:latin typeface="+mn-lt"/>
                        </a:rPr>
                        <a:t>Fish oils</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36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23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9252483"/>
                  </a:ext>
                </a:extLst>
              </a:tr>
              <a:tr h="164001">
                <a:tc>
                  <a:txBody>
                    <a:bodyPr/>
                    <a:lstStyle/>
                    <a:p>
                      <a:pPr algn="l" fontAlgn="b">
                        <a:lnSpc>
                          <a:spcPct val="85000"/>
                        </a:lnSpc>
                      </a:pPr>
                      <a:r>
                        <a:rPr lang="en-US" sz="1000" b="1" i="0" u="none" strike="noStrike" dirty="0">
                          <a:solidFill>
                            <a:schemeClr val="bg1"/>
                          </a:solidFill>
                          <a:effectLst/>
                          <a:latin typeface="+mn-lt"/>
                        </a:rPr>
                        <a:t>Low-intensity statin monotherapy,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148 (4)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101 (5)</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47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 (3)</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3634761"/>
                  </a:ext>
                </a:extLst>
              </a:tr>
              <a:tr h="205163">
                <a:tc>
                  <a:txBody>
                    <a:bodyPr/>
                    <a:lstStyle/>
                    <a:p>
                      <a:pPr algn="l" fontAlgn="b">
                        <a:lnSpc>
                          <a:spcPct val="85000"/>
                        </a:lnSpc>
                      </a:pPr>
                      <a:r>
                        <a:rPr lang="en-US" sz="1000" b="1" i="0" u="none" strike="noStrike" spc="-20" baseline="0" dirty="0">
                          <a:solidFill>
                            <a:schemeClr val="bg1"/>
                          </a:solidFill>
                          <a:effectLst/>
                          <a:latin typeface="+mn-lt"/>
                        </a:rPr>
                        <a:t>Moderate-intensity statin monotherapy,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2131 (52)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1244 (60)</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887 (44)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164 (35)</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372 (46)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351 (47)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5998936"/>
                  </a:ext>
                </a:extLst>
              </a:tr>
              <a:tr h="164001">
                <a:tc>
                  <a:txBody>
                    <a:bodyPr/>
                    <a:lstStyle/>
                    <a:p>
                      <a:pPr algn="l" fontAlgn="b">
                        <a:lnSpc>
                          <a:spcPct val="85000"/>
                        </a:lnSpc>
                      </a:pPr>
                      <a:r>
                        <a:rPr lang="en-US" sz="1000" b="1" i="0" u="none" strike="noStrike" dirty="0">
                          <a:solidFill>
                            <a:schemeClr val="bg1"/>
                          </a:solidFill>
                          <a:effectLst/>
                          <a:latin typeface="+mn-lt"/>
                        </a:rPr>
                        <a:t>High-intensity statin monotherapy,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1134 (28)</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370 (18)</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764 (38)</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205 (44)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292 (36)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267 (36)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18006759"/>
                  </a:ext>
                </a:extLst>
              </a:tr>
              <a:tr h="164001">
                <a:tc>
                  <a:txBody>
                    <a:bodyPr/>
                    <a:lstStyle/>
                    <a:p>
                      <a:pPr algn="l" fontAlgn="b">
                        <a:lnSpc>
                          <a:spcPct val="85000"/>
                        </a:lnSpc>
                      </a:pPr>
                      <a:r>
                        <a:rPr lang="en-US" sz="1000" b="1" i="0" u="none" strike="noStrike" dirty="0">
                          <a:solidFill>
                            <a:schemeClr val="bg1"/>
                          </a:solidFill>
                          <a:effectLst/>
                          <a:latin typeface="+mn-lt"/>
                        </a:rPr>
                        <a:t>Ezetimibe combination, n (%)</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380 (9)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191 (9)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189 (9)</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72 (15)</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67 (8)</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50 (7)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682022755"/>
                  </a:ext>
                </a:extLst>
              </a:tr>
              <a:tr h="164001">
                <a:tc>
                  <a:txBody>
                    <a:bodyPr/>
                    <a:lstStyle/>
                    <a:p>
                      <a:pPr algn="l" fontAlgn="b">
                        <a:lnSpc>
                          <a:spcPct val="85000"/>
                        </a:lnSpc>
                      </a:pPr>
                      <a:r>
                        <a:rPr lang="en-US" sz="1000" b="1" i="0" u="none" strike="noStrike" dirty="0">
                          <a:solidFill>
                            <a:schemeClr val="bg1"/>
                          </a:solidFill>
                          <a:effectLst/>
                          <a:latin typeface="+mn-lt"/>
                        </a:rPr>
                        <a:t>PCSK9i combination</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49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25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24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 (&lt;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 (2)</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 (1)</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381789919"/>
                  </a:ext>
                </a:extLst>
              </a:tr>
              <a:tr h="164001">
                <a:tc>
                  <a:txBody>
                    <a:bodyPr/>
                    <a:lstStyle/>
                    <a:p>
                      <a:pPr algn="l" fontAlgn="b">
                        <a:lnSpc>
                          <a:spcPct val="85000"/>
                        </a:lnSpc>
                      </a:pPr>
                      <a:r>
                        <a:rPr lang="en-US" sz="1000" b="1" i="0" u="none" strike="noStrike" dirty="0">
                          <a:solidFill>
                            <a:schemeClr val="bg1"/>
                          </a:solidFill>
                          <a:effectLst/>
                          <a:latin typeface="+mn-lt"/>
                        </a:rPr>
                        <a:t>Other LLT</a:t>
                      </a:r>
                    </a:p>
                  </a:txBody>
                  <a:tcPr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270 (7)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142 (7)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128 (6)</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18 (4)</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55 (7)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55 (7)</a:t>
                      </a:r>
                    </a:p>
                  </a:txBody>
                  <a:tcPr marL="0" marR="0" marT="54864" marB="54864"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24697341"/>
                  </a:ext>
                </a:extLst>
              </a:tr>
            </a:tbl>
          </a:graphicData>
        </a:graphic>
      </p:graphicFrame>
      <p:sp>
        <p:nvSpPr>
          <p:cNvPr id="4" name="TextBox 3">
            <a:extLst>
              <a:ext uri="{FF2B5EF4-FFF2-40B4-BE49-F238E27FC236}">
                <a16:creationId xmlns:a16="http://schemas.microsoft.com/office/drawing/2014/main" id="{F30CB733-C25B-4500-8E57-3BC2B16459A4}"/>
              </a:ext>
            </a:extLst>
          </p:cNvPr>
          <p:cNvSpPr txBox="1"/>
          <p:nvPr/>
        </p:nvSpPr>
        <p:spPr>
          <a:xfrm>
            <a:off x="668337" y="6158925"/>
            <a:ext cx="8229600" cy="584775"/>
          </a:xfrm>
          <a:prstGeom prst="rect">
            <a:avLst/>
          </a:prstGeom>
          <a:noFill/>
        </p:spPr>
        <p:txBody>
          <a:bodyPr wrap="square" rtlCol="0" anchor="b">
            <a:spAutoFit/>
          </a:bodyPr>
          <a:lstStyle/>
          <a:p>
            <a:r>
              <a:rPr lang="en-US" sz="800" dirty="0"/>
              <a:t>ASCVD = atherosclerotic cardiovascular disease; LLT = lipid lowering therapy; PCSK9i = proprotein convertase subtilisin/</a:t>
            </a:r>
            <a:r>
              <a:rPr lang="en-US" sz="800" dirty="0" err="1"/>
              <a:t>kexin</a:t>
            </a:r>
            <a:r>
              <a:rPr lang="en-US" sz="800" dirty="0"/>
              <a:t> type 9 inhibitor.</a:t>
            </a:r>
          </a:p>
          <a:p>
            <a:r>
              <a:rPr lang="en-US" sz="800" dirty="0"/>
              <a:t>n = number of subjects receiving </a:t>
            </a:r>
            <a:r>
              <a:rPr lang="en-US" sz="800" dirty="0" err="1"/>
              <a:t>stabilised</a:t>
            </a:r>
            <a:r>
              <a:rPr lang="en-US" sz="800" dirty="0"/>
              <a:t> LLT at LDL-C measurement and with target LDL-C data.</a:t>
            </a:r>
          </a:p>
          <a:p>
            <a:r>
              <a:rPr lang="en-US" sz="800" baseline="30000" dirty="0" err="1"/>
              <a:t>a</a:t>
            </a:r>
            <a:r>
              <a:rPr lang="en-US" sz="800" dirty="0" err="1"/>
              <a:t>Stabilised</a:t>
            </a:r>
            <a:r>
              <a:rPr lang="en-US" sz="800" dirty="0"/>
              <a:t> LLT at LDL-C measurement. </a:t>
            </a:r>
            <a:r>
              <a:rPr lang="en-US" sz="800" baseline="30000" dirty="0"/>
              <a:t>b</a:t>
            </a:r>
            <a:r>
              <a:rPr lang="en-US" sz="800" dirty="0"/>
              <a:t>142 patients who were enrolled as secondary prevention were defined as primary prevention at the time of LDL-C measurement. </a:t>
            </a:r>
            <a:br>
              <a:rPr lang="en-US" sz="800" dirty="0"/>
            </a:br>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Tree>
    <p:extLst>
      <p:ext uri="{BB962C8B-B14F-4D97-AF65-F5344CB8AC3E}">
        <p14:creationId xmlns:p14="http://schemas.microsoft.com/office/powerpoint/2010/main" val="3167452140"/>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841AC-14EF-478F-9412-8D1423FE230F}"/>
              </a:ext>
            </a:extLst>
          </p:cNvPr>
          <p:cNvSpPr>
            <a:spLocks noGrp="1"/>
          </p:cNvSpPr>
          <p:nvPr>
            <p:ph type="title"/>
          </p:nvPr>
        </p:nvSpPr>
        <p:spPr/>
        <p:txBody>
          <a:bodyPr/>
          <a:lstStyle/>
          <a:p>
            <a:r>
              <a:rPr lang="en-US" dirty="0"/>
              <a:t>Enrollment by Country</a:t>
            </a:r>
          </a:p>
        </p:txBody>
      </p:sp>
      <p:sp>
        <p:nvSpPr>
          <p:cNvPr id="15" name="TextBox 14">
            <a:extLst>
              <a:ext uri="{FF2B5EF4-FFF2-40B4-BE49-F238E27FC236}">
                <a16:creationId xmlns:a16="http://schemas.microsoft.com/office/drawing/2014/main" id="{D57F0930-C075-4481-AA96-35506CFE9132}"/>
              </a:ext>
            </a:extLst>
          </p:cNvPr>
          <p:cNvSpPr txBox="1"/>
          <p:nvPr/>
        </p:nvSpPr>
        <p:spPr>
          <a:xfrm>
            <a:off x="668338" y="6528256"/>
            <a:ext cx="8229600" cy="215444"/>
          </a:xfrm>
          <a:prstGeom prst="rect">
            <a:avLst/>
          </a:prstGeom>
          <a:noFill/>
        </p:spPr>
        <p:txBody>
          <a:bodyPr wrap="square" rtlCol="0" anchor="b">
            <a:spAutoFit/>
          </a:bodyPr>
          <a:lstStyle/>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grpSp>
        <p:nvGrpSpPr>
          <p:cNvPr id="3" name="Group 2">
            <a:extLst>
              <a:ext uri="{FF2B5EF4-FFF2-40B4-BE49-F238E27FC236}">
                <a16:creationId xmlns:a16="http://schemas.microsoft.com/office/drawing/2014/main" id="{F331A8B1-C7AA-4D6F-8745-9F8931BB8AB8}"/>
              </a:ext>
            </a:extLst>
          </p:cNvPr>
          <p:cNvGrpSpPr/>
          <p:nvPr/>
        </p:nvGrpSpPr>
        <p:grpSpPr>
          <a:xfrm>
            <a:off x="685800" y="1456352"/>
            <a:ext cx="10893056" cy="4663504"/>
            <a:chOff x="1938527" y="1456352"/>
            <a:chExt cx="8157974" cy="4663504"/>
          </a:xfrm>
        </p:grpSpPr>
        <p:graphicFrame>
          <p:nvGraphicFramePr>
            <p:cNvPr id="5" name="Chart 4">
              <a:extLst>
                <a:ext uri="{FF2B5EF4-FFF2-40B4-BE49-F238E27FC236}">
                  <a16:creationId xmlns:a16="http://schemas.microsoft.com/office/drawing/2014/main" id="{915EF2AA-0D81-4D1B-801E-085F07245E4B}"/>
                </a:ext>
              </a:extLst>
            </p:cNvPr>
            <p:cNvGraphicFramePr/>
            <p:nvPr>
              <p:extLst>
                <p:ext uri="{D42A27DB-BD31-4B8C-83A1-F6EECF244321}">
                  <p14:modId xmlns:p14="http://schemas.microsoft.com/office/powerpoint/2010/main" val="909015954"/>
                </p:ext>
              </p:extLst>
            </p:nvPr>
          </p:nvGraphicFramePr>
          <p:xfrm>
            <a:off x="1938527" y="2055856"/>
            <a:ext cx="8119873"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9ACCC449-5B12-CA4F-862E-0677362BA415}"/>
                </a:ext>
              </a:extLst>
            </p:cNvPr>
            <p:cNvSpPr txBox="1"/>
            <p:nvPr/>
          </p:nvSpPr>
          <p:spPr>
            <a:xfrm>
              <a:off x="2024064" y="1456352"/>
              <a:ext cx="8072437" cy="338554"/>
            </a:xfrm>
            <a:prstGeom prst="rect">
              <a:avLst/>
            </a:prstGeom>
            <a:noFill/>
          </p:spPr>
          <p:txBody>
            <a:bodyPr wrap="square" rtlCol="0">
              <a:spAutoFit/>
            </a:bodyPr>
            <a:lstStyle/>
            <a:p>
              <a:pPr algn="ctr"/>
              <a:r>
                <a:rPr lang="en-US" sz="1600" b="1" dirty="0"/>
                <a:t>Number of Patients Per Country </a:t>
              </a:r>
            </a:p>
          </p:txBody>
        </p:sp>
        <p:grpSp>
          <p:nvGrpSpPr>
            <p:cNvPr id="17" name="Group 16">
              <a:extLst>
                <a:ext uri="{FF2B5EF4-FFF2-40B4-BE49-F238E27FC236}">
                  <a16:creationId xmlns:a16="http://schemas.microsoft.com/office/drawing/2014/main" id="{9DE3031D-DB07-444D-9C20-CF1E06BF8192}"/>
                </a:ext>
              </a:extLst>
            </p:cNvPr>
            <p:cNvGrpSpPr/>
            <p:nvPr/>
          </p:nvGrpSpPr>
          <p:grpSpPr>
            <a:xfrm>
              <a:off x="4040393" y="1843427"/>
              <a:ext cx="3946550" cy="278344"/>
              <a:chOff x="4647169" y="1733822"/>
              <a:chExt cx="3946550" cy="278344"/>
            </a:xfrm>
          </p:grpSpPr>
          <p:grpSp>
            <p:nvGrpSpPr>
              <p:cNvPr id="18" name="Group 17">
                <a:extLst>
                  <a:ext uri="{FF2B5EF4-FFF2-40B4-BE49-F238E27FC236}">
                    <a16:creationId xmlns:a16="http://schemas.microsoft.com/office/drawing/2014/main" id="{E8B416E6-AEE6-5A44-B96B-F567E711F9E2}"/>
                  </a:ext>
                </a:extLst>
              </p:cNvPr>
              <p:cNvGrpSpPr/>
              <p:nvPr/>
            </p:nvGrpSpPr>
            <p:grpSpPr>
              <a:xfrm>
                <a:off x="4647169" y="1735167"/>
                <a:ext cx="1378347" cy="276999"/>
                <a:chOff x="13878816" y="494732"/>
                <a:chExt cx="1378347" cy="276999"/>
              </a:xfrm>
            </p:grpSpPr>
            <p:sp>
              <p:nvSpPr>
                <p:cNvPr id="36" name="Rectangle 35">
                  <a:extLst>
                    <a:ext uri="{FF2B5EF4-FFF2-40B4-BE49-F238E27FC236}">
                      <a16:creationId xmlns:a16="http://schemas.microsoft.com/office/drawing/2014/main" id="{98C03FE3-FA75-2D42-9F00-390C10AD0D1B}"/>
                    </a:ext>
                  </a:extLst>
                </p:cNvPr>
                <p:cNvSpPr/>
                <p:nvPr/>
              </p:nvSpPr>
              <p:spPr>
                <a:xfrm>
                  <a:off x="13878816" y="581133"/>
                  <a:ext cx="82177" cy="1080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5" name="TextBox 34">
                  <a:extLst>
                    <a:ext uri="{FF2B5EF4-FFF2-40B4-BE49-F238E27FC236}">
                      <a16:creationId xmlns:a16="http://schemas.microsoft.com/office/drawing/2014/main" id="{36D35F58-8FA4-914D-8EEF-1ECC6A94C9DC}"/>
                    </a:ext>
                  </a:extLst>
                </p:cNvPr>
                <p:cNvSpPr txBox="1"/>
                <p:nvPr/>
              </p:nvSpPr>
              <p:spPr>
                <a:xfrm>
                  <a:off x="13965976" y="494732"/>
                  <a:ext cx="1291187" cy="276999"/>
                </a:xfrm>
                <a:prstGeom prst="rect">
                  <a:avLst/>
                </a:prstGeom>
                <a:noFill/>
              </p:spPr>
              <p:txBody>
                <a:bodyPr wrap="none" rtlCol="0">
                  <a:spAutoFit/>
                </a:bodyPr>
                <a:lstStyle/>
                <a:p>
                  <a:r>
                    <a:rPr lang="en-US" sz="1200" dirty="0"/>
                    <a:t>Western Europe</a:t>
                  </a:r>
                </a:p>
              </p:txBody>
            </p:sp>
          </p:grpSp>
          <p:grpSp>
            <p:nvGrpSpPr>
              <p:cNvPr id="20" name="Group 19">
                <a:extLst>
                  <a:ext uri="{FF2B5EF4-FFF2-40B4-BE49-F238E27FC236}">
                    <a16:creationId xmlns:a16="http://schemas.microsoft.com/office/drawing/2014/main" id="{969DC907-ADF3-734F-86B9-5EDDEB41E58A}"/>
                  </a:ext>
                </a:extLst>
              </p:cNvPr>
              <p:cNvGrpSpPr/>
              <p:nvPr/>
            </p:nvGrpSpPr>
            <p:grpSpPr>
              <a:xfrm>
                <a:off x="6086185" y="1733822"/>
                <a:ext cx="1337823" cy="276999"/>
                <a:chOff x="12541153" y="692910"/>
                <a:chExt cx="1337823" cy="276999"/>
              </a:xfrm>
            </p:grpSpPr>
            <p:sp>
              <p:nvSpPr>
                <p:cNvPr id="28" name="Rectangle 27">
                  <a:extLst>
                    <a:ext uri="{FF2B5EF4-FFF2-40B4-BE49-F238E27FC236}">
                      <a16:creationId xmlns:a16="http://schemas.microsoft.com/office/drawing/2014/main" id="{0C16D641-2E06-6F47-AAFD-3A4A43AEB936}"/>
                    </a:ext>
                  </a:extLst>
                </p:cNvPr>
                <p:cNvSpPr/>
                <p:nvPr/>
              </p:nvSpPr>
              <p:spPr>
                <a:xfrm>
                  <a:off x="12541153" y="779311"/>
                  <a:ext cx="82177" cy="10805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7" name="TextBox 26">
                  <a:extLst>
                    <a:ext uri="{FF2B5EF4-FFF2-40B4-BE49-F238E27FC236}">
                      <a16:creationId xmlns:a16="http://schemas.microsoft.com/office/drawing/2014/main" id="{73486F3A-A263-5549-B492-340E508EFCEB}"/>
                    </a:ext>
                  </a:extLst>
                </p:cNvPr>
                <p:cNvSpPr txBox="1"/>
                <p:nvPr/>
              </p:nvSpPr>
              <p:spPr>
                <a:xfrm>
                  <a:off x="12628313" y="692910"/>
                  <a:ext cx="1250663" cy="276999"/>
                </a:xfrm>
                <a:prstGeom prst="rect">
                  <a:avLst/>
                </a:prstGeom>
                <a:noFill/>
              </p:spPr>
              <p:txBody>
                <a:bodyPr wrap="none" rtlCol="0">
                  <a:spAutoFit/>
                </a:bodyPr>
                <a:lstStyle/>
                <a:p>
                  <a:r>
                    <a:rPr lang="en-US" sz="1200" dirty="0"/>
                    <a:t>Eastern Europe</a:t>
                  </a:r>
                </a:p>
              </p:txBody>
            </p:sp>
          </p:grpSp>
          <p:grpSp>
            <p:nvGrpSpPr>
              <p:cNvPr id="21" name="Group 20">
                <a:extLst>
                  <a:ext uri="{FF2B5EF4-FFF2-40B4-BE49-F238E27FC236}">
                    <a16:creationId xmlns:a16="http://schemas.microsoft.com/office/drawing/2014/main" id="{E55EDB3A-F26D-C441-8FC2-E6601BD97CEA}"/>
                  </a:ext>
                </a:extLst>
              </p:cNvPr>
              <p:cNvGrpSpPr/>
              <p:nvPr/>
            </p:nvGrpSpPr>
            <p:grpSpPr>
              <a:xfrm>
                <a:off x="7488332" y="1733822"/>
                <a:ext cx="1105387" cy="276999"/>
                <a:chOff x="13943300" y="488938"/>
                <a:chExt cx="1105387" cy="276999"/>
              </a:xfrm>
            </p:grpSpPr>
            <p:sp>
              <p:nvSpPr>
                <p:cNvPr id="24" name="Rectangle 23">
                  <a:extLst>
                    <a:ext uri="{FF2B5EF4-FFF2-40B4-BE49-F238E27FC236}">
                      <a16:creationId xmlns:a16="http://schemas.microsoft.com/office/drawing/2014/main" id="{B40CFC01-2BF5-DA43-B903-C1AA9D3D2D06}"/>
                    </a:ext>
                  </a:extLst>
                </p:cNvPr>
                <p:cNvSpPr/>
                <p:nvPr/>
              </p:nvSpPr>
              <p:spPr>
                <a:xfrm>
                  <a:off x="13943300" y="575339"/>
                  <a:ext cx="82177" cy="1080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3" name="TextBox 22">
                  <a:extLst>
                    <a:ext uri="{FF2B5EF4-FFF2-40B4-BE49-F238E27FC236}">
                      <a16:creationId xmlns:a16="http://schemas.microsoft.com/office/drawing/2014/main" id="{B682139A-BFC8-E34C-A1EB-F4F9D2F3505D}"/>
                    </a:ext>
                  </a:extLst>
                </p:cNvPr>
                <p:cNvSpPr txBox="1"/>
                <p:nvPr/>
              </p:nvSpPr>
              <p:spPr>
                <a:xfrm>
                  <a:off x="14030460" y="488938"/>
                  <a:ext cx="1018227" cy="276999"/>
                </a:xfrm>
                <a:prstGeom prst="rect">
                  <a:avLst/>
                </a:prstGeom>
                <a:noFill/>
              </p:spPr>
              <p:txBody>
                <a:bodyPr wrap="none" rtlCol="0">
                  <a:spAutoFit/>
                </a:bodyPr>
                <a:lstStyle/>
                <a:p>
                  <a:r>
                    <a:rPr lang="en-US" sz="1200" dirty="0"/>
                    <a:t>Scandinavia</a:t>
                  </a:r>
                </a:p>
              </p:txBody>
            </p:sp>
          </p:grpSp>
        </p:grpSp>
      </p:grpSp>
    </p:spTree>
    <p:extLst>
      <p:ext uri="{BB962C8B-B14F-4D97-AF65-F5344CB8AC3E}">
        <p14:creationId xmlns:p14="http://schemas.microsoft.com/office/powerpoint/2010/main" val="825253956"/>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F03BE-CC71-4558-99C9-50F310A1AA48}"/>
              </a:ext>
            </a:extLst>
          </p:cNvPr>
          <p:cNvSpPr>
            <a:spLocks noGrp="1"/>
          </p:cNvSpPr>
          <p:nvPr>
            <p:ph type="title"/>
          </p:nvPr>
        </p:nvSpPr>
        <p:spPr/>
        <p:txBody>
          <a:bodyPr/>
          <a:lstStyle/>
          <a:p>
            <a:r>
              <a:rPr lang="en-US" dirty="0"/>
              <a:t>The Number of Sites per Country by Primary and Secondary Care Sites</a:t>
            </a:r>
          </a:p>
        </p:txBody>
      </p:sp>
      <p:graphicFrame>
        <p:nvGraphicFramePr>
          <p:cNvPr id="5" name="Chart 4">
            <a:extLst>
              <a:ext uri="{FF2B5EF4-FFF2-40B4-BE49-F238E27FC236}">
                <a16:creationId xmlns:a16="http://schemas.microsoft.com/office/drawing/2014/main" id="{4CC799B4-49BE-4A30-A96C-7BA985B96C91}"/>
              </a:ext>
            </a:extLst>
          </p:cNvPr>
          <p:cNvGraphicFramePr/>
          <p:nvPr>
            <p:extLst>
              <p:ext uri="{D42A27DB-BD31-4B8C-83A1-F6EECF244321}">
                <p14:modId xmlns:p14="http://schemas.microsoft.com/office/powerpoint/2010/main" val="2725052231"/>
              </p:ext>
            </p:extLst>
          </p:nvPr>
        </p:nvGraphicFramePr>
        <p:xfrm>
          <a:off x="435937" y="1456666"/>
          <a:ext cx="11109620" cy="519628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0A1EE491-2AD6-4DAA-9A34-323405CDD1D5}"/>
              </a:ext>
            </a:extLst>
          </p:cNvPr>
          <p:cNvSpPr txBox="1"/>
          <p:nvPr/>
        </p:nvSpPr>
        <p:spPr>
          <a:xfrm>
            <a:off x="668338" y="6528256"/>
            <a:ext cx="8229600" cy="215444"/>
          </a:xfrm>
          <a:prstGeom prst="rect">
            <a:avLst/>
          </a:prstGeom>
          <a:noFill/>
        </p:spPr>
        <p:txBody>
          <a:bodyPr wrap="square" rtlCol="0" anchor="b">
            <a:spAutoFit/>
          </a:bodyPr>
          <a:lstStyle/>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Tree>
    <p:extLst>
      <p:ext uri="{BB962C8B-B14F-4D97-AF65-F5344CB8AC3E}">
        <p14:creationId xmlns:p14="http://schemas.microsoft.com/office/powerpoint/2010/main" val="76760933"/>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16357CA4-18BC-42A6-9E59-06A94B4F389F}"/>
              </a:ext>
            </a:extLst>
          </p:cNvPr>
          <p:cNvGraphicFramePr/>
          <p:nvPr>
            <p:extLst>
              <p:ext uri="{D42A27DB-BD31-4B8C-83A1-F6EECF244321}">
                <p14:modId xmlns:p14="http://schemas.microsoft.com/office/powerpoint/2010/main" val="1623136784"/>
              </p:ext>
            </p:extLst>
          </p:nvPr>
        </p:nvGraphicFramePr>
        <p:xfrm>
          <a:off x="450124" y="2040556"/>
          <a:ext cx="11247120" cy="427209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124624E9-DD2B-4DC1-8DCC-633B979E51FD}"/>
              </a:ext>
            </a:extLst>
          </p:cNvPr>
          <p:cNvSpPr txBox="1"/>
          <p:nvPr/>
        </p:nvSpPr>
        <p:spPr>
          <a:xfrm rot="16200000">
            <a:off x="-413753" y="3009636"/>
            <a:ext cx="2607623" cy="403113"/>
          </a:xfrm>
          <a:prstGeom prst="rect">
            <a:avLst/>
          </a:prstGeom>
          <a:noFill/>
        </p:spPr>
        <p:txBody>
          <a:bodyPr wrap="square" rtlCol="0">
            <a:spAutoFit/>
          </a:bodyPr>
          <a:lstStyle/>
          <a:p>
            <a:pPr algn="ctr"/>
            <a:r>
              <a:rPr lang="en-US" sz="1400" b="1" dirty="0"/>
              <a:t>Proportion of Patients (%)</a:t>
            </a:r>
          </a:p>
        </p:txBody>
      </p:sp>
      <p:sp>
        <p:nvSpPr>
          <p:cNvPr id="2" name="Title 1">
            <a:extLst>
              <a:ext uri="{FF2B5EF4-FFF2-40B4-BE49-F238E27FC236}">
                <a16:creationId xmlns:a16="http://schemas.microsoft.com/office/drawing/2014/main" id="{022C9069-ACE8-4BF1-8A4C-1BBBCDB0E62B}"/>
              </a:ext>
            </a:extLst>
          </p:cNvPr>
          <p:cNvSpPr>
            <a:spLocks noGrp="1"/>
          </p:cNvSpPr>
          <p:nvPr>
            <p:ph type="title"/>
          </p:nvPr>
        </p:nvSpPr>
        <p:spPr/>
        <p:txBody>
          <a:bodyPr/>
          <a:lstStyle/>
          <a:p>
            <a:r>
              <a:rPr lang="en-US" dirty="0"/>
              <a:t>Lipid-lowering Therapy at Enrollment</a:t>
            </a:r>
          </a:p>
        </p:txBody>
      </p:sp>
      <p:sp>
        <p:nvSpPr>
          <p:cNvPr id="11" name="TextBox 10">
            <a:extLst>
              <a:ext uri="{FF2B5EF4-FFF2-40B4-BE49-F238E27FC236}">
                <a16:creationId xmlns:a16="http://schemas.microsoft.com/office/drawing/2014/main" id="{099BB25D-6320-784D-BB7F-F2EE4DB9D79E}"/>
              </a:ext>
            </a:extLst>
          </p:cNvPr>
          <p:cNvSpPr txBox="1"/>
          <p:nvPr/>
        </p:nvSpPr>
        <p:spPr>
          <a:xfrm>
            <a:off x="2059782" y="1456352"/>
            <a:ext cx="8072437" cy="338554"/>
          </a:xfrm>
          <a:prstGeom prst="rect">
            <a:avLst/>
          </a:prstGeom>
          <a:noFill/>
        </p:spPr>
        <p:txBody>
          <a:bodyPr wrap="square" rtlCol="0">
            <a:spAutoFit/>
          </a:bodyPr>
          <a:lstStyle/>
          <a:p>
            <a:pPr algn="ctr"/>
            <a:r>
              <a:rPr lang="en-US" sz="1600" b="1" dirty="0"/>
              <a:t>Overall (</a:t>
            </a:r>
            <a:r>
              <a:rPr lang="en-US" sz="1600" b="1" i="1" dirty="0"/>
              <a:t>N</a:t>
            </a:r>
            <a:r>
              <a:rPr lang="en-US" sz="1600" b="1" dirty="0"/>
              <a:t> = 5888)</a:t>
            </a:r>
          </a:p>
        </p:txBody>
      </p:sp>
      <p:sp>
        <p:nvSpPr>
          <p:cNvPr id="12" name="TextBox 11">
            <a:extLst>
              <a:ext uri="{FF2B5EF4-FFF2-40B4-BE49-F238E27FC236}">
                <a16:creationId xmlns:a16="http://schemas.microsoft.com/office/drawing/2014/main" id="{B9271F4D-29FE-1649-8C3E-6D50DA7C591F}"/>
              </a:ext>
            </a:extLst>
          </p:cNvPr>
          <p:cNvSpPr txBox="1"/>
          <p:nvPr/>
        </p:nvSpPr>
        <p:spPr>
          <a:xfrm>
            <a:off x="668338" y="6035814"/>
            <a:ext cx="9454896" cy="707886"/>
          </a:xfrm>
          <a:prstGeom prst="rect">
            <a:avLst/>
          </a:prstGeom>
          <a:noFill/>
        </p:spPr>
        <p:txBody>
          <a:bodyPr wrap="square" rtlCol="0" anchor="b">
            <a:spAutoFit/>
          </a:bodyPr>
          <a:lstStyle/>
          <a:p>
            <a:pPr lvl="0"/>
            <a:r>
              <a:rPr lang="en-US" sz="800" dirty="0">
                <a:solidFill>
                  <a:srgbClr val="000000"/>
                </a:solidFill>
              </a:rPr>
              <a:t>Statin intensity defined per the American College of Cardiology/American Heart Association definition.</a:t>
            </a:r>
          </a:p>
          <a:p>
            <a:pPr lvl="0"/>
            <a:r>
              <a:rPr lang="en-US" sz="800" dirty="0"/>
              <a:t>LLT = lipid-lowering therapy; </a:t>
            </a:r>
            <a:r>
              <a:rPr lang="en-US" sz="800" dirty="0">
                <a:solidFill>
                  <a:srgbClr val="000000"/>
                </a:solidFill>
              </a:rPr>
              <a:t>PCSK9i = proprotein convertase subtilisin/</a:t>
            </a:r>
            <a:r>
              <a:rPr lang="en-US" sz="800" dirty="0" err="1">
                <a:solidFill>
                  <a:srgbClr val="000000"/>
                </a:solidFill>
              </a:rPr>
              <a:t>kexin</a:t>
            </a:r>
            <a:r>
              <a:rPr lang="en-US" sz="800" dirty="0">
                <a:solidFill>
                  <a:srgbClr val="000000"/>
                </a:solidFill>
              </a:rPr>
              <a:t> type 9 inhibitor. </a:t>
            </a:r>
            <a:br>
              <a:rPr lang="en-US" sz="800" dirty="0">
                <a:solidFill>
                  <a:srgbClr val="000000"/>
                </a:solidFill>
              </a:rPr>
            </a:br>
            <a:r>
              <a:rPr lang="en-US" sz="800" dirty="0">
                <a:solidFill>
                  <a:srgbClr val="000000"/>
                </a:solidFill>
              </a:rPr>
              <a:t>Other vascular secondary prevention: Patients not in the primary prevention group who did not fulfil the criteria for secondary prevention, or who had no documented cardiovascular event. Definitions of LLT categories are described in Supplementary Table S2.</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Tree>
    <p:extLst>
      <p:ext uri="{BB962C8B-B14F-4D97-AF65-F5344CB8AC3E}">
        <p14:creationId xmlns:p14="http://schemas.microsoft.com/office/powerpoint/2010/main" val="3392843257"/>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F3CB14CE-576E-414B-8892-8FD94108B428}"/>
              </a:ext>
            </a:extLst>
          </p:cNvPr>
          <p:cNvGraphicFramePr/>
          <p:nvPr>
            <p:extLst>
              <p:ext uri="{D42A27DB-BD31-4B8C-83A1-F6EECF244321}">
                <p14:modId xmlns:p14="http://schemas.microsoft.com/office/powerpoint/2010/main" val="1008176447"/>
              </p:ext>
            </p:extLst>
          </p:nvPr>
        </p:nvGraphicFramePr>
        <p:xfrm>
          <a:off x="450124" y="2040556"/>
          <a:ext cx="11247120" cy="4272092"/>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D76942B9-E7C0-43B8-842C-29668344B127}"/>
              </a:ext>
            </a:extLst>
          </p:cNvPr>
          <p:cNvSpPr txBox="1"/>
          <p:nvPr/>
        </p:nvSpPr>
        <p:spPr>
          <a:xfrm rot="16200000">
            <a:off x="-413753" y="3009636"/>
            <a:ext cx="2607623" cy="403113"/>
          </a:xfrm>
          <a:prstGeom prst="rect">
            <a:avLst/>
          </a:prstGeom>
          <a:noFill/>
        </p:spPr>
        <p:txBody>
          <a:bodyPr wrap="square" rtlCol="0">
            <a:spAutoFit/>
          </a:bodyPr>
          <a:lstStyle/>
          <a:p>
            <a:pPr algn="ctr"/>
            <a:r>
              <a:rPr lang="en-US" sz="1400" b="1" dirty="0"/>
              <a:t>Proportion of Patients (%)</a:t>
            </a:r>
          </a:p>
        </p:txBody>
      </p:sp>
      <p:sp>
        <p:nvSpPr>
          <p:cNvPr id="2" name="Title 1">
            <a:extLst>
              <a:ext uri="{FF2B5EF4-FFF2-40B4-BE49-F238E27FC236}">
                <a16:creationId xmlns:a16="http://schemas.microsoft.com/office/drawing/2014/main" id="{022C9069-ACE8-4BF1-8A4C-1BBBCDB0E62B}"/>
              </a:ext>
            </a:extLst>
          </p:cNvPr>
          <p:cNvSpPr>
            <a:spLocks noGrp="1"/>
          </p:cNvSpPr>
          <p:nvPr>
            <p:ph type="title"/>
          </p:nvPr>
        </p:nvSpPr>
        <p:spPr/>
        <p:txBody>
          <a:bodyPr/>
          <a:lstStyle/>
          <a:p>
            <a:r>
              <a:rPr lang="en-US" dirty="0"/>
              <a:t>Lipid-lowering Therapy at Enrollment</a:t>
            </a:r>
          </a:p>
        </p:txBody>
      </p:sp>
      <p:sp>
        <p:nvSpPr>
          <p:cNvPr id="7" name="TextBox 6">
            <a:extLst>
              <a:ext uri="{FF2B5EF4-FFF2-40B4-BE49-F238E27FC236}">
                <a16:creationId xmlns:a16="http://schemas.microsoft.com/office/drawing/2014/main" id="{4B651CDF-A7C7-2D41-B08B-D44AF863D4F5}"/>
              </a:ext>
            </a:extLst>
          </p:cNvPr>
          <p:cNvSpPr txBox="1"/>
          <p:nvPr/>
        </p:nvSpPr>
        <p:spPr>
          <a:xfrm>
            <a:off x="2059782" y="1456352"/>
            <a:ext cx="8072437" cy="338554"/>
          </a:xfrm>
          <a:prstGeom prst="rect">
            <a:avLst/>
          </a:prstGeom>
          <a:noFill/>
        </p:spPr>
        <p:txBody>
          <a:bodyPr wrap="square" rtlCol="0">
            <a:spAutoFit/>
          </a:bodyPr>
          <a:lstStyle/>
          <a:p>
            <a:pPr algn="ctr"/>
            <a:r>
              <a:rPr lang="en-US" sz="1600" b="1" dirty="0"/>
              <a:t>Primary Prevention (</a:t>
            </a:r>
            <a:r>
              <a:rPr lang="en-US" sz="1600" b="1" i="1" dirty="0"/>
              <a:t>N</a:t>
            </a:r>
            <a:r>
              <a:rPr lang="en-US" sz="1600" b="1" dirty="0"/>
              <a:t> = 3000)</a:t>
            </a:r>
          </a:p>
        </p:txBody>
      </p:sp>
      <p:sp>
        <p:nvSpPr>
          <p:cNvPr id="10" name="TextBox 9">
            <a:extLst>
              <a:ext uri="{FF2B5EF4-FFF2-40B4-BE49-F238E27FC236}">
                <a16:creationId xmlns:a16="http://schemas.microsoft.com/office/drawing/2014/main" id="{6B64064D-3CDF-1047-B445-24DE108F1239}"/>
              </a:ext>
            </a:extLst>
          </p:cNvPr>
          <p:cNvSpPr txBox="1"/>
          <p:nvPr/>
        </p:nvSpPr>
        <p:spPr>
          <a:xfrm>
            <a:off x="668338" y="6035814"/>
            <a:ext cx="9454896" cy="707886"/>
          </a:xfrm>
          <a:prstGeom prst="rect">
            <a:avLst/>
          </a:prstGeom>
          <a:noFill/>
        </p:spPr>
        <p:txBody>
          <a:bodyPr wrap="square" rtlCol="0" anchor="b">
            <a:spAutoFit/>
          </a:bodyPr>
          <a:lstStyle/>
          <a:p>
            <a:pPr lvl="0"/>
            <a:r>
              <a:rPr lang="en-US" sz="800" dirty="0">
                <a:solidFill>
                  <a:srgbClr val="000000"/>
                </a:solidFill>
              </a:rPr>
              <a:t>Statin intensity defined per the American College of Cardiology/American Heart Association definition.</a:t>
            </a:r>
          </a:p>
          <a:p>
            <a:pPr lvl="0"/>
            <a:r>
              <a:rPr lang="en-US" sz="800" dirty="0"/>
              <a:t>LLT = lipid-lowering therapy; </a:t>
            </a:r>
            <a:r>
              <a:rPr lang="en-US" sz="800" dirty="0">
                <a:solidFill>
                  <a:srgbClr val="000000"/>
                </a:solidFill>
              </a:rPr>
              <a:t>PCSK9i = proprotein convertase subtilisin/</a:t>
            </a:r>
            <a:r>
              <a:rPr lang="en-US" sz="800" dirty="0" err="1">
                <a:solidFill>
                  <a:srgbClr val="000000"/>
                </a:solidFill>
              </a:rPr>
              <a:t>kexin</a:t>
            </a:r>
            <a:r>
              <a:rPr lang="en-US" sz="800" dirty="0">
                <a:solidFill>
                  <a:srgbClr val="000000"/>
                </a:solidFill>
              </a:rPr>
              <a:t> type 9 inhibitor. </a:t>
            </a:r>
            <a:br>
              <a:rPr lang="en-US" sz="800" dirty="0">
                <a:solidFill>
                  <a:srgbClr val="000000"/>
                </a:solidFill>
              </a:rPr>
            </a:br>
            <a:r>
              <a:rPr lang="en-US" sz="800" dirty="0">
                <a:solidFill>
                  <a:srgbClr val="000000"/>
                </a:solidFill>
              </a:rPr>
              <a:t>Other vascular secondary prevention: Patients not in the primary prevention group who did not fulfil the criteria for secondary prevention, or who had no documented cardiovascular event. Definitions of LLT categories are described in Supplementary Table S2.</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Tree>
    <p:extLst>
      <p:ext uri="{BB962C8B-B14F-4D97-AF65-F5344CB8AC3E}">
        <p14:creationId xmlns:p14="http://schemas.microsoft.com/office/powerpoint/2010/main" val="2575666629"/>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C86624-9B90-6A4C-90ED-D881139F5674}"/>
              </a:ext>
            </a:extLst>
          </p:cNvPr>
          <p:cNvGrpSpPr/>
          <p:nvPr/>
        </p:nvGrpSpPr>
        <p:grpSpPr>
          <a:xfrm>
            <a:off x="1596585" y="2228888"/>
            <a:ext cx="9784080" cy="2054837"/>
            <a:chOff x="1332982" y="2218446"/>
            <a:chExt cx="7123556" cy="2064223"/>
          </a:xfrm>
        </p:grpSpPr>
        <p:grpSp>
          <p:nvGrpSpPr>
            <p:cNvPr id="7" name="Group 6">
              <a:extLst>
                <a:ext uri="{FF2B5EF4-FFF2-40B4-BE49-F238E27FC236}">
                  <a16:creationId xmlns:a16="http://schemas.microsoft.com/office/drawing/2014/main" id="{6470FA05-29B4-014A-B7C0-4E6E506D0EA5}"/>
                </a:ext>
              </a:extLst>
            </p:cNvPr>
            <p:cNvGrpSpPr/>
            <p:nvPr/>
          </p:nvGrpSpPr>
          <p:grpSpPr>
            <a:xfrm>
              <a:off x="1332982" y="2218446"/>
              <a:ext cx="312189" cy="2048256"/>
              <a:chOff x="1316587" y="2187883"/>
              <a:chExt cx="312189" cy="1760261"/>
            </a:xfrm>
          </p:grpSpPr>
          <p:sp>
            <p:nvSpPr>
              <p:cNvPr id="79" name="Rectangle 78">
                <a:extLst>
                  <a:ext uri="{FF2B5EF4-FFF2-40B4-BE49-F238E27FC236}">
                    <a16:creationId xmlns:a16="http://schemas.microsoft.com/office/drawing/2014/main" id="{7FE12734-B5D0-BF41-AF1D-42798BE11DD6}"/>
                  </a:ext>
                </a:extLst>
              </p:cNvPr>
              <p:cNvSpPr/>
              <p:nvPr/>
            </p:nvSpPr>
            <p:spPr>
              <a:xfrm>
                <a:off x="1316587" y="2231390"/>
                <a:ext cx="61364" cy="17131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16FA17D9-383F-2245-9426-09A49904D807}"/>
                  </a:ext>
                </a:extLst>
              </p:cNvPr>
              <p:cNvSpPr/>
              <p:nvPr/>
            </p:nvSpPr>
            <p:spPr>
              <a:xfrm>
                <a:off x="1400195" y="2187883"/>
                <a:ext cx="61364" cy="176026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7474AD80-6DB2-D74A-80A5-F8087790D51B}"/>
                  </a:ext>
                </a:extLst>
              </p:cNvPr>
              <p:cNvSpPr/>
              <p:nvPr/>
            </p:nvSpPr>
            <p:spPr>
              <a:xfrm>
                <a:off x="1483803" y="2250441"/>
                <a:ext cx="61364" cy="169739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6CDBDDD9-5DBB-5B48-8B47-F3ED3B400DF8}"/>
                  </a:ext>
                </a:extLst>
              </p:cNvPr>
              <p:cNvSpPr/>
              <p:nvPr/>
            </p:nvSpPr>
            <p:spPr>
              <a:xfrm>
                <a:off x="1567412" y="2233175"/>
                <a:ext cx="61364" cy="17131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945521B9-8DED-7C44-B831-379698B5872C}"/>
                </a:ext>
              </a:extLst>
            </p:cNvPr>
            <p:cNvGrpSpPr/>
            <p:nvPr/>
          </p:nvGrpSpPr>
          <p:grpSpPr>
            <a:xfrm>
              <a:off x="1819279" y="4216595"/>
              <a:ext cx="312189" cy="54864"/>
              <a:chOff x="1316587" y="1974269"/>
              <a:chExt cx="312189" cy="2074795"/>
            </a:xfrm>
          </p:grpSpPr>
          <p:sp>
            <p:nvSpPr>
              <p:cNvPr id="75" name="Rectangle 74">
                <a:extLst>
                  <a:ext uri="{FF2B5EF4-FFF2-40B4-BE49-F238E27FC236}">
                    <a16:creationId xmlns:a16="http://schemas.microsoft.com/office/drawing/2014/main" id="{F8AEA3F7-E1E8-3743-B19A-905D7FA307AF}"/>
                  </a:ext>
                </a:extLst>
              </p:cNvPr>
              <p:cNvSpPr/>
              <p:nvPr/>
            </p:nvSpPr>
            <p:spPr>
              <a:xfrm>
                <a:off x="1316587" y="2247762"/>
                <a:ext cx="61364" cy="1700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B4030656-A683-204A-BC1C-6F6E28B4C787}"/>
                  </a:ext>
                </a:extLst>
              </p:cNvPr>
              <p:cNvSpPr/>
              <p:nvPr/>
            </p:nvSpPr>
            <p:spPr>
              <a:xfrm>
                <a:off x="1400195" y="2566159"/>
                <a:ext cx="61364" cy="13520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C7789A63-9E9F-164F-87A6-6556B34CF800}"/>
                  </a:ext>
                </a:extLst>
              </p:cNvPr>
              <p:cNvSpPr/>
              <p:nvPr/>
            </p:nvSpPr>
            <p:spPr>
              <a:xfrm>
                <a:off x="1483803" y="1974269"/>
                <a:ext cx="61364" cy="207479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06A63AE0-227C-DA4E-BA0A-487506422869}"/>
                  </a:ext>
                </a:extLst>
              </p:cNvPr>
              <p:cNvSpPr/>
              <p:nvPr/>
            </p:nvSpPr>
            <p:spPr>
              <a:xfrm>
                <a:off x="1567412" y="2234261"/>
                <a:ext cx="61364" cy="16224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D99EC804-CAE9-5D49-A2A1-E172CC8CF907}"/>
                </a:ext>
              </a:extLst>
            </p:cNvPr>
            <p:cNvGrpSpPr/>
            <p:nvPr/>
          </p:nvGrpSpPr>
          <p:grpSpPr>
            <a:xfrm>
              <a:off x="2305576" y="3251317"/>
              <a:ext cx="312189" cy="1021810"/>
              <a:chOff x="1316587" y="2177550"/>
              <a:chExt cx="312189" cy="1763409"/>
            </a:xfrm>
          </p:grpSpPr>
          <p:sp>
            <p:nvSpPr>
              <p:cNvPr id="71" name="Rectangle 70">
                <a:extLst>
                  <a:ext uri="{FF2B5EF4-FFF2-40B4-BE49-F238E27FC236}">
                    <a16:creationId xmlns:a16="http://schemas.microsoft.com/office/drawing/2014/main" id="{3F59922D-C54A-734D-A316-3E8D5DD4E9B4}"/>
                  </a:ext>
                </a:extLst>
              </p:cNvPr>
              <p:cNvSpPr/>
              <p:nvPr/>
            </p:nvSpPr>
            <p:spPr>
              <a:xfrm>
                <a:off x="1316587" y="2324472"/>
                <a:ext cx="61364" cy="16096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718CBB8D-F9EB-5842-9DFE-C46AFAB57983}"/>
                  </a:ext>
                </a:extLst>
              </p:cNvPr>
              <p:cNvSpPr/>
              <p:nvPr/>
            </p:nvSpPr>
            <p:spPr>
              <a:xfrm>
                <a:off x="1400195" y="2615402"/>
                <a:ext cx="61364" cy="132555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B2AFBDFA-CAED-DE41-83FF-D28338628D1C}"/>
                  </a:ext>
                </a:extLst>
              </p:cNvPr>
              <p:cNvSpPr/>
              <p:nvPr/>
            </p:nvSpPr>
            <p:spPr>
              <a:xfrm>
                <a:off x="1483803" y="2177550"/>
                <a:ext cx="61364" cy="17516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AF52DCF8-724F-9E46-A634-FDFFAFF28F81}"/>
                  </a:ext>
                </a:extLst>
              </p:cNvPr>
              <p:cNvSpPr/>
              <p:nvPr/>
            </p:nvSpPr>
            <p:spPr>
              <a:xfrm>
                <a:off x="1567412" y="2302701"/>
                <a:ext cx="61364" cy="16253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BD3D0F54-EFF1-3941-B5D6-4B3DACDBBB18}"/>
                </a:ext>
              </a:extLst>
            </p:cNvPr>
            <p:cNvGrpSpPr/>
            <p:nvPr/>
          </p:nvGrpSpPr>
          <p:grpSpPr>
            <a:xfrm>
              <a:off x="2791873" y="3080282"/>
              <a:ext cx="312189" cy="1189068"/>
              <a:chOff x="1316587" y="1891153"/>
              <a:chExt cx="312189" cy="2051180"/>
            </a:xfrm>
          </p:grpSpPr>
          <p:sp>
            <p:nvSpPr>
              <p:cNvPr id="67" name="Rectangle 66">
                <a:extLst>
                  <a:ext uri="{FF2B5EF4-FFF2-40B4-BE49-F238E27FC236}">
                    <a16:creationId xmlns:a16="http://schemas.microsoft.com/office/drawing/2014/main" id="{03E03BED-E725-AF4A-875E-F5BB70D20FC6}"/>
                  </a:ext>
                </a:extLst>
              </p:cNvPr>
              <p:cNvSpPr/>
              <p:nvPr/>
            </p:nvSpPr>
            <p:spPr>
              <a:xfrm>
                <a:off x="1316587" y="2247761"/>
                <a:ext cx="61364" cy="16877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A2DFD1EB-9E59-F24D-A855-674F08BC4F08}"/>
                  </a:ext>
                </a:extLst>
              </p:cNvPr>
              <p:cNvSpPr/>
              <p:nvPr/>
            </p:nvSpPr>
            <p:spPr>
              <a:xfrm>
                <a:off x="1400195" y="1891153"/>
                <a:ext cx="61364" cy="2050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E7CF6347-0EE4-4E4A-B805-562D332FB7CD}"/>
                  </a:ext>
                </a:extLst>
              </p:cNvPr>
              <p:cNvSpPr/>
              <p:nvPr/>
            </p:nvSpPr>
            <p:spPr>
              <a:xfrm>
                <a:off x="1483803" y="2459606"/>
                <a:ext cx="61364" cy="148272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A55DF029-9DD0-CD42-AF71-41DBDF21859A}"/>
                  </a:ext>
                </a:extLst>
              </p:cNvPr>
              <p:cNvSpPr/>
              <p:nvPr/>
            </p:nvSpPr>
            <p:spPr>
              <a:xfrm>
                <a:off x="1567412" y="2245126"/>
                <a:ext cx="61364" cy="16877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7FA79663-B457-5740-9B0D-017AD42E0791}"/>
                </a:ext>
              </a:extLst>
            </p:cNvPr>
            <p:cNvGrpSpPr/>
            <p:nvPr/>
          </p:nvGrpSpPr>
          <p:grpSpPr>
            <a:xfrm>
              <a:off x="3278170" y="4216091"/>
              <a:ext cx="312189" cy="59236"/>
              <a:chOff x="1316587" y="1891153"/>
              <a:chExt cx="312189" cy="2189932"/>
            </a:xfrm>
          </p:grpSpPr>
          <p:sp>
            <p:nvSpPr>
              <p:cNvPr id="63" name="Rectangle 62">
                <a:extLst>
                  <a:ext uri="{FF2B5EF4-FFF2-40B4-BE49-F238E27FC236}">
                    <a16:creationId xmlns:a16="http://schemas.microsoft.com/office/drawing/2014/main" id="{C6661CEE-B433-EF45-9A13-01E90AF24AFD}"/>
                  </a:ext>
                </a:extLst>
              </p:cNvPr>
              <p:cNvSpPr/>
              <p:nvPr/>
            </p:nvSpPr>
            <p:spPr>
              <a:xfrm>
                <a:off x="1316587" y="2482516"/>
                <a:ext cx="61364" cy="13521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BCE717C6-649C-364F-A038-B88D9D32DF20}"/>
                  </a:ext>
                </a:extLst>
              </p:cNvPr>
              <p:cNvSpPr/>
              <p:nvPr/>
            </p:nvSpPr>
            <p:spPr>
              <a:xfrm>
                <a:off x="1400195" y="1891153"/>
                <a:ext cx="61364" cy="20525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503944C-907C-444D-BE0A-8A725D6D2000}"/>
                  </a:ext>
                </a:extLst>
              </p:cNvPr>
              <p:cNvSpPr/>
              <p:nvPr/>
            </p:nvSpPr>
            <p:spPr>
              <a:xfrm>
                <a:off x="1483803" y="2106982"/>
                <a:ext cx="61364" cy="169025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2EAD7E3B-455D-E849-BD37-FC2EFBFD4A91}"/>
                  </a:ext>
                </a:extLst>
              </p:cNvPr>
              <p:cNvSpPr/>
              <p:nvPr/>
            </p:nvSpPr>
            <p:spPr>
              <a:xfrm>
                <a:off x="1567412" y="2901007"/>
                <a:ext cx="61364" cy="118007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76C7D589-4C54-9E49-B85A-1666E7819B30}"/>
                </a:ext>
              </a:extLst>
            </p:cNvPr>
            <p:cNvGrpSpPr/>
            <p:nvPr/>
          </p:nvGrpSpPr>
          <p:grpSpPr>
            <a:xfrm>
              <a:off x="3764467" y="3922482"/>
              <a:ext cx="312189" cy="351121"/>
              <a:chOff x="1316587" y="1515327"/>
              <a:chExt cx="312189" cy="2381246"/>
            </a:xfrm>
          </p:grpSpPr>
          <p:sp>
            <p:nvSpPr>
              <p:cNvPr id="59" name="Rectangle 58">
                <a:extLst>
                  <a:ext uri="{FF2B5EF4-FFF2-40B4-BE49-F238E27FC236}">
                    <a16:creationId xmlns:a16="http://schemas.microsoft.com/office/drawing/2014/main" id="{D794F10F-FC25-1F43-A7F7-D02A7309497E}"/>
                  </a:ext>
                </a:extLst>
              </p:cNvPr>
              <p:cNvSpPr/>
              <p:nvPr/>
            </p:nvSpPr>
            <p:spPr>
              <a:xfrm>
                <a:off x="1316587" y="2312362"/>
                <a:ext cx="61364" cy="15503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5DBF05AC-AEB8-4548-B4F0-FC197C7652A3}"/>
                  </a:ext>
                </a:extLst>
              </p:cNvPr>
              <p:cNvSpPr/>
              <p:nvPr/>
            </p:nvSpPr>
            <p:spPr>
              <a:xfrm>
                <a:off x="1400195" y="1515327"/>
                <a:ext cx="61364" cy="238124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385F1487-F3DE-A14C-B0F7-C1B9994AD9BE}"/>
                  </a:ext>
                </a:extLst>
              </p:cNvPr>
              <p:cNvSpPr/>
              <p:nvPr/>
            </p:nvSpPr>
            <p:spPr>
              <a:xfrm>
                <a:off x="1483803" y="2292891"/>
                <a:ext cx="61364" cy="158749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a:extLst>
                  <a:ext uri="{FF2B5EF4-FFF2-40B4-BE49-F238E27FC236}">
                    <a16:creationId xmlns:a16="http://schemas.microsoft.com/office/drawing/2014/main" id="{7CAAD8F9-ABBC-5040-8E99-A5B8ECF178B7}"/>
                  </a:ext>
                </a:extLst>
              </p:cNvPr>
              <p:cNvSpPr/>
              <p:nvPr/>
            </p:nvSpPr>
            <p:spPr>
              <a:xfrm>
                <a:off x="1567412" y="2762989"/>
                <a:ext cx="61364" cy="11162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64DF8349-C958-EE4E-B6FA-21CF46555EA7}"/>
                </a:ext>
              </a:extLst>
            </p:cNvPr>
            <p:cNvGrpSpPr/>
            <p:nvPr/>
          </p:nvGrpSpPr>
          <p:grpSpPr>
            <a:xfrm>
              <a:off x="4250764" y="4239362"/>
              <a:ext cx="312189" cy="38346"/>
              <a:chOff x="1316587" y="2068585"/>
              <a:chExt cx="312189" cy="1417625"/>
            </a:xfrm>
          </p:grpSpPr>
          <p:sp>
            <p:nvSpPr>
              <p:cNvPr id="55" name="Rectangle 54">
                <a:extLst>
                  <a:ext uri="{FF2B5EF4-FFF2-40B4-BE49-F238E27FC236}">
                    <a16:creationId xmlns:a16="http://schemas.microsoft.com/office/drawing/2014/main" id="{26487D5E-CC4F-D84C-B020-3899E45F0780}"/>
                  </a:ext>
                </a:extLst>
              </p:cNvPr>
              <p:cNvSpPr/>
              <p:nvPr/>
            </p:nvSpPr>
            <p:spPr>
              <a:xfrm>
                <a:off x="1316587" y="2247775"/>
                <a:ext cx="61364" cy="11800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AFC4082-15C1-2D4D-A0B6-62ED76285FAD}"/>
                  </a:ext>
                </a:extLst>
              </p:cNvPr>
              <p:cNvSpPr/>
              <p:nvPr/>
            </p:nvSpPr>
            <p:spPr>
              <a:xfrm>
                <a:off x="1400195" y="2456689"/>
                <a:ext cx="61364" cy="67609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A99104CE-38F4-284F-B97E-090083AE4E05}"/>
                  </a:ext>
                </a:extLst>
              </p:cNvPr>
              <p:cNvSpPr/>
              <p:nvPr/>
            </p:nvSpPr>
            <p:spPr>
              <a:xfrm>
                <a:off x="1483803" y="2068585"/>
                <a:ext cx="61364" cy="135219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EE03CCE8-62B0-6D4E-BA80-619EAE9F12F8}"/>
                  </a:ext>
                </a:extLst>
              </p:cNvPr>
              <p:cNvSpPr/>
              <p:nvPr/>
            </p:nvSpPr>
            <p:spPr>
              <a:xfrm>
                <a:off x="1567412" y="2472068"/>
                <a:ext cx="61364" cy="1014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61ADD042-829E-3B49-91DC-B0B4672E8336}"/>
                </a:ext>
              </a:extLst>
            </p:cNvPr>
            <p:cNvGrpSpPr/>
            <p:nvPr/>
          </p:nvGrpSpPr>
          <p:grpSpPr>
            <a:xfrm>
              <a:off x="4737061" y="4184465"/>
              <a:ext cx="312189" cy="85121"/>
              <a:chOff x="1316587" y="1294724"/>
              <a:chExt cx="312189" cy="3146884"/>
            </a:xfrm>
          </p:grpSpPr>
          <p:sp>
            <p:nvSpPr>
              <p:cNvPr id="51" name="Rectangle 50">
                <a:extLst>
                  <a:ext uri="{FF2B5EF4-FFF2-40B4-BE49-F238E27FC236}">
                    <a16:creationId xmlns:a16="http://schemas.microsoft.com/office/drawing/2014/main" id="{A68D16AE-9672-3849-9099-9C62BF10CF6A}"/>
                  </a:ext>
                </a:extLst>
              </p:cNvPr>
              <p:cNvSpPr/>
              <p:nvPr/>
            </p:nvSpPr>
            <p:spPr>
              <a:xfrm>
                <a:off x="1316587" y="2247761"/>
                <a:ext cx="61364" cy="20282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6F7207EC-84D2-EF48-8904-E178B6908642}"/>
                  </a:ext>
                </a:extLst>
              </p:cNvPr>
              <p:cNvSpPr/>
              <p:nvPr/>
            </p:nvSpPr>
            <p:spPr>
              <a:xfrm>
                <a:off x="1400195" y="3270191"/>
                <a:ext cx="61364" cy="10141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ED2B4F9F-03BE-3541-B703-719045821C3E}"/>
                  </a:ext>
                </a:extLst>
              </p:cNvPr>
              <p:cNvSpPr/>
              <p:nvPr/>
            </p:nvSpPr>
            <p:spPr>
              <a:xfrm>
                <a:off x="1483803" y="1294724"/>
                <a:ext cx="61364" cy="314688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0DE43AD8-29C5-9744-B97B-C9CE369B4837}"/>
                  </a:ext>
                </a:extLst>
              </p:cNvPr>
              <p:cNvSpPr/>
              <p:nvPr/>
            </p:nvSpPr>
            <p:spPr>
              <a:xfrm>
                <a:off x="1567412" y="2614610"/>
                <a:ext cx="61364" cy="16902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2B83629-8AE1-8E40-B305-42023FA56C38}"/>
                </a:ext>
              </a:extLst>
            </p:cNvPr>
            <p:cNvGrpSpPr/>
            <p:nvPr/>
          </p:nvGrpSpPr>
          <p:grpSpPr>
            <a:xfrm>
              <a:off x="5790583" y="4223161"/>
              <a:ext cx="312189" cy="51916"/>
              <a:chOff x="1316587" y="2178513"/>
              <a:chExt cx="312189" cy="1189999"/>
            </a:xfrm>
          </p:grpSpPr>
          <p:sp>
            <p:nvSpPr>
              <p:cNvPr id="47" name="Rectangle 46">
                <a:extLst>
                  <a:ext uri="{FF2B5EF4-FFF2-40B4-BE49-F238E27FC236}">
                    <a16:creationId xmlns:a16="http://schemas.microsoft.com/office/drawing/2014/main" id="{1CD0DD09-23A0-8B4F-B562-2A561AB2CC44}"/>
                  </a:ext>
                </a:extLst>
              </p:cNvPr>
              <p:cNvSpPr/>
              <p:nvPr/>
            </p:nvSpPr>
            <p:spPr>
              <a:xfrm>
                <a:off x="1316587" y="2320535"/>
                <a:ext cx="61364" cy="1047977"/>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AA24C8C8-994B-F840-9722-014D6EC2D38F}"/>
                  </a:ext>
                </a:extLst>
              </p:cNvPr>
              <p:cNvSpPr/>
              <p:nvPr/>
            </p:nvSpPr>
            <p:spPr>
              <a:xfrm>
                <a:off x="1400195" y="2531526"/>
                <a:ext cx="61364" cy="628781"/>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D3B93566-DF7A-2D45-A66B-F156D6362F86}"/>
                  </a:ext>
                </a:extLst>
              </p:cNvPr>
              <p:cNvSpPr/>
              <p:nvPr/>
            </p:nvSpPr>
            <p:spPr>
              <a:xfrm>
                <a:off x="1483803" y="2178513"/>
                <a:ext cx="61364" cy="1047969"/>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660038DB-0D00-2B4D-864D-29C394D31A67}"/>
                  </a:ext>
                </a:extLst>
              </p:cNvPr>
              <p:cNvSpPr/>
              <p:nvPr/>
            </p:nvSpPr>
            <p:spPr>
              <a:xfrm>
                <a:off x="1567412" y="2389368"/>
                <a:ext cx="61364" cy="838375"/>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5FE827CD-9C21-7245-B7E4-D86AA1EFF143}"/>
                </a:ext>
              </a:extLst>
            </p:cNvPr>
            <p:cNvGrpSpPr/>
            <p:nvPr/>
          </p:nvGrpSpPr>
          <p:grpSpPr>
            <a:xfrm>
              <a:off x="6261336" y="3315124"/>
              <a:ext cx="312189" cy="955477"/>
              <a:chOff x="1316587" y="2126518"/>
              <a:chExt cx="312189" cy="1370383"/>
            </a:xfrm>
          </p:grpSpPr>
          <p:sp>
            <p:nvSpPr>
              <p:cNvPr id="43" name="Rectangle 42">
                <a:extLst>
                  <a:ext uri="{FF2B5EF4-FFF2-40B4-BE49-F238E27FC236}">
                    <a16:creationId xmlns:a16="http://schemas.microsoft.com/office/drawing/2014/main" id="{EEB20C1D-E317-E342-A11F-DDC72450117B}"/>
                  </a:ext>
                </a:extLst>
              </p:cNvPr>
              <p:cNvSpPr/>
              <p:nvPr/>
            </p:nvSpPr>
            <p:spPr>
              <a:xfrm>
                <a:off x="1316587" y="2247757"/>
                <a:ext cx="61364" cy="1249144"/>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FF0EE8F6-8069-5C46-8005-C117CCDAE089}"/>
                  </a:ext>
                </a:extLst>
              </p:cNvPr>
              <p:cNvSpPr/>
              <p:nvPr/>
            </p:nvSpPr>
            <p:spPr>
              <a:xfrm>
                <a:off x="1400195" y="2559964"/>
                <a:ext cx="61364" cy="931141"/>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F927B52-19C5-9C4E-B447-03F3F1BA078C}"/>
                  </a:ext>
                </a:extLst>
              </p:cNvPr>
              <p:cNvSpPr/>
              <p:nvPr/>
            </p:nvSpPr>
            <p:spPr>
              <a:xfrm>
                <a:off x="1483803" y="2126518"/>
                <a:ext cx="61364" cy="1350813"/>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4F44E12B-E1AC-7347-9D5A-64DD84CCDDC3}"/>
                  </a:ext>
                </a:extLst>
              </p:cNvPr>
              <p:cNvSpPr/>
              <p:nvPr/>
            </p:nvSpPr>
            <p:spPr>
              <a:xfrm>
                <a:off x="1567412" y="2186600"/>
                <a:ext cx="61364" cy="1298354"/>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E76E256E-CAA7-0D41-8191-52254E95659D}"/>
                </a:ext>
              </a:extLst>
            </p:cNvPr>
            <p:cNvGrpSpPr/>
            <p:nvPr/>
          </p:nvGrpSpPr>
          <p:grpSpPr>
            <a:xfrm>
              <a:off x="6732089" y="3230382"/>
              <a:ext cx="312189" cy="1039222"/>
              <a:chOff x="1316587" y="2033025"/>
              <a:chExt cx="312189" cy="1466619"/>
            </a:xfrm>
          </p:grpSpPr>
          <p:sp>
            <p:nvSpPr>
              <p:cNvPr id="39" name="Rectangle 38">
                <a:extLst>
                  <a:ext uri="{FF2B5EF4-FFF2-40B4-BE49-F238E27FC236}">
                    <a16:creationId xmlns:a16="http://schemas.microsoft.com/office/drawing/2014/main" id="{EDDCE311-DBAE-8642-A5B7-22EC2DB4BEBE}"/>
                  </a:ext>
                </a:extLst>
              </p:cNvPr>
              <p:cNvSpPr/>
              <p:nvPr/>
            </p:nvSpPr>
            <p:spPr>
              <a:xfrm>
                <a:off x="1316587" y="2247757"/>
                <a:ext cx="61364" cy="1249144"/>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CCBF4B4-0574-8E43-8433-3D1970B92BB6}"/>
                  </a:ext>
                </a:extLst>
              </p:cNvPr>
              <p:cNvSpPr/>
              <p:nvPr/>
            </p:nvSpPr>
            <p:spPr>
              <a:xfrm>
                <a:off x="1400195" y="2033025"/>
                <a:ext cx="61364" cy="1458218"/>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869F3A4-6063-C748-848C-E3EC9137702C}"/>
                  </a:ext>
                </a:extLst>
              </p:cNvPr>
              <p:cNvSpPr/>
              <p:nvPr/>
            </p:nvSpPr>
            <p:spPr>
              <a:xfrm>
                <a:off x="1483803" y="2385998"/>
                <a:ext cx="61364" cy="1109798"/>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ABB674F9-8D8A-DD48-BD5D-28EE2531F27A}"/>
                  </a:ext>
                </a:extLst>
              </p:cNvPr>
              <p:cNvSpPr/>
              <p:nvPr/>
            </p:nvSpPr>
            <p:spPr>
              <a:xfrm>
                <a:off x="1567412" y="2234991"/>
                <a:ext cx="61364" cy="1264653"/>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2012FB43-89A3-F747-AC71-C90823A52AFD}"/>
                </a:ext>
              </a:extLst>
            </p:cNvPr>
            <p:cNvGrpSpPr/>
            <p:nvPr/>
          </p:nvGrpSpPr>
          <p:grpSpPr>
            <a:xfrm>
              <a:off x="7202842" y="3961199"/>
              <a:ext cx="312189" cy="310896"/>
              <a:chOff x="1316587" y="1521689"/>
              <a:chExt cx="312189" cy="1869406"/>
            </a:xfrm>
          </p:grpSpPr>
          <p:sp>
            <p:nvSpPr>
              <p:cNvPr id="35" name="Rectangle 34">
                <a:extLst>
                  <a:ext uri="{FF2B5EF4-FFF2-40B4-BE49-F238E27FC236}">
                    <a16:creationId xmlns:a16="http://schemas.microsoft.com/office/drawing/2014/main" id="{EABA0B97-3257-104E-A811-EE03DECDE839}"/>
                  </a:ext>
                </a:extLst>
              </p:cNvPr>
              <p:cNvSpPr/>
              <p:nvPr/>
            </p:nvSpPr>
            <p:spPr>
              <a:xfrm>
                <a:off x="1316587" y="2285943"/>
                <a:ext cx="61364" cy="1044668"/>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90724D0-17D5-6E47-89E4-41F2E384EDC7}"/>
                  </a:ext>
                </a:extLst>
              </p:cNvPr>
              <p:cNvSpPr/>
              <p:nvPr/>
            </p:nvSpPr>
            <p:spPr>
              <a:xfrm>
                <a:off x="1400195" y="1521689"/>
                <a:ext cx="61364" cy="1848104"/>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911D97B-206A-E949-864F-D2FA2539C9BA}"/>
                  </a:ext>
                </a:extLst>
              </p:cNvPr>
              <p:cNvSpPr/>
              <p:nvPr/>
            </p:nvSpPr>
            <p:spPr>
              <a:xfrm>
                <a:off x="1483803" y="2366049"/>
                <a:ext cx="61364" cy="985656"/>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6960E645-6745-1E4D-87E5-A5B94A5D8D5A}"/>
                  </a:ext>
                </a:extLst>
              </p:cNvPr>
              <p:cNvSpPr/>
              <p:nvPr/>
            </p:nvSpPr>
            <p:spPr>
              <a:xfrm>
                <a:off x="1567412" y="2590250"/>
                <a:ext cx="61364" cy="800845"/>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F8C6563B-1D65-BB42-BC84-D4BE72E9F61A}"/>
                </a:ext>
              </a:extLst>
            </p:cNvPr>
            <p:cNvGrpSpPr/>
            <p:nvPr/>
          </p:nvGrpSpPr>
          <p:grpSpPr>
            <a:xfrm>
              <a:off x="8144349" y="4130573"/>
              <a:ext cx="312189" cy="142568"/>
              <a:chOff x="1316587" y="2047510"/>
              <a:chExt cx="312189" cy="1344878"/>
            </a:xfrm>
          </p:grpSpPr>
          <p:sp>
            <p:nvSpPr>
              <p:cNvPr id="28" name="Rectangle 27">
                <a:extLst>
                  <a:ext uri="{FF2B5EF4-FFF2-40B4-BE49-F238E27FC236}">
                    <a16:creationId xmlns:a16="http://schemas.microsoft.com/office/drawing/2014/main" id="{7C2005E5-F6EA-8148-B75F-F2C4C46E99B5}"/>
                  </a:ext>
                </a:extLst>
              </p:cNvPr>
              <p:cNvSpPr/>
              <p:nvPr/>
            </p:nvSpPr>
            <p:spPr>
              <a:xfrm>
                <a:off x="1316587" y="2247762"/>
                <a:ext cx="61364" cy="1144626"/>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24D8562-CB72-9C43-A806-D38C5F35B65F}"/>
                  </a:ext>
                </a:extLst>
              </p:cNvPr>
              <p:cNvSpPr/>
              <p:nvPr/>
            </p:nvSpPr>
            <p:spPr>
              <a:xfrm>
                <a:off x="1400195" y="2684054"/>
                <a:ext cx="61364" cy="667701"/>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0102641-86E5-EB4C-ADFF-EB226CF8BF95}"/>
                  </a:ext>
                </a:extLst>
              </p:cNvPr>
              <p:cNvSpPr/>
              <p:nvPr/>
            </p:nvSpPr>
            <p:spPr>
              <a:xfrm>
                <a:off x="1483803" y="2047510"/>
                <a:ext cx="61364" cy="1293863"/>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1B7CD3CE-1B77-F542-9598-A659D08C4C19}"/>
                  </a:ext>
                </a:extLst>
              </p:cNvPr>
              <p:cNvSpPr/>
              <p:nvPr/>
            </p:nvSpPr>
            <p:spPr>
              <a:xfrm>
                <a:off x="1567412" y="2206913"/>
                <a:ext cx="61364" cy="1121348"/>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BC77F19E-2B92-9549-AFDE-AAB2AD791333}"/>
                </a:ext>
              </a:extLst>
            </p:cNvPr>
            <p:cNvGrpSpPr/>
            <p:nvPr/>
          </p:nvGrpSpPr>
          <p:grpSpPr>
            <a:xfrm>
              <a:off x="5223356" y="4255237"/>
              <a:ext cx="312189" cy="27432"/>
              <a:chOff x="4986887" y="3921921"/>
              <a:chExt cx="312189" cy="36576"/>
            </a:xfrm>
          </p:grpSpPr>
          <p:sp>
            <p:nvSpPr>
              <p:cNvPr id="24" name="Rectangle 23">
                <a:extLst>
                  <a:ext uri="{FF2B5EF4-FFF2-40B4-BE49-F238E27FC236}">
                    <a16:creationId xmlns:a16="http://schemas.microsoft.com/office/drawing/2014/main" id="{B4D8AE1C-F09D-A242-AFD0-8DDBBF0CCB26}"/>
                  </a:ext>
                </a:extLst>
              </p:cNvPr>
              <p:cNvSpPr/>
              <p:nvPr/>
            </p:nvSpPr>
            <p:spPr>
              <a:xfrm>
                <a:off x="4986887" y="3921921"/>
                <a:ext cx="61364" cy="3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AA89FBC-AE57-A34F-A42F-C18D2118ECAA}"/>
                  </a:ext>
                </a:extLst>
              </p:cNvPr>
              <p:cNvSpPr/>
              <p:nvPr/>
            </p:nvSpPr>
            <p:spPr>
              <a:xfrm>
                <a:off x="5070495" y="3921921"/>
                <a:ext cx="61364" cy="36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A16025D-0B54-934E-B6D7-E92A9F027BAA}"/>
                  </a:ext>
                </a:extLst>
              </p:cNvPr>
              <p:cNvSpPr/>
              <p:nvPr/>
            </p:nvSpPr>
            <p:spPr>
              <a:xfrm>
                <a:off x="5154103" y="3921921"/>
                <a:ext cx="61364" cy="365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874B7CBF-60FC-4C48-A81A-BA8AC12C638B}"/>
                  </a:ext>
                </a:extLst>
              </p:cNvPr>
              <p:cNvSpPr/>
              <p:nvPr/>
            </p:nvSpPr>
            <p:spPr>
              <a:xfrm>
                <a:off x="5237712" y="3921921"/>
                <a:ext cx="61364" cy="365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8C8E0D36-33CA-4D40-A3FB-E65F6639F8EF}"/>
                </a:ext>
              </a:extLst>
            </p:cNvPr>
            <p:cNvGrpSpPr/>
            <p:nvPr/>
          </p:nvGrpSpPr>
          <p:grpSpPr>
            <a:xfrm>
              <a:off x="7672742" y="4237677"/>
              <a:ext cx="312189" cy="34163"/>
              <a:chOff x="7672742" y="3954849"/>
              <a:chExt cx="312189" cy="34163"/>
            </a:xfrm>
          </p:grpSpPr>
          <p:sp>
            <p:nvSpPr>
              <p:cNvPr id="107" name="Rectangle 106">
                <a:extLst>
                  <a:ext uri="{FF2B5EF4-FFF2-40B4-BE49-F238E27FC236}">
                    <a16:creationId xmlns:a16="http://schemas.microsoft.com/office/drawing/2014/main" id="{AB75D774-091D-D540-91FB-ED83A04B78D9}"/>
                  </a:ext>
                </a:extLst>
              </p:cNvPr>
              <p:cNvSpPr/>
              <p:nvPr/>
            </p:nvSpPr>
            <p:spPr>
              <a:xfrm>
                <a:off x="7672742" y="3961199"/>
                <a:ext cx="61364" cy="18288"/>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4602B889-6CFB-194A-B2C5-3EE7866C22ED}"/>
                  </a:ext>
                </a:extLst>
              </p:cNvPr>
              <p:cNvSpPr/>
              <p:nvPr/>
            </p:nvSpPr>
            <p:spPr>
              <a:xfrm>
                <a:off x="7756350" y="3967549"/>
                <a:ext cx="61364" cy="18288"/>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59583D2D-1ABB-F04C-A2EE-A868309579FD}"/>
                  </a:ext>
                </a:extLst>
              </p:cNvPr>
              <p:cNvSpPr/>
              <p:nvPr/>
            </p:nvSpPr>
            <p:spPr>
              <a:xfrm>
                <a:off x="7839958" y="3954849"/>
                <a:ext cx="61364" cy="27432"/>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109">
                <a:extLst>
                  <a:ext uri="{FF2B5EF4-FFF2-40B4-BE49-F238E27FC236}">
                    <a16:creationId xmlns:a16="http://schemas.microsoft.com/office/drawing/2014/main" id="{4B2BEE5A-C0ED-0F4F-B9D5-B867804A6E34}"/>
                  </a:ext>
                </a:extLst>
              </p:cNvPr>
              <p:cNvSpPr/>
              <p:nvPr/>
            </p:nvSpPr>
            <p:spPr>
              <a:xfrm>
                <a:off x="7923567" y="3970724"/>
                <a:ext cx="61364" cy="18288"/>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aphicFrame>
        <p:nvGraphicFramePr>
          <p:cNvPr id="84" name="Chart 83">
            <a:extLst>
              <a:ext uri="{FF2B5EF4-FFF2-40B4-BE49-F238E27FC236}">
                <a16:creationId xmlns:a16="http://schemas.microsoft.com/office/drawing/2014/main" id="{0A69A575-0301-6E4D-8FEC-287CEA7D0640}"/>
              </a:ext>
            </a:extLst>
          </p:cNvPr>
          <p:cNvGraphicFramePr/>
          <p:nvPr>
            <p:extLst>
              <p:ext uri="{D42A27DB-BD31-4B8C-83A1-F6EECF244321}">
                <p14:modId xmlns:p14="http://schemas.microsoft.com/office/powerpoint/2010/main" val="1023221704"/>
              </p:ext>
            </p:extLst>
          </p:nvPr>
        </p:nvGraphicFramePr>
        <p:xfrm>
          <a:off x="448417" y="1855916"/>
          <a:ext cx="11247120" cy="4824284"/>
        </p:xfrm>
        <a:graphic>
          <a:graphicData uri="http://schemas.openxmlformats.org/drawingml/2006/chart">
            <c:chart xmlns:c="http://schemas.openxmlformats.org/drawingml/2006/chart" xmlns:r="http://schemas.openxmlformats.org/officeDocument/2006/relationships" r:id="rId3"/>
          </a:graphicData>
        </a:graphic>
      </p:graphicFrame>
      <p:grpSp>
        <p:nvGrpSpPr>
          <p:cNvPr id="119" name="sample" hidden="1">
            <a:extLst>
              <a:ext uri="{FF2B5EF4-FFF2-40B4-BE49-F238E27FC236}">
                <a16:creationId xmlns:a16="http://schemas.microsoft.com/office/drawing/2014/main" id="{429B5388-F3D6-447C-AA6E-B6347B97BB96}"/>
              </a:ext>
            </a:extLst>
          </p:cNvPr>
          <p:cNvGrpSpPr/>
          <p:nvPr/>
        </p:nvGrpSpPr>
        <p:grpSpPr>
          <a:xfrm>
            <a:off x="685800" y="1907381"/>
            <a:ext cx="10817225" cy="4405267"/>
            <a:chOff x="1940525" y="1907381"/>
            <a:chExt cx="8258957" cy="4405267"/>
          </a:xfrm>
        </p:grpSpPr>
        <p:graphicFrame>
          <p:nvGraphicFramePr>
            <p:cNvPr id="120" name="Chart 119">
              <a:extLst>
                <a:ext uri="{FF2B5EF4-FFF2-40B4-BE49-F238E27FC236}">
                  <a16:creationId xmlns:a16="http://schemas.microsoft.com/office/drawing/2014/main" id="{D3F298F8-BFCA-4EA3-9CF6-B3A429A607EE}"/>
                </a:ext>
              </a:extLst>
            </p:cNvPr>
            <p:cNvGraphicFramePr/>
            <p:nvPr>
              <p:extLst>
                <p:ext uri="{D42A27DB-BD31-4B8C-83A1-F6EECF244321}">
                  <p14:modId xmlns:p14="http://schemas.microsoft.com/office/powerpoint/2010/main" val="2156434414"/>
                </p:ext>
              </p:extLst>
            </p:nvPr>
          </p:nvGraphicFramePr>
          <p:xfrm>
            <a:off x="1940525" y="2040556"/>
            <a:ext cx="8258957" cy="4272092"/>
          </p:xfrm>
          <a:graphic>
            <a:graphicData uri="http://schemas.openxmlformats.org/drawingml/2006/chart">
              <c:chart xmlns:c="http://schemas.openxmlformats.org/drawingml/2006/chart" xmlns:r="http://schemas.openxmlformats.org/officeDocument/2006/relationships" r:id="rId4"/>
            </a:graphicData>
          </a:graphic>
        </p:graphicFrame>
        <p:sp>
          <p:nvSpPr>
            <p:cNvPr id="121" name="TextBox 120">
              <a:extLst>
                <a:ext uri="{FF2B5EF4-FFF2-40B4-BE49-F238E27FC236}">
                  <a16:creationId xmlns:a16="http://schemas.microsoft.com/office/drawing/2014/main" id="{9B5394F1-9517-460D-932B-C6598A5D58CC}"/>
                </a:ext>
              </a:extLst>
            </p:cNvPr>
            <p:cNvSpPr txBox="1"/>
            <p:nvPr/>
          </p:nvSpPr>
          <p:spPr>
            <a:xfrm rot="16200000">
              <a:off x="792665" y="3057304"/>
              <a:ext cx="2607623" cy="307777"/>
            </a:xfrm>
            <a:prstGeom prst="rect">
              <a:avLst/>
            </a:prstGeom>
            <a:noFill/>
          </p:spPr>
          <p:txBody>
            <a:bodyPr wrap="square" rtlCol="0">
              <a:spAutoFit/>
            </a:bodyPr>
            <a:lstStyle/>
            <a:p>
              <a:pPr algn="ctr"/>
              <a:r>
                <a:rPr lang="en-US" sz="1400" b="1" dirty="0"/>
                <a:t>Proportion of Patients (%)</a:t>
              </a:r>
            </a:p>
          </p:txBody>
        </p:sp>
      </p:grpSp>
      <p:sp>
        <p:nvSpPr>
          <p:cNvPr id="118" name="Title">
            <a:extLst>
              <a:ext uri="{FF2B5EF4-FFF2-40B4-BE49-F238E27FC236}">
                <a16:creationId xmlns:a16="http://schemas.microsoft.com/office/drawing/2014/main" id="{7103011F-47B5-47DC-9A9F-7C587AB9B28E}"/>
              </a:ext>
            </a:extLst>
          </p:cNvPr>
          <p:cNvSpPr txBox="1"/>
          <p:nvPr/>
        </p:nvSpPr>
        <p:spPr>
          <a:xfrm rot="16200000">
            <a:off x="-413753" y="3009636"/>
            <a:ext cx="2607623" cy="403113"/>
          </a:xfrm>
          <a:prstGeom prst="rect">
            <a:avLst/>
          </a:prstGeom>
          <a:noFill/>
        </p:spPr>
        <p:txBody>
          <a:bodyPr wrap="square" rtlCol="0">
            <a:spAutoFit/>
          </a:bodyPr>
          <a:lstStyle/>
          <a:p>
            <a:pPr algn="ctr"/>
            <a:r>
              <a:rPr lang="en-US" sz="1400" b="1" dirty="0"/>
              <a:t>Proportion of Patients (%)</a:t>
            </a:r>
          </a:p>
        </p:txBody>
      </p:sp>
      <p:sp>
        <p:nvSpPr>
          <p:cNvPr id="2" name="Title 1">
            <a:extLst>
              <a:ext uri="{FF2B5EF4-FFF2-40B4-BE49-F238E27FC236}">
                <a16:creationId xmlns:a16="http://schemas.microsoft.com/office/drawing/2014/main" id="{B67596EA-4B60-4009-9282-B272DCA61981}"/>
              </a:ext>
            </a:extLst>
          </p:cNvPr>
          <p:cNvSpPr>
            <a:spLocks noGrp="1"/>
          </p:cNvSpPr>
          <p:nvPr>
            <p:ph type="title"/>
          </p:nvPr>
        </p:nvSpPr>
        <p:spPr/>
        <p:txBody>
          <a:bodyPr/>
          <a:lstStyle/>
          <a:p>
            <a:r>
              <a:rPr lang="en-US" dirty="0"/>
              <a:t>Lipid-lowering Therapy at Enrollment</a:t>
            </a:r>
          </a:p>
        </p:txBody>
      </p:sp>
      <p:sp>
        <p:nvSpPr>
          <p:cNvPr id="83" name="TextBox 82">
            <a:extLst>
              <a:ext uri="{FF2B5EF4-FFF2-40B4-BE49-F238E27FC236}">
                <a16:creationId xmlns:a16="http://schemas.microsoft.com/office/drawing/2014/main" id="{8434A284-1DD5-C645-8CA3-30ADB40E8865}"/>
              </a:ext>
            </a:extLst>
          </p:cNvPr>
          <p:cNvSpPr txBox="1"/>
          <p:nvPr/>
        </p:nvSpPr>
        <p:spPr>
          <a:xfrm>
            <a:off x="2024064" y="1456352"/>
            <a:ext cx="8072437" cy="338554"/>
          </a:xfrm>
          <a:prstGeom prst="rect">
            <a:avLst/>
          </a:prstGeom>
          <a:noFill/>
        </p:spPr>
        <p:txBody>
          <a:bodyPr wrap="square" rtlCol="0">
            <a:spAutoFit/>
          </a:bodyPr>
          <a:lstStyle/>
          <a:p>
            <a:pPr algn="ctr"/>
            <a:r>
              <a:rPr lang="en-US" sz="1600" b="1" dirty="0"/>
              <a:t>Established ASCVD Group (</a:t>
            </a:r>
            <a:r>
              <a:rPr lang="en-US" sz="1600" b="1" i="1" dirty="0"/>
              <a:t>n</a:t>
            </a:r>
            <a:r>
              <a:rPr lang="en-US" sz="1600" b="1" dirty="0"/>
              <a:t> = 2794)</a:t>
            </a:r>
          </a:p>
        </p:txBody>
      </p:sp>
      <p:grpSp>
        <p:nvGrpSpPr>
          <p:cNvPr id="85" name="Legend">
            <a:extLst>
              <a:ext uri="{FF2B5EF4-FFF2-40B4-BE49-F238E27FC236}">
                <a16:creationId xmlns:a16="http://schemas.microsoft.com/office/drawing/2014/main" id="{0155ADBF-1BB9-794E-A86E-5BB492A25FA0}"/>
              </a:ext>
            </a:extLst>
          </p:cNvPr>
          <p:cNvGrpSpPr/>
          <p:nvPr/>
        </p:nvGrpSpPr>
        <p:grpSpPr>
          <a:xfrm>
            <a:off x="3260915" y="1849566"/>
            <a:ext cx="5598735" cy="437970"/>
            <a:chOff x="4647169" y="1747270"/>
            <a:chExt cx="5598735" cy="437970"/>
          </a:xfrm>
        </p:grpSpPr>
        <p:grpSp>
          <p:nvGrpSpPr>
            <p:cNvPr id="86" name="Group 85">
              <a:extLst>
                <a:ext uri="{FF2B5EF4-FFF2-40B4-BE49-F238E27FC236}">
                  <a16:creationId xmlns:a16="http://schemas.microsoft.com/office/drawing/2014/main" id="{8186B17C-7CD5-7443-BD2C-94DB1077179E}"/>
                </a:ext>
              </a:extLst>
            </p:cNvPr>
            <p:cNvGrpSpPr/>
            <p:nvPr/>
          </p:nvGrpSpPr>
          <p:grpSpPr>
            <a:xfrm>
              <a:off x="4647169" y="1748615"/>
              <a:ext cx="2302683" cy="253916"/>
              <a:chOff x="13878816" y="508180"/>
              <a:chExt cx="2302683" cy="253916"/>
            </a:xfrm>
          </p:grpSpPr>
          <p:grpSp>
            <p:nvGrpSpPr>
              <p:cNvPr id="102" name="Group 101">
                <a:extLst>
                  <a:ext uri="{FF2B5EF4-FFF2-40B4-BE49-F238E27FC236}">
                    <a16:creationId xmlns:a16="http://schemas.microsoft.com/office/drawing/2014/main" id="{27C64B8D-33B1-C646-8E91-0CCB2B42C1DE}"/>
                  </a:ext>
                </a:extLst>
              </p:cNvPr>
              <p:cNvGrpSpPr/>
              <p:nvPr/>
            </p:nvGrpSpPr>
            <p:grpSpPr>
              <a:xfrm>
                <a:off x="13878816" y="581133"/>
                <a:ext cx="268799" cy="108056"/>
                <a:chOff x="13878816" y="1578977"/>
                <a:chExt cx="268799" cy="108056"/>
              </a:xfrm>
            </p:grpSpPr>
            <p:sp>
              <p:nvSpPr>
                <p:cNvPr id="104" name="Rectangle 103">
                  <a:extLst>
                    <a:ext uri="{FF2B5EF4-FFF2-40B4-BE49-F238E27FC236}">
                      <a16:creationId xmlns:a16="http://schemas.microsoft.com/office/drawing/2014/main" id="{1371E915-DE58-D047-8EF0-85448B74A755}"/>
                    </a:ext>
                  </a:extLst>
                </p:cNvPr>
                <p:cNvSpPr/>
                <p:nvPr/>
              </p:nvSpPr>
              <p:spPr>
                <a:xfrm>
                  <a:off x="13878816" y="1578977"/>
                  <a:ext cx="108056" cy="1080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5" name="Rectangle 104">
                  <a:extLst>
                    <a:ext uri="{FF2B5EF4-FFF2-40B4-BE49-F238E27FC236}">
                      <a16:creationId xmlns:a16="http://schemas.microsoft.com/office/drawing/2014/main" id="{158AFF5D-25EA-B14B-A879-2A90C9829910}"/>
                    </a:ext>
                  </a:extLst>
                </p:cNvPr>
                <p:cNvSpPr/>
                <p:nvPr/>
              </p:nvSpPr>
              <p:spPr>
                <a:xfrm>
                  <a:off x="14039559" y="1578977"/>
                  <a:ext cx="108056" cy="108056"/>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03" name="TextBox 102">
                <a:extLst>
                  <a:ext uri="{FF2B5EF4-FFF2-40B4-BE49-F238E27FC236}">
                    <a16:creationId xmlns:a16="http://schemas.microsoft.com/office/drawing/2014/main" id="{5D6B0F9C-27D5-E949-9525-C5B325169D94}"/>
                  </a:ext>
                </a:extLst>
              </p:cNvPr>
              <p:cNvSpPr txBox="1"/>
              <p:nvPr/>
            </p:nvSpPr>
            <p:spPr>
              <a:xfrm>
                <a:off x="14140556" y="508180"/>
                <a:ext cx="2040943" cy="253916"/>
              </a:xfrm>
              <a:prstGeom prst="rect">
                <a:avLst/>
              </a:prstGeom>
              <a:noFill/>
            </p:spPr>
            <p:txBody>
              <a:bodyPr wrap="none" rtlCol="0">
                <a:spAutoFit/>
              </a:bodyPr>
              <a:lstStyle/>
              <a:p>
                <a:r>
                  <a:rPr lang="en-US" sz="1050" dirty="0"/>
                  <a:t>Established ASCVD (</a:t>
                </a:r>
                <a:r>
                  <a:rPr lang="en-US" sz="1050" i="1" dirty="0"/>
                  <a:t>n</a:t>
                </a:r>
                <a:r>
                  <a:rPr lang="en-US" sz="1050" dirty="0"/>
                  <a:t> = 2794)</a:t>
                </a:r>
              </a:p>
            </p:txBody>
          </p:sp>
        </p:grpSp>
        <p:grpSp>
          <p:nvGrpSpPr>
            <p:cNvPr id="87" name="Group 86">
              <a:extLst>
                <a:ext uri="{FF2B5EF4-FFF2-40B4-BE49-F238E27FC236}">
                  <a16:creationId xmlns:a16="http://schemas.microsoft.com/office/drawing/2014/main" id="{7E016F8E-8F5B-DC4B-88CC-0E920164D439}"/>
                </a:ext>
              </a:extLst>
            </p:cNvPr>
            <p:cNvGrpSpPr/>
            <p:nvPr/>
          </p:nvGrpSpPr>
          <p:grpSpPr>
            <a:xfrm>
              <a:off x="4647169" y="1931324"/>
              <a:ext cx="2669772" cy="253916"/>
              <a:chOff x="13878816" y="685094"/>
              <a:chExt cx="2669772" cy="253916"/>
            </a:xfrm>
          </p:grpSpPr>
          <p:grpSp>
            <p:nvGrpSpPr>
              <p:cNvPr id="98" name="Group 97">
                <a:extLst>
                  <a:ext uri="{FF2B5EF4-FFF2-40B4-BE49-F238E27FC236}">
                    <a16:creationId xmlns:a16="http://schemas.microsoft.com/office/drawing/2014/main" id="{62A30052-77B3-9A43-9A95-63613093E839}"/>
                  </a:ext>
                </a:extLst>
              </p:cNvPr>
              <p:cNvGrpSpPr/>
              <p:nvPr/>
            </p:nvGrpSpPr>
            <p:grpSpPr>
              <a:xfrm>
                <a:off x="13878816" y="758047"/>
                <a:ext cx="268799" cy="108056"/>
                <a:chOff x="13878816" y="1557713"/>
                <a:chExt cx="268799" cy="108056"/>
              </a:xfrm>
            </p:grpSpPr>
            <p:sp>
              <p:nvSpPr>
                <p:cNvPr id="100" name="Rectangle 99">
                  <a:extLst>
                    <a:ext uri="{FF2B5EF4-FFF2-40B4-BE49-F238E27FC236}">
                      <a16:creationId xmlns:a16="http://schemas.microsoft.com/office/drawing/2014/main" id="{307D7669-FD85-754C-B7BE-5CEE3C97B633}"/>
                    </a:ext>
                  </a:extLst>
                </p:cNvPr>
                <p:cNvSpPr/>
                <p:nvPr/>
              </p:nvSpPr>
              <p:spPr>
                <a:xfrm>
                  <a:off x="13878816" y="1557713"/>
                  <a:ext cx="108056" cy="10805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1" name="Rectangle 100">
                  <a:extLst>
                    <a:ext uri="{FF2B5EF4-FFF2-40B4-BE49-F238E27FC236}">
                      <a16:creationId xmlns:a16="http://schemas.microsoft.com/office/drawing/2014/main" id="{2583C7A0-91ED-5341-B255-28E1999470A7}"/>
                    </a:ext>
                  </a:extLst>
                </p:cNvPr>
                <p:cNvSpPr/>
                <p:nvPr/>
              </p:nvSpPr>
              <p:spPr>
                <a:xfrm>
                  <a:off x="14039559" y="1557713"/>
                  <a:ext cx="108056" cy="108056"/>
                </a:xfrm>
                <a:prstGeom prst="rect">
                  <a:avLst/>
                </a:prstGeom>
                <a:pattFill prst="wd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99" name="TextBox 98">
                <a:extLst>
                  <a:ext uri="{FF2B5EF4-FFF2-40B4-BE49-F238E27FC236}">
                    <a16:creationId xmlns:a16="http://schemas.microsoft.com/office/drawing/2014/main" id="{4A42A48B-B4AB-794F-A0C2-F55258C56AF0}"/>
                  </a:ext>
                </a:extLst>
              </p:cNvPr>
              <p:cNvSpPr txBox="1"/>
              <p:nvPr/>
            </p:nvSpPr>
            <p:spPr>
              <a:xfrm>
                <a:off x="14140556" y="685094"/>
                <a:ext cx="2408032" cy="253916"/>
              </a:xfrm>
              <a:prstGeom prst="rect">
                <a:avLst/>
              </a:prstGeom>
              <a:noFill/>
            </p:spPr>
            <p:txBody>
              <a:bodyPr wrap="none" rtlCol="0">
                <a:spAutoFit/>
              </a:bodyPr>
              <a:lstStyle/>
              <a:p>
                <a:r>
                  <a:rPr lang="en-US" sz="1050" dirty="0"/>
                  <a:t>ASCVD – coronary disease (</a:t>
                </a:r>
                <a:r>
                  <a:rPr lang="en-US" sz="1050" i="1" dirty="0"/>
                  <a:t>n</a:t>
                </a:r>
                <a:r>
                  <a:rPr lang="en-US" sz="1050" dirty="0"/>
                  <a:t> = 662)</a:t>
                </a:r>
              </a:p>
            </p:txBody>
          </p:sp>
        </p:grpSp>
        <p:grpSp>
          <p:nvGrpSpPr>
            <p:cNvPr id="88" name="Group 87">
              <a:extLst>
                <a:ext uri="{FF2B5EF4-FFF2-40B4-BE49-F238E27FC236}">
                  <a16:creationId xmlns:a16="http://schemas.microsoft.com/office/drawing/2014/main" id="{50B2DEAE-716F-4D4A-A3C3-FDE0A7A277BB}"/>
                </a:ext>
              </a:extLst>
            </p:cNvPr>
            <p:cNvGrpSpPr/>
            <p:nvPr/>
          </p:nvGrpSpPr>
          <p:grpSpPr>
            <a:xfrm>
              <a:off x="7423848" y="1747270"/>
              <a:ext cx="2822056" cy="253916"/>
              <a:chOff x="13878816" y="706358"/>
              <a:chExt cx="2822056" cy="253916"/>
            </a:xfrm>
          </p:grpSpPr>
          <p:grpSp>
            <p:nvGrpSpPr>
              <p:cNvPr id="94" name="Group 93">
                <a:extLst>
                  <a:ext uri="{FF2B5EF4-FFF2-40B4-BE49-F238E27FC236}">
                    <a16:creationId xmlns:a16="http://schemas.microsoft.com/office/drawing/2014/main" id="{E59288A8-13DA-304E-A832-AAE931F8B7DC}"/>
                  </a:ext>
                </a:extLst>
              </p:cNvPr>
              <p:cNvGrpSpPr/>
              <p:nvPr/>
            </p:nvGrpSpPr>
            <p:grpSpPr>
              <a:xfrm>
                <a:off x="13878816" y="779311"/>
                <a:ext cx="268799" cy="108056"/>
                <a:chOff x="13878816" y="1578977"/>
                <a:chExt cx="268799" cy="108056"/>
              </a:xfrm>
            </p:grpSpPr>
            <p:sp>
              <p:nvSpPr>
                <p:cNvPr id="96" name="Rectangle 95">
                  <a:extLst>
                    <a:ext uri="{FF2B5EF4-FFF2-40B4-BE49-F238E27FC236}">
                      <a16:creationId xmlns:a16="http://schemas.microsoft.com/office/drawing/2014/main" id="{38E9653C-D7E7-C04B-B484-68F81AA588C3}"/>
                    </a:ext>
                  </a:extLst>
                </p:cNvPr>
                <p:cNvSpPr/>
                <p:nvPr/>
              </p:nvSpPr>
              <p:spPr>
                <a:xfrm>
                  <a:off x="13878816" y="1578977"/>
                  <a:ext cx="108056" cy="10805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97" name="Rectangle 96">
                  <a:extLst>
                    <a:ext uri="{FF2B5EF4-FFF2-40B4-BE49-F238E27FC236}">
                      <a16:creationId xmlns:a16="http://schemas.microsoft.com/office/drawing/2014/main" id="{3A08710D-59A5-FE43-A616-7B0E9E5023C5}"/>
                    </a:ext>
                  </a:extLst>
                </p:cNvPr>
                <p:cNvSpPr/>
                <p:nvPr/>
              </p:nvSpPr>
              <p:spPr>
                <a:xfrm>
                  <a:off x="14039559" y="1578977"/>
                  <a:ext cx="108056" cy="108056"/>
                </a:xfrm>
                <a:prstGeom prst="rect">
                  <a:avLst/>
                </a:prstGeom>
                <a:pattFill prst="ltDnDiag">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95" name="TextBox 94">
                <a:extLst>
                  <a:ext uri="{FF2B5EF4-FFF2-40B4-BE49-F238E27FC236}">
                    <a16:creationId xmlns:a16="http://schemas.microsoft.com/office/drawing/2014/main" id="{C74C55D2-A645-A649-8239-EA1AF1179B4C}"/>
                  </a:ext>
                </a:extLst>
              </p:cNvPr>
              <p:cNvSpPr txBox="1"/>
              <p:nvPr/>
            </p:nvSpPr>
            <p:spPr>
              <a:xfrm>
                <a:off x="14140556" y="706358"/>
                <a:ext cx="2560316" cy="253916"/>
              </a:xfrm>
              <a:prstGeom prst="rect">
                <a:avLst/>
              </a:prstGeom>
              <a:noFill/>
            </p:spPr>
            <p:txBody>
              <a:bodyPr wrap="none" rtlCol="0">
                <a:spAutoFit/>
              </a:bodyPr>
              <a:lstStyle/>
              <a:p>
                <a:r>
                  <a:rPr lang="en-US" sz="1050" dirty="0"/>
                  <a:t>ASCVD – peripheral disease (</a:t>
                </a:r>
                <a:r>
                  <a:rPr lang="en-US" sz="1050" i="1" dirty="0"/>
                  <a:t>n</a:t>
                </a:r>
                <a:r>
                  <a:rPr lang="en-US" sz="1050" dirty="0"/>
                  <a:t> = 1036)</a:t>
                </a:r>
              </a:p>
            </p:txBody>
          </p:sp>
        </p:grpSp>
        <p:grpSp>
          <p:nvGrpSpPr>
            <p:cNvPr id="89" name="Group 88">
              <a:extLst>
                <a:ext uri="{FF2B5EF4-FFF2-40B4-BE49-F238E27FC236}">
                  <a16:creationId xmlns:a16="http://schemas.microsoft.com/office/drawing/2014/main" id="{6B69CBC5-BE17-334A-BDFB-4940A15E583A}"/>
                </a:ext>
              </a:extLst>
            </p:cNvPr>
            <p:cNvGrpSpPr/>
            <p:nvPr/>
          </p:nvGrpSpPr>
          <p:grpSpPr>
            <a:xfrm>
              <a:off x="7423848" y="1929978"/>
              <a:ext cx="2708244" cy="253916"/>
              <a:chOff x="13878816" y="685094"/>
              <a:chExt cx="2708244" cy="253916"/>
            </a:xfrm>
          </p:grpSpPr>
          <p:grpSp>
            <p:nvGrpSpPr>
              <p:cNvPr id="90" name="Group 89">
                <a:extLst>
                  <a:ext uri="{FF2B5EF4-FFF2-40B4-BE49-F238E27FC236}">
                    <a16:creationId xmlns:a16="http://schemas.microsoft.com/office/drawing/2014/main" id="{8D9ED0C1-D27B-B14C-81B3-08990E6982BB}"/>
                  </a:ext>
                </a:extLst>
              </p:cNvPr>
              <p:cNvGrpSpPr/>
              <p:nvPr/>
            </p:nvGrpSpPr>
            <p:grpSpPr>
              <a:xfrm>
                <a:off x="13878816" y="758047"/>
                <a:ext cx="268799" cy="108056"/>
                <a:chOff x="13878816" y="1557713"/>
                <a:chExt cx="268799" cy="108056"/>
              </a:xfrm>
            </p:grpSpPr>
            <p:sp>
              <p:nvSpPr>
                <p:cNvPr id="92" name="Rectangle 91">
                  <a:extLst>
                    <a:ext uri="{FF2B5EF4-FFF2-40B4-BE49-F238E27FC236}">
                      <a16:creationId xmlns:a16="http://schemas.microsoft.com/office/drawing/2014/main" id="{F0E6A531-1860-DF47-85D0-B7D2B2E56FE5}"/>
                    </a:ext>
                  </a:extLst>
                </p:cNvPr>
                <p:cNvSpPr/>
                <p:nvPr/>
              </p:nvSpPr>
              <p:spPr>
                <a:xfrm>
                  <a:off x="13878816" y="1557713"/>
                  <a:ext cx="108056" cy="1080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3" name="Rectangle 92">
                  <a:extLst>
                    <a:ext uri="{FF2B5EF4-FFF2-40B4-BE49-F238E27FC236}">
                      <a16:creationId xmlns:a16="http://schemas.microsoft.com/office/drawing/2014/main" id="{778B821D-83CF-A64A-A9D8-39329CCA5A2B}"/>
                    </a:ext>
                  </a:extLst>
                </p:cNvPr>
                <p:cNvSpPr/>
                <p:nvPr/>
              </p:nvSpPr>
              <p:spPr>
                <a:xfrm>
                  <a:off x="14039559" y="1557713"/>
                  <a:ext cx="108056" cy="108056"/>
                </a:xfrm>
                <a:prstGeom prst="rect">
                  <a:avLst/>
                </a:prstGeom>
                <a:pattFill prst="lt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91" name="TextBox 90">
                <a:extLst>
                  <a:ext uri="{FF2B5EF4-FFF2-40B4-BE49-F238E27FC236}">
                    <a16:creationId xmlns:a16="http://schemas.microsoft.com/office/drawing/2014/main" id="{ED045DF7-21C5-1146-81FD-D85E62945C1D}"/>
                  </a:ext>
                </a:extLst>
              </p:cNvPr>
              <p:cNvSpPr txBox="1"/>
              <p:nvPr/>
            </p:nvSpPr>
            <p:spPr>
              <a:xfrm>
                <a:off x="14140556" y="685094"/>
                <a:ext cx="2446504" cy="253916"/>
              </a:xfrm>
              <a:prstGeom prst="rect">
                <a:avLst/>
              </a:prstGeom>
              <a:noFill/>
            </p:spPr>
            <p:txBody>
              <a:bodyPr wrap="none" rtlCol="0">
                <a:spAutoFit/>
              </a:bodyPr>
              <a:lstStyle/>
              <a:p>
                <a:r>
                  <a:rPr lang="en-US" sz="1050" dirty="0"/>
                  <a:t>ASCVD – cerebral disease (</a:t>
                </a:r>
                <a:r>
                  <a:rPr lang="en-US" sz="1050" i="1" dirty="0"/>
                  <a:t>n</a:t>
                </a:r>
                <a:r>
                  <a:rPr lang="en-US" sz="1050" dirty="0"/>
                  <a:t> = 1136)</a:t>
                </a:r>
              </a:p>
            </p:txBody>
          </p:sp>
        </p:grpSp>
      </p:grpSp>
      <p:sp>
        <p:nvSpPr>
          <p:cNvPr id="111" name="references">
            <a:extLst>
              <a:ext uri="{FF2B5EF4-FFF2-40B4-BE49-F238E27FC236}">
                <a16:creationId xmlns:a16="http://schemas.microsoft.com/office/drawing/2014/main" id="{EB446A52-9BBB-3F4B-9778-1AEB46EF2FB9}"/>
              </a:ext>
            </a:extLst>
          </p:cNvPr>
          <p:cNvSpPr txBox="1"/>
          <p:nvPr/>
        </p:nvSpPr>
        <p:spPr>
          <a:xfrm>
            <a:off x="668338" y="6035814"/>
            <a:ext cx="9454896" cy="707886"/>
          </a:xfrm>
          <a:prstGeom prst="rect">
            <a:avLst/>
          </a:prstGeom>
          <a:noFill/>
        </p:spPr>
        <p:txBody>
          <a:bodyPr wrap="square" rtlCol="0" anchor="b">
            <a:spAutoFit/>
          </a:bodyPr>
          <a:lstStyle/>
          <a:p>
            <a:pPr lvl="0"/>
            <a:r>
              <a:rPr lang="en-US" sz="800" dirty="0">
                <a:solidFill>
                  <a:srgbClr val="000000"/>
                </a:solidFill>
              </a:rPr>
              <a:t>Statin intensity defined per the American College of Cardiology/American Heart Association definition.</a:t>
            </a:r>
          </a:p>
          <a:p>
            <a:pPr lvl="0"/>
            <a:r>
              <a:rPr lang="en-US" sz="800" dirty="0">
                <a:solidFill>
                  <a:srgbClr val="000000"/>
                </a:solidFill>
              </a:rPr>
              <a:t>ASCVD = atherosclerotic cardiovascular disease; </a:t>
            </a:r>
            <a:r>
              <a:rPr lang="en-US" sz="800" dirty="0"/>
              <a:t>LLT = lipid-lowering therapy; </a:t>
            </a:r>
            <a:r>
              <a:rPr lang="en-US" sz="800" dirty="0">
                <a:solidFill>
                  <a:srgbClr val="000000"/>
                </a:solidFill>
              </a:rPr>
              <a:t>PCSK9i = proprotein convertase subtilisin/</a:t>
            </a:r>
            <a:r>
              <a:rPr lang="en-US" sz="800" dirty="0" err="1">
                <a:solidFill>
                  <a:srgbClr val="000000"/>
                </a:solidFill>
              </a:rPr>
              <a:t>kexin</a:t>
            </a:r>
            <a:r>
              <a:rPr lang="en-US" sz="800" dirty="0">
                <a:solidFill>
                  <a:srgbClr val="000000"/>
                </a:solidFill>
              </a:rPr>
              <a:t> type 9 inhibitor. </a:t>
            </a:r>
            <a:br>
              <a:rPr lang="en-US" sz="800" dirty="0">
                <a:solidFill>
                  <a:srgbClr val="000000"/>
                </a:solidFill>
              </a:rPr>
            </a:br>
            <a:r>
              <a:rPr lang="en-US" sz="800" dirty="0">
                <a:solidFill>
                  <a:srgbClr val="000000"/>
                </a:solidFill>
              </a:rPr>
              <a:t>Other vascular secondary prevention: Patients not in the primary prevention group who did not fulfil the criteria for secondary prevention, or who had no documented cardiovascular event. Definitions of LLT categories are described in Supplementary Table S2.</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Tree>
    <p:extLst>
      <p:ext uri="{BB962C8B-B14F-4D97-AF65-F5344CB8AC3E}">
        <p14:creationId xmlns:p14="http://schemas.microsoft.com/office/powerpoint/2010/main" val="401399089"/>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 name="Chart 89">
            <a:extLst>
              <a:ext uri="{FF2B5EF4-FFF2-40B4-BE49-F238E27FC236}">
                <a16:creationId xmlns:a16="http://schemas.microsoft.com/office/drawing/2014/main" id="{5C46CC3A-E30B-4285-BC1F-851082FD2777}"/>
              </a:ext>
            </a:extLst>
          </p:cNvPr>
          <p:cNvGraphicFramePr/>
          <p:nvPr>
            <p:extLst>
              <p:ext uri="{D42A27DB-BD31-4B8C-83A1-F6EECF244321}">
                <p14:modId xmlns:p14="http://schemas.microsoft.com/office/powerpoint/2010/main" val="1116642911"/>
              </p:ext>
            </p:extLst>
          </p:nvPr>
        </p:nvGraphicFramePr>
        <p:xfrm>
          <a:off x="450124" y="2040556"/>
          <a:ext cx="11247120" cy="4272092"/>
        </p:xfrm>
        <a:graphic>
          <a:graphicData uri="http://schemas.openxmlformats.org/drawingml/2006/chart">
            <c:chart xmlns:c="http://schemas.openxmlformats.org/drawingml/2006/chart" xmlns:r="http://schemas.openxmlformats.org/officeDocument/2006/relationships" r:id="rId3"/>
          </a:graphicData>
        </a:graphic>
      </p:graphicFrame>
      <p:sp>
        <p:nvSpPr>
          <p:cNvPr id="91" name="TextBox 90">
            <a:extLst>
              <a:ext uri="{FF2B5EF4-FFF2-40B4-BE49-F238E27FC236}">
                <a16:creationId xmlns:a16="http://schemas.microsoft.com/office/drawing/2014/main" id="{EC2007D1-FD47-458F-A0FB-9AA80BB64228}"/>
              </a:ext>
            </a:extLst>
          </p:cNvPr>
          <p:cNvSpPr txBox="1"/>
          <p:nvPr/>
        </p:nvSpPr>
        <p:spPr>
          <a:xfrm rot="16200000">
            <a:off x="-413753" y="3009636"/>
            <a:ext cx="2607623" cy="403113"/>
          </a:xfrm>
          <a:prstGeom prst="rect">
            <a:avLst/>
          </a:prstGeom>
          <a:noFill/>
        </p:spPr>
        <p:txBody>
          <a:bodyPr wrap="square" rtlCol="0">
            <a:spAutoFit/>
          </a:bodyPr>
          <a:lstStyle/>
          <a:p>
            <a:pPr algn="ctr"/>
            <a:r>
              <a:rPr lang="en-US" sz="1400" b="1" dirty="0"/>
              <a:t>Proportion of Patients (%)</a:t>
            </a:r>
          </a:p>
        </p:txBody>
      </p:sp>
      <p:sp>
        <p:nvSpPr>
          <p:cNvPr id="2" name="Title 1">
            <a:extLst>
              <a:ext uri="{FF2B5EF4-FFF2-40B4-BE49-F238E27FC236}">
                <a16:creationId xmlns:a16="http://schemas.microsoft.com/office/drawing/2014/main" id="{022C9069-ACE8-4BF1-8A4C-1BBBCDB0E62B}"/>
              </a:ext>
            </a:extLst>
          </p:cNvPr>
          <p:cNvSpPr>
            <a:spLocks noGrp="1"/>
          </p:cNvSpPr>
          <p:nvPr>
            <p:ph type="title"/>
          </p:nvPr>
        </p:nvSpPr>
        <p:spPr/>
        <p:txBody>
          <a:bodyPr/>
          <a:lstStyle/>
          <a:p>
            <a:r>
              <a:rPr lang="en-US" dirty="0"/>
              <a:t>Lipid-lowering Therapy at Enrollment</a:t>
            </a:r>
          </a:p>
        </p:txBody>
      </p:sp>
      <p:sp>
        <p:nvSpPr>
          <p:cNvPr id="7" name="TextBox 6">
            <a:extLst>
              <a:ext uri="{FF2B5EF4-FFF2-40B4-BE49-F238E27FC236}">
                <a16:creationId xmlns:a16="http://schemas.microsoft.com/office/drawing/2014/main" id="{A4F72361-9D9A-2144-9D1F-8B6598829CD6}"/>
              </a:ext>
            </a:extLst>
          </p:cNvPr>
          <p:cNvSpPr txBox="1"/>
          <p:nvPr/>
        </p:nvSpPr>
        <p:spPr>
          <a:xfrm>
            <a:off x="2059782" y="1456352"/>
            <a:ext cx="8072437" cy="338554"/>
          </a:xfrm>
          <a:prstGeom prst="rect">
            <a:avLst/>
          </a:prstGeom>
          <a:noFill/>
        </p:spPr>
        <p:txBody>
          <a:bodyPr wrap="square" rtlCol="0">
            <a:spAutoFit/>
          </a:bodyPr>
          <a:lstStyle/>
          <a:p>
            <a:pPr algn="ctr"/>
            <a:r>
              <a:rPr lang="en-US" sz="1600" b="1" dirty="0"/>
              <a:t>Other Vascular Secondary Prevention (n = 94)</a:t>
            </a:r>
          </a:p>
        </p:txBody>
      </p:sp>
      <p:sp>
        <p:nvSpPr>
          <p:cNvPr id="11" name="TextBox 10">
            <a:extLst>
              <a:ext uri="{FF2B5EF4-FFF2-40B4-BE49-F238E27FC236}">
                <a16:creationId xmlns:a16="http://schemas.microsoft.com/office/drawing/2014/main" id="{EF176349-416C-224F-A3D9-7069CD48123D}"/>
              </a:ext>
            </a:extLst>
          </p:cNvPr>
          <p:cNvSpPr txBox="1"/>
          <p:nvPr/>
        </p:nvSpPr>
        <p:spPr>
          <a:xfrm>
            <a:off x="668338" y="6035814"/>
            <a:ext cx="9454896" cy="707886"/>
          </a:xfrm>
          <a:prstGeom prst="rect">
            <a:avLst/>
          </a:prstGeom>
          <a:noFill/>
        </p:spPr>
        <p:txBody>
          <a:bodyPr wrap="square" rtlCol="0" anchor="b">
            <a:spAutoFit/>
          </a:bodyPr>
          <a:lstStyle/>
          <a:p>
            <a:pPr lvl="0"/>
            <a:r>
              <a:rPr lang="en-US" sz="800" dirty="0">
                <a:solidFill>
                  <a:srgbClr val="000000"/>
                </a:solidFill>
              </a:rPr>
              <a:t>Statin intensity defined per the American College of Cardiology/American Heart Association definition.</a:t>
            </a:r>
          </a:p>
          <a:p>
            <a:pPr lvl="0"/>
            <a:r>
              <a:rPr lang="en-US" sz="800" dirty="0"/>
              <a:t>LLT = lipid-lowering therapy; </a:t>
            </a:r>
            <a:r>
              <a:rPr lang="en-US" sz="800" dirty="0">
                <a:solidFill>
                  <a:srgbClr val="000000"/>
                </a:solidFill>
              </a:rPr>
              <a:t>PCSK9i = proprotein convertase subtilisin/</a:t>
            </a:r>
            <a:r>
              <a:rPr lang="en-US" sz="800" dirty="0" err="1">
                <a:solidFill>
                  <a:srgbClr val="000000"/>
                </a:solidFill>
              </a:rPr>
              <a:t>kexin</a:t>
            </a:r>
            <a:r>
              <a:rPr lang="en-US" sz="800" dirty="0">
                <a:solidFill>
                  <a:srgbClr val="000000"/>
                </a:solidFill>
              </a:rPr>
              <a:t> type 9 inhibitor. </a:t>
            </a:r>
            <a:br>
              <a:rPr lang="en-US" sz="800" dirty="0">
                <a:solidFill>
                  <a:srgbClr val="000000"/>
                </a:solidFill>
              </a:rPr>
            </a:br>
            <a:r>
              <a:rPr lang="en-US" sz="800" dirty="0">
                <a:solidFill>
                  <a:srgbClr val="000000"/>
                </a:solidFill>
              </a:rPr>
              <a:t>Other vascular secondary prevention: Patients not in the primary prevention group who did not fulfil the criteria for secondary prevention, or who had no documented cardiovascular event. Definitions of LLT categories are described in Supplementary Table S2.</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Tree>
    <p:extLst>
      <p:ext uri="{BB962C8B-B14F-4D97-AF65-F5344CB8AC3E}">
        <p14:creationId xmlns:p14="http://schemas.microsoft.com/office/powerpoint/2010/main" val="392429121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53402-65BF-41ED-9FBB-1E7FD1C55E44}"/>
              </a:ext>
            </a:extLst>
          </p:cNvPr>
          <p:cNvSpPr>
            <a:spLocks noGrp="1"/>
          </p:cNvSpPr>
          <p:nvPr>
            <p:ph type="title"/>
          </p:nvPr>
        </p:nvSpPr>
        <p:spPr/>
        <p:txBody>
          <a:bodyPr/>
          <a:lstStyle/>
          <a:p>
            <a:r>
              <a:rPr lang="en-US" sz="2800" dirty="0"/>
              <a:t>The 2019 ESC/EAS Dyslipidemia Guideline Update Recommends Even Lower LDL-C Goals Across All Risk Categories</a:t>
            </a:r>
          </a:p>
        </p:txBody>
      </p:sp>
      <p:graphicFrame>
        <p:nvGraphicFramePr>
          <p:cNvPr id="4" name="Table 3">
            <a:extLst>
              <a:ext uri="{FF2B5EF4-FFF2-40B4-BE49-F238E27FC236}">
                <a16:creationId xmlns:a16="http://schemas.microsoft.com/office/drawing/2014/main" id="{2222F1D1-6428-43CE-98A8-81F1A30E4E7D}"/>
              </a:ext>
            </a:extLst>
          </p:cNvPr>
          <p:cNvGraphicFramePr>
            <a:graphicFrameLocks noGrp="1"/>
          </p:cNvGraphicFramePr>
          <p:nvPr>
            <p:extLst>
              <p:ext uri="{D42A27DB-BD31-4B8C-83A1-F6EECF244321}">
                <p14:modId xmlns:p14="http://schemas.microsoft.com/office/powerpoint/2010/main" val="1119813151"/>
              </p:ext>
            </p:extLst>
          </p:nvPr>
        </p:nvGraphicFramePr>
        <p:xfrm>
          <a:off x="495299" y="1646524"/>
          <a:ext cx="11442700" cy="3280998"/>
        </p:xfrm>
        <a:graphic>
          <a:graphicData uri="http://schemas.openxmlformats.org/drawingml/2006/table">
            <a:tbl>
              <a:tblPr>
                <a:tableStyleId>{5C22544A-7EE6-4342-B048-85BDC9FD1C3A}</a:tableStyleId>
              </a:tblPr>
              <a:tblGrid>
                <a:gridCol w="2499924">
                  <a:extLst>
                    <a:ext uri="{9D8B030D-6E8A-4147-A177-3AD203B41FA5}">
                      <a16:colId xmlns:a16="http://schemas.microsoft.com/office/drawing/2014/main" val="171335842"/>
                    </a:ext>
                  </a:extLst>
                </a:gridCol>
                <a:gridCol w="4702858">
                  <a:extLst>
                    <a:ext uri="{9D8B030D-6E8A-4147-A177-3AD203B41FA5}">
                      <a16:colId xmlns:a16="http://schemas.microsoft.com/office/drawing/2014/main" val="3715456430"/>
                    </a:ext>
                  </a:extLst>
                </a:gridCol>
                <a:gridCol w="4239918">
                  <a:extLst>
                    <a:ext uri="{9D8B030D-6E8A-4147-A177-3AD203B41FA5}">
                      <a16:colId xmlns:a16="http://schemas.microsoft.com/office/drawing/2014/main" val="3456015660"/>
                    </a:ext>
                  </a:extLst>
                </a:gridCol>
              </a:tblGrid>
              <a:tr h="1006110">
                <a:tc>
                  <a:txBody>
                    <a:bodyPr/>
                    <a:lstStyle/>
                    <a:p>
                      <a:pPr algn="l" fontAlgn="b">
                        <a:lnSpc>
                          <a:spcPct val="85000"/>
                        </a:lnSpc>
                      </a:pPr>
                      <a:endParaRPr lang="en-US" sz="1050" b="1" i="0" u="none" strike="noStrike" dirty="0">
                        <a:solidFill>
                          <a:schemeClr val="bg1"/>
                        </a:solidFill>
                        <a:effectLst/>
                        <a:latin typeface="+mn-lt"/>
                      </a:endParaRPr>
                    </a:p>
                  </a:txBody>
                  <a:tcPr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800" b="1" i="0" u="none" strike="noStrike" dirty="0">
                          <a:solidFill>
                            <a:schemeClr val="bg1"/>
                          </a:solidFill>
                          <a:effectLst/>
                          <a:latin typeface="+mn-lt"/>
                        </a:rPr>
                        <a:t>2016 LDL-C Goals</a:t>
                      </a:r>
                      <a:r>
                        <a:rPr lang="en-US" sz="1800" b="1" i="0" u="none" strike="noStrike" baseline="30000" dirty="0">
                          <a:solidFill>
                            <a:schemeClr val="bg1"/>
                          </a:solidFill>
                          <a:effectLst/>
                          <a:latin typeface="+mn-lt"/>
                        </a:rPr>
                        <a:t>1</a:t>
                      </a: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800" b="1" i="0" u="none" strike="noStrike" dirty="0">
                          <a:solidFill>
                            <a:schemeClr val="bg1"/>
                          </a:solidFill>
                          <a:effectLst/>
                          <a:latin typeface="+mn-lt"/>
                        </a:rPr>
                        <a:t>2019 LDL-C Goals</a:t>
                      </a:r>
                      <a:r>
                        <a:rPr lang="en-US" sz="1800" b="1" i="0" u="none" strike="noStrike" baseline="30000" dirty="0">
                          <a:solidFill>
                            <a:schemeClr val="bg1"/>
                          </a:solidFill>
                          <a:effectLst/>
                          <a:latin typeface="+mn-lt"/>
                        </a:rPr>
                        <a:t>2</a:t>
                      </a: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35756154"/>
                  </a:ext>
                </a:extLst>
              </a:tr>
              <a:tr h="402951">
                <a:tc>
                  <a:txBody>
                    <a:bodyPr/>
                    <a:lstStyle/>
                    <a:p>
                      <a:pPr marL="0" algn="l" fontAlgn="b">
                        <a:lnSpc>
                          <a:spcPct val="85000"/>
                        </a:lnSpc>
                      </a:pPr>
                      <a:r>
                        <a:rPr lang="en-US" sz="1800" b="1" u="none" strike="noStrike" dirty="0">
                          <a:solidFill>
                            <a:schemeClr val="bg1"/>
                          </a:solidFill>
                          <a:effectLst/>
                          <a:latin typeface="+mn-lt"/>
                        </a:rPr>
                        <a:t>Low Risk</a:t>
                      </a:r>
                      <a:endParaRPr lang="en-US" sz="1800" b="1" i="0" u="none" strike="noStrike" dirty="0">
                        <a:solidFill>
                          <a:schemeClr val="bg1"/>
                        </a:solidFill>
                        <a:effectLst/>
                        <a:latin typeface="+mn-lt"/>
                      </a:endParaRPr>
                    </a:p>
                  </a:txBody>
                  <a:tcPr marR="0"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gridSpan="2">
                  <a:txBody>
                    <a:bodyPr/>
                    <a:lstStyle/>
                    <a:p>
                      <a:pPr algn="ctr" fontAlgn="b">
                        <a:lnSpc>
                          <a:spcPct val="85000"/>
                        </a:lnSpc>
                      </a:pPr>
                      <a:r>
                        <a:rPr lang="en-US" sz="1600" b="0" i="0" u="none" strike="noStrike" dirty="0">
                          <a:solidFill>
                            <a:srgbClr val="000000"/>
                          </a:solidFill>
                          <a:effectLst/>
                          <a:latin typeface="+mn-lt"/>
                        </a:rPr>
                        <a:t>&lt; 3.0 mmol/L (116 mg/dL)</a:t>
                      </a:r>
                    </a:p>
                  </a:txBody>
                  <a:tcPr marL="0" marR="0"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a:tc>
                <a:extLst>
                  <a:ext uri="{0D108BD9-81ED-4DB2-BD59-A6C34878D82A}">
                    <a16:rowId xmlns:a16="http://schemas.microsoft.com/office/drawing/2014/main" val="450932095"/>
                  </a:ext>
                </a:extLst>
              </a:tr>
              <a:tr h="402951">
                <a:tc>
                  <a:txBody>
                    <a:bodyPr/>
                    <a:lstStyle/>
                    <a:p>
                      <a:pPr marL="0" algn="l" fontAlgn="b">
                        <a:lnSpc>
                          <a:spcPct val="85000"/>
                        </a:lnSpc>
                      </a:pPr>
                      <a:r>
                        <a:rPr lang="en-US" sz="1800" b="1" u="none" strike="noStrike" dirty="0">
                          <a:solidFill>
                            <a:schemeClr val="bg1"/>
                          </a:solidFill>
                          <a:effectLst/>
                          <a:latin typeface="+mn-lt"/>
                        </a:rPr>
                        <a:t>Moderate Risk</a:t>
                      </a:r>
                      <a:endParaRPr lang="en-US" sz="1800" b="1" i="0" u="none" strike="noStrike" dirty="0">
                        <a:solidFill>
                          <a:schemeClr val="bg1"/>
                        </a:solidFill>
                        <a:effectLst/>
                        <a:latin typeface="+mn-lt"/>
                      </a:endParaRP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600" b="0" i="0" u="none" strike="noStrike" dirty="0">
                          <a:solidFill>
                            <a:srgbClr val="000000"/>
                          </a:solidFill>
                          <a:effectLst/>
                          <a:latin typeface="+mn-lt"/>
                        </a:rPr>
                        <a:t>&lt; 3.0 mmol/L (116 mg/dL)</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b="0" i="0" u="none" strike="noStrike" dirty="0">
                          <a:solidFill>
                            <a:srgbClr val="000000"/>
                          </a:solidFill>
                          <a:effectLst/>
                          <a:latin typeface="+mn-lt"/>
                        </a:rPr>
                        <a:t>&lt; 2.6 mmol/L (100 mg/dL)</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502802795"/>
                  </a:ext>
                </a:extLst>
              </a:tr>
              <a:tr h="402951">
                <a:tc>
                  <a:txBody>
                    <a:bodyPr/>
                    <a:lstStyle/>
                    <a:p>
                      <a:pPr marL="0" marR="0" lvl="0" indent="0" algn="l" defTabSz="914400" rtl="0" eaLnBrk="1" fontAlgn="b" latinLnBrk="0" hangingPunct="1">
                        <a:lnSpc>
                          <a:spcPct val="85000"/>
                        </a:lnSpc>
                        <a:spcBef>
                          <a:spcPts val="0"/>
                        </a:spcBef>
                        <a:spcAft>
                          <a:spcPts val="0"/>
                        </a:spcAft>
                        <a:buClrTx/>
                        <a:buSzTx/>
                        <a:buFontTx/>
                        <a:buNone/>
                        <a:tabLst/>
                        <a:defRPr/>
                      </a:pPr>
                      <a:r>
                        <a:rPr lang="en-US" sz="1800" b="1" u="none" strike="noStrike" dirty="0">
                          <a:solidFill>
                            <a:schemeClr val="bg1"/>
                          </a:solidFill>
                          <a:effectLst/>
                          <a:latin typeface="+mn-lt"/>
                        </a:rPr>
                        <a:t>High Risk</a:t>
                      </a:r>
                      <a:endParaRPr lang="en-US" sz="1800" b="1" i="0" u="none" strike="noStrike" dirty="0">
                        <a:solidFill>
                          <a:schemeClr val="bg1"/>
                        </a:solidFill>
                        <a:effectLst/>
                        <a:latin typeface="+mn-lt"/>
                      </a:endParaRP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600" b="0" i="0" u="none" strike="noStrike" dirty="0">
                          <a:solidFill>
                            <a:srgbClr val="000000"/>
                          </a:solidFill>
                          <a:effectLst/>
                          <a:latin typeface="+mn-lt"/>
                        </a:rPr>
                        <a:t>50% reduction OR &lt; 2.6 mmol/L (100mg/dL)</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b="0" i="0" u="none" strike="noStrike" dirty="0">
                          <a:solidFill>
                            <a:srgbClr val="000000"/>
                          </a:solidFill>
                          <a:effectLst/>
                          <a:latin typeface="+mn-lt"/>
                        </a:rPr>
                        <a:t>50% reduction AND &lt; 1.8 mmol/L (70 mg/dL)</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03922724"/>
                  </a:ext>
                </a:extLst>
              </a:tr>
              <a:tr h="402951">
                <a:tc>
                  <a:txBody>
                    <a:bodyPr/>
                    <a:lstStyle/>
                    <a:p>
                      <a:pPr algn="l" fontAlgn="b">
                        <a:lnSpc>
                          <a:spcPct val="85000"/>
                        </a:lnSpc>
                      </a:pPr>
                      <a:r>
                        <a:rPr lang="en-US" sz="1800" b="1" u="none" strike="noStrike" dirty="0">
                          <a:solidFill>
                            <a:schemeClr val="bg1"/>
                          </a:solidFill>
                          <a:effectLst/>
                          <a:latin typeface="+mn-lt"/>
                        </a:rPr>
                        <a:t>Very high risk </a:t>
                      </a:r>
                      <a:endParaRPr lang="en-US" sz="1800" b="1" i="0" u="none" strike="noStrike" dirty="0">
                        <a:solidFill>
                          <a:schemeClr val="bg1"/>
                        </a:solidFill>
                        <a:effectLst/>
                        <a:latin typeface="+mn-lt"/>
                      </a:endParaRP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600" b="0" i="0" u="none" strike="noStrike" dirty="0">
                          <a:solidFill>
                            <a:srgbClr val="000000"/>
                          </a:solidFill>
                          <a:effectLst/>
                          <a:latin typeface="+mn-lt"/>
                        </a:rPr>
                        <a:t>50% reduction OR &lt; 1.8 mmol/L (70 mg/dL)</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b="0" i="0" u="none" strike="noStrike" dirty="0">
                          <a:solidFill>
                            <a:srgbClr val="000000"/>
                          </a:solidFill>
                          <a:effectLst/>
                          <a:latin typeface="+mn-lt"/>
                        </a:rPr>
                        <a:t>50% reduction AND &lt; 1.4 mmol/L (55 mg/dL)</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4045933"/>
                  </a:ext>
                </a:extLst>
              </a:tr>
              <a:tr h="663084">
                <a:tc>
                  <a:txBody>
                    <a:bodyPr/>
                    <a:lstStyle/>
                    <a:p>
                      <a:pPr algn="l" fontAlgn="b">
                        <a:lnSpc>
                          <a:spcPct val="85000"/>
                        </a:lnSpc>
                      </a:pPr>
                      <a:r>
                        <a:rPr lang="en-US" sz="1800" b="1" i="0" u="none" strike="noStrike" dirty="0">
                          <a:solidFill>
                            <a:schemeClr val="bg1"/>
                          </a:solidFill>
                          <a:effectLst/>
                          <a:latin typeface="+mn-lt"/>
                        </a:rPr>
                        <a:t>Second CV event within 2 years</a:t>
                      </a: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600" b="0" i="0" u="none" strike="noStrike" dirty="0">
                          <a:solidFill>
                            <a:srgbClr val="000000"/>
                          </a:solidFill>
                          <a:effectLst/>
                          <a:latin typeface="+mn-lt"/>
                        </a:rPr>
                        <a:t>NA</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b="0" i="0" u="none" strike="noStrike" dirty="0">
                          <a:solidFill>
                            <a:srgbClr val="000000"/>
                          </a:solidFill>
                          <a:effectLst/>
                          <a:latin typeface="+mn-lt"/>
                        </a:rPr>
                        <a:t>50% reduction AND &lt; 1.0 mmol/L (40 mg/dL)</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34415407"/>
                  </a:ext>
                </a:extLst>
              </a:tr>
            </a:tbl>
          </a:graphicData>
        </a:graphic>
      </p:graphicFrame>
      <p:sp>
        <p:nvSpPr>
          <p:cNvPr id="5" name="TextBox 4">
            <a:extLst>
              <a:ext uri="{FF2B5EF4-FFF2-40B4-BE49-F238E27FC236}">
                <a16:creationId xmlns:a16="http://schemas.microsoft.com/office/drawing/2014/main" id="{241D4C75-EA8E-4CDF-94AA-8A32D32C1117}"/>
              </a:ext>
            </a:extLst>
          </p:cNvPr>
          <p:cNvSpPr txBox="1"/>
          <p:nvPr/>
        </p:nvSpPr>
        <p:spPr>
          <a:xfrm>
            <a:off x="-8382" y="6401152"/>
            <a:ext cx="9143998" cy="407804"/>
          </a:xfrm>
          <a:prstGeom prst="rect">
            <a:avLst/>
          </a:prstGeom>
          <a:noFill/>
        </p:spPr>
        <p:txBody>
          <a:bodyPr wrap="square" rtlCol="0" anchor="b">
            <a:spAutoFit/>
          </a:bodyPr>
          <a:lstStyle/>
          <a:p>
            <a:pPr>
              <a:lnSpc>
                <a:spcPct val="90000"/>
              </a:lnSpc>
              <a:spcBef>
                <a:spcPts val="300"/>
              </a:spcBef>
            </a:pPr>
            <a:r>
              <a:rPr lang="da-DK" sz="1000" dirty="0"/>
              <a:t>LDL-C = low density lipoprotein cholesterol</a:t>
            </a:r>
          </a:p>
          <a:p>
            <a:pPr>
              <a:lnSpc>
                <a:spcPct val="90000"/>
              </a:lnSpc>
              <a:spcBef>
                <a:spcPts val="300"/>
              </a:spcBef>
            </a:pPr>
            <a:r>
              <a:rPr lang="da-DK" sz="1000" dirty="0"/>
              <a:t>1. </a:t>
            </a:r>
            <a:r>
              <a:rPr lang="en-US" sz="1000" dirty="0" err="1"/>
              <a:t>Catapano</a:t>
            </a:r>
            <a:r>
              <a:rPr lang="en-US" sz="1000" dirty="0"/>
              <a:t> AL, et al. Eur Heart J 2016; 37:2999-3058. 2. Mach F, et al. Eur Heart J. 2019; 41:111-188. </a:t>
            </a:r>
            <a:endParaRPr lang="da-DK" sz="1000" dirty="0"/>
          </a:p>
        </p:txBody>
      </p:sp>
      <p:sp>
        <p:nvSpPr>
          <p:cNvPr id="12" name="Rectangle 11">
            <a:extLst>
              <a:ext uri="{FF2B5EF4-FFF2-40B4-BE49-F238E27FC236}">
                <a16:creationId xmlns:a16="http://schemas.microsoft.com/office/drawing/2014/main" id="{15F2D3FC-4538-4901-A189-697E895AA5CD}"/>
              </a:ext>
            </a:extLst>
          </p:cNvPr>
          <p:cNvSpPr/>
          <p:nvPr/>
        </p:nvSpPr>
        <p:spPr>
          <a:xfrm>
            <a:off x="7593874" y="3039291"/>
            <a:ext cx="4344125" cy="1888231"/>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33177524"/>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DDDFB-8167-4053-8670-9DBB199E0E4E}"/>
              </a:ext>
            </a:extLst>
          </p:cNvPr>
          <p:cNvSpPr>
            <a:spLocks noGrp="1"/>
          </p:cNvSpPr>
          <p:nvPr>
            <p:ph type="title"/>
          </p:nvPr>
        </p:nvSpPr>
        <p:spPr/>
        <p:txBody>
          <a:bodyPr/>
          <a:lstStyle/>
          <a:p>
            <a:r>
              <a:rPr lang="en-US" dirty="0"/>
              <a:t>Lipid-lowering Therapy at LDL-C Measurement</a:t>
            </a:r>
          </a:p>
        </p:txBody>
      </p:sp>
      <p:sp>
        <p:nvSpPr>
          <p:cNvPr id="7" name="TextBox 6">
            <a:extLst>
              <a:ext uri="{FF2B5EF4-FFF2-40B4-BE49-F238E27FC236}">
                <a16:creationId xmlns:a16="http://schemas.microsoft.com/office/drawing/2014/main" id="{32041AF9-BDFA-BB47-9B00-A917BD182B87}"/>
              </a:ext>
            </a:extLst>
          </p:cNvPr>
          <p:cNvSpPr txBox="1"/>
          <p:nvPr/>
        </p:nvSpPr>
        <p:spPr>
          <a:xfrm>
            <a:off x="2059782" y="1456352"/>
            <a:ext cx="8072437" cy="338554"/>
          </a:xfrm>
          <a:prstGeom prst="rect">
            <a:avLst/>
          </a:prstGeom>
          <a:noFill/>
        </p:spPr>
        <p:txBody>
          <a:bodyPr wrap="square" rtlCol="0">
            <a:spAutoFit/>
          </a:bodyPr>
          <a:lstStyle/>
          <a:p>
            <a:pPr algn="ctr"/>
            <a:r>
              <a:rPr lang="en-US" sz="1600" b="1" dirty="0"/>
              <a:t>Overall (</a:t>
            </a:r>
            <a:r>
              <a:rPr lang="en-US" sz="1600" b="1" i="1" dirty="0"/>
              <a:t>n</a:t>
            </a:r>
            <a:r>
              <a:rPr lang="en-US" sz="1600" b="1" dirty="0"/>
              <a:t> = 4112)</a:t>
            </a:r>
          </a:p>
        </p:txBody>
      </p:sp>
      <p:graphicFrame>
        <p:nvGraphicFramePr>
          <p:cNvPr id="6" name="Chart 5">
            <a:extLst>
              <a:ext uri="{FF2B5EF4-FFF2-40B4-BE49-F238E27FC236}">
                <a16:creationId xmlns:a16="http://schemas.microsoft.com/office/drawing/2014/main" id="{6C9D1570-5095-4201-9BC2-CCA8B41A01D8}"/>
              </a:ext>
            </a:extLst>
          </p:cNvPr>
          <p:cNvGraphicFramePr/>
          <p:nvPr>
            <p:extLst>
              <p:ext uri="{D42A27DB-BD31-4B8C-83A1-F6EECF244321}">
                <p14:modId xmlns:p14="http://schemas.microsoft.com/office/powerpoint/2010/main" val="2270316240"/>
              </p:ext>
            </p:extLst>
          </p:nvPr>
        </p:nvGraphicFramePr>
        <p:xfrm>
          <a:off x="450124" y="2040556"/>
          <a:ext cx="11247120" cy="427209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E7480D1F-6F0F-E64A-9210-8D30A879D5A6}"/>
              </a:ext>
            </a:extLst>
          </p:cNvPr>
          <p:cNvSpPr txBox="1"/>
          <p:nvPr/>
        </p:nvSpPr>
        <p:spPr>
          <a:xfrm rot="16200000">
            <a:off x="-413753" y="3009636"/>
            <a:ext cx="2607623" cy="403113"/>
          </a:xfrm>
          <a:prstGeom prst="rect">
            <a:avLst/>
          </a:prstGeom>
          <a:noFill/>
        </p:spPr>
        <p:txBody>
          <a:bodyPr wrap="square" rtlCol="0">
            <a:spAutoFit/>
          </a:bodyPr>
          <a:lstStyle/>
          <a:p>
            <a:pPr algn="ctr"/>
            <a:r>
              <a:rPr lang="en-US" sz="1400" b="1" dirty="0"/>
              <a:t>Proportion of Patients (%)</a:t>
            </a:r>
          </a:p>
        </p:txBody>
      </p:sp>
      <p:sp>
        <p:nvSpPr>
          <p:cNvPr id="9" name="TextBox 8">
            <a:extLst>
              <a:ext uri="{FF2B5EF4-FFF2-40B4-BE49-F238E27FC236}">
                <a16:creationId xmlns:a16="http://schemas.microsoft.com/office/drawing/2014/main" id="{F9F0B7A2-5582-0B4E-B51C-3896A764A232}"/>
              </a:ext>
            </a:extLst>
          </p:cNvPr>
          <p:cNvSpPr txBox="1"/>
          <p:nvPr/>
        </p:nvSpPr>
        <p:spPr>
          <a:xfrm>
            <a:off x="668338" y="6035908"/>
            <a:ext cx="8229600" cy="707886"/>
          </a:xfrm>
          <a:prstGeom prst="rect">
            <a:avLst/>
          </a:prstGeom>
          <a:noFill/>
        </p:spPr>
        <p:txBody>
          <a:bodyPr wrap="square" rtlCol="0" anchor="b">
            <a:spAutoFit/>
          </a:bodyPr>
          <a:lstStyle/>
          <a:p>
            <a:pPr lvl="0"/>
            <a:r>
              <a:rPr lang="en-US" sz="800" dirty="0">
                <a:solidFill>
                  <a:srgbClr val="000000"/>
                </a:solidFill>
              </a:rPr>
              <a:t>Statin intensity defined per the American College of Cardiology/American Heart Association definition.</a:t>
            </a:r>
          </a:p>
          <a:p>
            <a:pPr lvl="0"/>
            <a:r>
              <a:rPr lang="en-US" sz="800" dirty="0">
                <a:solidFill>
                  <a:srgbClr val="000000"/>
                </a:solidFill>
              </a:rPr>
              <a:t>LDL-C = Low-density lipoprotein cholesterol; </a:t>
            </a:r>
            <a:r>
              <a:rPr lang="en-US" sz="800" dirty="0"/>
              <a:t>LLT = lipid-lowering therapy; </a:t>
            </a:r>
            <a:r>
              <a:rPr lang="en-US" sz="800" dirty="0">
                <a:solidFill>
                  <a:srgbClr val="000000"/>
                </a:solidFill>
              </a:rPr>
              <a:t>PCSK9i = Proprotein convertase subtilisin/</a:t>
            </a:r>
            <a:r>
              <a:rPr lang="en-US" sz="800" dirty="0" err="1">
                <a:solidFill>
                  <a:srgbClr val="000000"/>
                </a:solidFill>
              </a:rPr>
              <a:t>kexin</a:t>
            </a:r>
            <a:r>
              <a:rPr lang="en-US" sz="800" dirty="0">
                <a:solidFill>
                  <a:srgbClr val="000000"/>
                </a:solidFill>
              </a:rPr>
              <a:t> type 9 inhibitor. Other vascular secondary prevention: Patients not in the primary prevention group who did not fulfil the criteria for secondary prevention, or who had no documented cardiovascular event. Definitions of LLT categories are described in Supplementary Table S2.</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Tree>
    <p:extLst>
      <p:ext uri="{BB962C8B-B14F-4D97-AF65-F5344CB8AC3E}">
        <p14:creationId xmlns:p14="http://schemas.microsoft.com/office/powerpoint/2010/main" val="3495826212"/>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DDDFB-8167-4053-8670-9DBB199E0E4E}"/>
              </a:ext>
            </a:extLst>
          </p:cNvPr>
          <p:cNvSpPr>
            <a:spLocks noGrp="1"/>
          </p:cNvSpPr>
          <p:nvPr>
            <p:ph type="title"/>
          </p:nvPr>
        </p:nvSpPr>
        <p:spPr/>
        <p:txBody>
          <a:bodyPr/>
          <a:lstStyle/>
          <a:p>
            <a:r>
              <a:rPr lang="en-US" dirty="0"/>
              <a:t>Lipid-lowering Therapy at LDL-C Measurement</a:t>
            </a:r>
          </a:p>
        </p:txBody>
      </p:sp>
      <p:sp>
        <p:nvSpPr>
          <p:cNvPr id="7" name="TextBox 6">
            <a:extLst>
              <a:ext uri="{FF2B5EF4-FFF2-40B4-BE49-F238E27FC236}">
                <a16:creationId xmlns:a16="http://schemas.microsoft.com/office/drawing/2014/main" id="{974AD784-8EB9-1545-9DE7-B59B9F1EC2BD}"/>
              </a:ext>
            </a:extLst>
          </p:cNvPr>
          <p:cNvSpPr txBox="1"/>
          <p:nvPr/>
        </p:nvSpPr>
        <p:spPr>
          <a:xfrm>
            <a:off x="668338" y="6159019"/>
            <a:ext cx="9454896" cy="584775"/>
          </a:xfrm>
          <a:prstGeom prst="rect">
            <a:avLst/>
          </a:prstGeom>
          <a:noFill/>
        </p:spPr>
        <p:txBody>
          <a:bodyPr wrap="square" rtlCol="0" anchor="b">
            <a:spAutoFit/>
          </a:bodyPr>
          <a:lstStyle/>
          <a:p>
            <a:pPr lvl="0"/>
            <a:r>
              <a:rPr lang="en-US" sz="800" dirty="0">
                <a:solidFill>
                  <a:srgbClr val="000000"/>
                </a:solidFill>
              </a:rPr>
              <a:t>Statin intensity defined per the American College of Cardiology/American Heart Association definition.</a:t>
            </a:r>
          </a:p>
          <a:p>
            <a:pPr lvl="0"/>
            <a:r>
              <a:rPr lang="en-US" sz="800" dirty="0">
                <a:solidFill>
                  <a:srgbClr val="000000"/>
                </a:solidFill>
              </a:rPr>
              <a:t>LDL-C = Low-density lipoprotein cholesterol; </a:t>
            </a:r>
            <a:r>
              <a:rPr lang="en-US" sz="800" dirty="0"/>
              <a:t>LLT = lipid-lowering therapy; </a:t>
            </a:r>
            <a:r>
              <a:rPr lang="en-US" sz="800" dirty="0">
                <a:solidFill>
                  <a:srgbClr val="000000"/>
                </a:solidFill>
              </a:rPr>
              <a:t>PCSK9i = Proprotein convertase subtilisin/</a:t>
            </a:r>
            <a:r>
              <a:rPr lang="en-US" sz="800" dirty="0" err="1">
                <a:solidFill>
                  <a:srgbClr val="000000"/>
                </a:solidFill>
              </a:rPr>
              <a:t>kexin</a:t>
            </a:r>
            <a:r>
              <a:rPr lang="en-US" sz="800" dirty="0">
                <a:solidFill>
                  <a:srgbClr val="000000"/>
                </a:solidFill>
              </a:rPr>
              <a:t> type 9 inhibitor. Other vascular secondary prevention: Patients not in the primary prevention group who did not fulfil the criteria for secondary prevention, or who had no documented cardiovascular event. Definitions of LLT categories are described in Supplementary Table S2.</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
        <p:nvSpPr>
          <p:cNvPr id="8" name="TextBox 7">
            <a:extLst>
              <a:ext uri="{FF2B5EF4-FFF2-40B4-BE49-F238E27FC236}">
                <a16:creationId xmlns:a16="http://schemas.microsoft.com/office/drawing/2014/main" id="{FB30EA1A-B6AE-8F42-871F-15D6EE9D53CC}"/>
              </a:ext>
            </a:extLst>
          </p:cNvPr>
          <p:cNvSpPr txBox="1"/>
          <p:nvPr/>
        </p:nvSpPr>
        <p:spPr>
          <a:xfrm>
            <a:off x="2059782" y="1456352"/>
            <a:ext cx="8072437" cy="338554"/>
          </a:xfrm>
          <a:prstGeom prst="rect">
            <a:avLst/>
          </a:prstGeom>
          <a:noFill/>
        </p:spPr>
        <p:txBody>
          <a:bodyPr wrap="square" rtlCol="0">
            <a:spAutoFit/>
          </a:bodyPr>
          <a:lstStyle/>
          <a:p>
            <a:pPr algn="ctr"/>
            <a:r>
              <a:rPr lang="en-US" sz="1600" b="1" dirty="0"/>
              <a:t>Primary Preventions (</a:t>
            </a:r>
            <a:r>
              <a:rPr lang="en-US" sz="1600" b="1" i="1" dirty="0"/>
              <a:t>n</a:t>
            </a:r>
            <a:r>
              <a:rPr lang="en-US" sz="1600" b="1" dirty="0"/>
              <a:t> = 2073)</a:t>
            </a:r>
          </a:p>
        </p:txBody>
      </p:sp>
      <p:graphicFrame>
        <p:nvGraphicFramePr>
          <p:cNvPr id="6" name="Chart 5">
            <a:extLst>
              <a:ext uri="{FF2B5EF4-FFF2-40B4-BE49-F238E27FC236}">
                <a16:creationId xmlns:a16="http://schemas.microsoft.com/office/drawing/2014/main" id="{ED3BA082-491C-4BDE-A0A1-5EC72A690251}"/>
              </a:ext>
            </a:extLst>
          </p:cNvPr>
          <p:cNvGraphicFramePr/>
          <p:nvPr>
            <p:extLst>
              <p:ext uri="{D42A27DB-BD31-4B8C-83A1-F6EECF244321}">
                <p14:modId xmlns:p14="http://schemas.microsoft.com/office/powerpoint/2010/main" val="270663290"/>
              </p:ext>
            </p:extLst>
          </p:nvPr>
        </p:nvGraphicFramePr>
        <p:xfrm>
          <a:off x="450124" y="2040552"/>
          <a:ext cx="11247120" cy="427209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E92C8F16-390F-3644-B05F-3D60679FFBBF}"/>
              </a:ext>
            </a:extLst>
          </p:cNvPr>
          <p:cNvSpPr txBox="1"/>
          <p:nvPr/>
        </p:nvSpPr>
        <p:spPr>
          <a:xfrm rot="16200000">
            <a:off x="-413753" y="3009636"/>
            <a:ext cx="2607623" cy="403113"/>
          </a:xfrm>
          <a:prstGeom prst="rect">
            <a:avLst/>
          </a:prstGeom>
          <a:noFill/>
        </p:spPr>
        <p:txBody>
          <a:bodyPr wrap="square" rtlCol="0">
            <a:spAutoFit/>
          </a:bodyPr>
          <a:lstStyle/>
          <a:p>
            <a:pPr algn="ctr"/>
            <a:r>
              <a:rPr lang="en-US" sz="1400" b="1" dirty="0"/>
              <a:t>Proportion of Patients (%)</a:t>
            </a:r>
          </a:p>
        </p:txBody>
      </p:sp>
    </p:spTree>
    <p:extLst>
      <p:ext uri="{BB962C8B-B14F-4D97-AF65-F5344CB8AC3E}">
        <p14:creationId xmlns:p14="http://schemas.microsoft.com/office/powerpoint/2010/main" val="1140689748"/>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Chart 77">
            <a:extLst>
              <a:ext uri="{FF2B5EF4-FFF2-40B4-BE49-F238E27FC236}">
                <a16:creationId xmlns:a16="http://schemas.microsoft.com/office/drawing/2014/main" id="{D9696F6B-8FDC-C048-AB25-2CD25F0D4942}"/>
              </a:ext>
            </a:extLst>
          </p:cNvPr>
          <p:cNvGraphicFramePr/>
          <p:nvPr>
            <p:extLst>
              <p:ext uri="{D42A27DB-BD31-4B8C-83A1-F6EECF244321}">
                <p14:modId xmlns:p14="http://schemas.microsoft.com/office/powerpoint/2010/main" val="586725473"/>
              </p:ext>
            </p:extLst>
          </p:nvPr>
        </p:nvGraphicFramePr>
        <p:xfrm>
          <a:off x="450124" y="1853396"/>
          <a:ext cx="11247120" cy="4846320"/>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5B8F9502-0187-2540-B9AD-97935AC24CBB}"/>
              </a:ext>
            </a:extLst>
          </p:cNvPr>
          <p:cNvGrpSpPr/>
          <p:nvPr/>
        </p:nvGrpSpPr>
        <p:grpSpPr>
          <a:xfrm>
            <a:off x="1655044" y="2221620"/>
            <a:ext cx="9784080" cy="2061098"/>
            <a:chOff x="1890719" y="2221620"/>
            <a:chExt cx="9330126" cy="2061098"/>
          </a:xfrm>
        </p:grpSpPr>
        <p:grpSp>
          <p:nvGrpSpPr>
            <p:cNvPr id="84" name="Group 83">
              <a:extLst>
                <a:ext uri="{FF2B5EF4-FFF2-40B4-BE49-F238E27FC236}">
                  <a16:creationId xmlns:a16="http://schemas.microsoft.com/office/drawing/2014/main" id="{FCE931CD-C8DB-D147-BDEB-96C636CBE869}"/>
                </a:ext>
              </a:extLst>
            </p:cNvPr>
            <p:cNvGrpSpPr/>
            <p:nvPr/>
          </p:nvGrpSpPr>
          <p:grpSpPr>
            <a:xfrm>
              <a:off x="1890719" y="2221620"/>
              <a:ext cx="408892" cy="2054626"/>
              <a:chOff x="1316587" y="2190612"/>
              <a:chExt cx="312189" cy="1765736"/>
            </a:xfrm>
          </p:grpSpPr>
          <p:sp>
            <p:nvSpPr>
              <p:cNvPr id="79" name="Rectangle 78">
                <a:extLst>
                  <a:ext uri="{FF2B5EF4-FFF2-40B4-BE49-F238E27FC236}">
                    <a16:creationId xmlns:a16="http://schemas.microsoft.com/office/drawing/2014/main" id="{F6C52F12-472D-F04D-BA72-0C0B1703B666}"/>
                  </a:ext>
                </a:extLst>
              </p:cNvPr>
              <p:cNvSpPr/>
              <p:nvPr/>
            </p:nvSpPr>
            <p:spPr>
              <a:xfrm>
                <a:off x="1316587" y="2247762"/>
                <a:ext cx="61364" cy="17052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352C096E-0B73-404E-B571-5711535C8753}"/>
                  </a:ext>
                </a:extLst>
              </p:cNvPr>
              <p:cNvSpPr/>
              <p:nvPr/>
            </p:nvSpPr>
            <p:spPr>
              <a:xfrm>
                <a:off x="1400195" y="2190612"/>
                <a:ext cx="61364" cy="17647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3CE2B20A-FAA2-EE42-8676-BE5668B06D9A}"/>
                  </a:ext>
                </a:extLst>
              </p:cNvPr>
              <p:cNvSpPr/>
              <p:nvPr/>
            </p:nvSpPr>
            <p:spPr>
              <a:xfrm>
                <a:off x="1483803" y="2266811"/>
                <a:ext cx="61364" cy="168953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279364A8-FA27-3E43-8F02-99664DDF4054}"/>
                  </a:ext>
                </a:extLst>
              </p:cNvPr>
              <p:cNvSpPr/>
              <p:nvPr/>
            </p:nvSpPr>
            <p:spPr>
              <a:xfrm>
                <a:off x="1567412" y="2260462"/>
                <a:ext cx="61364" cy="1691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60232887-DF4B-2F42-8052-6D7ED74A10CA}"/>
                </a:ext>
              </a:extLst>
            </p:cNvPr>
            <p:cNvGrpSpPr/>
            <p:nvPr/>
          </p:nvGrpSpPr>
          <p:grpSpPr>
            <a:xfrm>
              <a:off x="2527650" y="4207952"/>
              <a:ext cx="408892" cy="72146"/>
              <a:chOff x="1316587" y="2247762"/>
              <a:chExt cx="312189" cy="1833496"/>
            </a:xfrm>
          </p:grpSpPr>
          <p:sp>
            <p:nvSpPr>
              <p:cNvPr id="86" name="Rectangle 85">
                <a:extLst>
                  <a:ext uri="{FF2B5EF4-FFF2-40B4-BE49-F238E27FC236}">
                    <a16:creationId xmlns:a16="http://schemas.microsoft.com/office/drawing/2014/main" id="{9FFDE3ED-2803-7E4D-99A9-32B8CEC802F9}"/>
                  </a:ext>
                </a:extLst>
              </p:cNvPr>
              <p:cNvSpPr/>
              <p:nvPr/>
            </p:nvSpPr>
            <p:spPr>
              <a:xfrm>
                <a:off x="1316587" y="2247762"/>
                <a:ext cx="61364" cy="1700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AA4928DA-2DE9-F34B-A0CD-B16B746B7ECB}"/>
                  </a:ext>
                </a:extLst>
              </p:cNvPr>
              <p:cNvSpPr/>
              <p:nvPr/>
            </p:nvSpPr>
            <p:spPr>
              <a:xfrm>
                <a:off x="1400195" y="2566159"/>
                <a:ext cx="61364" cy="13520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B5B78DB5-E1F0-4D40-AB3C-64710DD0DF67}"/>
                  </a:ext>
                </a:extLst>
              </p:cNvPr>
              <p:cNvSpPr/>
              <p:nvPr/>
            </p:nvSpPr>
            <p:spPr>
              <a:xfrm>
                <a:off x="1483803" y="2454579"/>
                <a:ext cx="61364" cy="162667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41679106-E175-2640-978C-499E6C4534AE}"/>
                  </a:ext>
                </a:extLst>
              </p:cNvPr>
              <p:cNvSpPr/>
              <p:nvPr/>
            </p:nvSpPr>
            <p:spPr>
              <a:xfrm>
                <a:off x="1567412" y="2354338"/>
                <a:ext cx="61364" cy="16224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a:extLst>
                <a:ext uri="{FF2B5EF4-FFF2-40B4-BE49-F238E27FC236}">
                  <a16:creationId xmlns:a16="http://schemas.microsoft.com/office/drawing/2014/main" id="{F72EFBF6-2D79-9241-A21C-E2A9ACBDF00A}"/>
                </a:ext>
              </a:extLst>
            </p:cNvPr>
            <p:cNvGrpSpPr/>
            <p:nvPr/>
          </p:nvGrpSpPr>
          <p:grpSpPr>
            <a:xfrm>
              <a:off x="3164581" y="3241287"/>
              <a:ext cx="408892" cy="1035764"/>
              <a:chOff x="1316587" y="2171198"/>
              <a:chExt cx="312189" cy="1787489"/>
            </a:xfrm>
          </p:grpSpPr>
          <p:sp>
            <p:nvSpPr>
              <p:cNvPr id="91" name="Rectangle 90">
                <a:extLst>
                  <a:ext uri="{FF2B5EF4-FFF2-40B4-BE49-F238E27FC236}">
                    <a16:creationId xmlns:a16="http://schemas.microsoft.com/office/drawing/2014/main" id="{98833187-C247-2641-9C58-8BD3870DD8BC}"/>
                  </a:ext>
                </a:extLst>
              </p:cNvPr>
              <p:cNvSpPr/>
              <p:nvPr/>
            </p:nvSpPr>
            <p:spPr>
              <a:xfrm>
                <a:off x="1316587" y="2247762"/>
                <a:ext cx="61364" cy="1700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23F5520A-4B3B-3B41-A820-BDC93E93DF9B}"/>
                  </a:ext>
                </a:extLst>
              </p:cNvPr>
              <p:cNvSpPr/>
              <p:nvPr/>
            </p:nvSpPr>
            <p:spPr>
              <a:xfrm>
                <a:off x="1400195" y="2483899"/>
                <a:ext cx="61364" cy="14689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053F3639-87FB-114E-8B63-D4B4741CB355}"/>
                  </a:ext>
                </a:extLst>
              </p:cNvPr>
              <p:cNvSpPr/>
              <p:nvPr/>
            </p:nvSpPr>
            <p:spPr>
              <a:xfrm>
                <a:off x="1483803" y="2177550"/>
                <a:ext cx="61364" cy="178113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ectangle 93">
                <a:extLst>
                  <a:ext uri="{FF2B5EF4-FFF2-40B4-BE49-F238E27FC236}">
                    <a16:creationId xmlns:a16="http://schemas.microsoft.com/office/drawing/2014/main" id="{DF294B15-210A-A348-A47A-86B0830FD2F2}"/>
                  </a:ext>
                </a:extLst>
              </p:cNvPr>
              <p:cNvSpPr/>
              <p:nvPr/>
            </p:nvSpPr>
            <p:spPr>
              <a:xfrm>
                <a:off x="1567412" y="2171198"/>
                <a:ext cx="61364" cy="17811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a:extLst>
                <a:ext uri="{FF2B5EF4-FFF2-40B4-BE49-F238E27FC236}">
                  <a16:creationId xmlns:a16="http://schemas.microsoft.com/office/drawing/2014/main" id="{E51126A1-57C7-4F44-B79B-E7082586F6A0}"/>
                </a:ext>
              </a:extLst>
            </p:cNvPr>
            <p:cNvGrpSpPr/>
            <p:nvPr/>
          </p:nvGrpSpPr>
          <p:grpSpPr>
            <a:xfrm>
              <a:off x="3801511" y="3194582"/>
              <a:ext cx="408892" cy="1088136"/>
              <a:chOff x="1316587" y="1891151"/>
              <a:chExt cx="312189" cy="2078361"/>
            </a:xfrm>
          </p:grpSpPr>
          <p:sp>
            <p:nvSpPr>
              <p:cNvPr id="101" name="Rectangle 100">
                <a:extLst>
                  <a:ext uri="{FF2B5EF4-FFF2-40B4-BE49-F238E27FC236}">
                    <a16:creationId xmlns:a16="http://schemas.microsoft.com/office/drawing/2014/main" id="{A593FECD-F890-9847-B732-46DE9867732D}"/>
                  </a:ext>
                </a:extLst>
              </p:cNvPr>
              <p:cNvSpPr/>
              <p:nvPr/>
            </p:nvSpPr>
            <p:spPr>
              <a:xfrm>
                <a:off x="1316587" y="2247762"/>
                <a:ext cx="61364" cy="1700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8E92A465-AA5A-1346-A8DB-5CCCC06BC753}"/>
                  </a:ext>
                </a:extLst>
              </p:cNvPr>
              <p:cNvSpPr/>
              <p:nvPr/>
            </p:nvSpPr>
            <p:spPr>
              <a:xfrm>
                <a:off x="1400195" y="1891151"/>
                <a:ext cx="61364" cy="207836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5233829A-4B54-0042-956D-F4A01FF69E42}"/>
                  </a:ext>
                </a:extLst>
              </p:cNvPr>
              <p:cNvSpPr/>
              <p:nvPr/>
            </p:nvSpPr>
            <p:spPr>
              <a:xfrm>
                <a:off x="1483803" y="2361019"/>
                <a:ext cx="61364" cy="158516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Rectangle 103">
                <a:extLst>
                  <a:ext uri="{FF2B5EF4-FFF2-40B4-BE49-F238E27FC236}">
                    <a16:creationId xmlns:a16="http://schemas.microsoft.com/office/drawing/2014/main" id="{165F33A3-5CDE-974C-9F40-6D6C6D11ED25}"/>
                  </a:ext>
                </a:extLst>
              </p:cNvPr>
              <p:cNvSpPr/>
              <p:nvPr/>
            </p:nvSpPr>
            <p:spPr>
              <a:xfrm>
                <a:off x="1567412" y="2354667"/>
                <a:ext cx="61364" cy="1606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a:extLst>
                <a:ext uri="{FF2B5EF4-FFF2-40B4-BE49-F238E27FC236}">
                  <a16:creationId xmlns:a16="http://schemas.microsoft.com/office/drawing/2014/main" id="{5D811B68-5912-D042-AAB6-4DD362C7EFEA}"/>
                </a:ext>
              </a:extLst>
            </p:cNvPr>
            <p:cNvGrpSpPr/>
            <p:nvPr/>
          </p:nvGrpSpPr>
          <p:grpSpPr>
            <a:xfrm>
              <a:off x="4438442" y="4216091"/>
              <a:ext cx="408892" cy="63892"/>
              <a:chOff x="1316587" y="1891153"/>
              <a:chExt cx="312189" cy="2362051"/>
            </a:xfrm>
          </p:grpSpPr>
          <p:sp>
            <p:nvSpPr>
              <p:cNvPr id="106" name="Rectangle 105">
                <a:extLst>
                  <a:ext uri="{FF2B5EF4-FFF2-40B4-BE49-F238E27FC236}">
                    <a16:creationId xmlns:a16="http://schemas.microsoft.com/office/drawing/2014/main" id="{6C9B14C5-51B5-9F4A-BE23-10453CB29146}"/>
                  </a:ext>
                </a:extLst>
              </p:cNvPr>
              <p:cNvSpPr/>
              <p:nvPr/>
            </p:nvSpPr>
            <p:spPr>
              <a:xfrm>
                <a:off x="1316587" y="2247762"/>
                <a:ext cx="61364" cy="1700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57DCCE2D-F834-C645-A744-CA1E106FC04C}"/>
                  </a:ext>
                </a:extLst>
              </p:cNvPr>
              <p:cNvSpPr/>
              <p:nvPr/>
            </p:nvSpPr>
            <p:spPr>
              <a:xfrm>
                <a:off x="1400195" y="1891153"/>
                <a:ext cx="61364" cy="20525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934683D3-B002-3645-A43E-163E196ECA59}"/>
                  </a:ext>
                </a:extLst>
              </p:cNvPr>
              <p:cNvSpPr/>
              <p:nvPr/>
            </p:nvSpPr>
            <p:spPr>
              <a:xfrm>
                <a:off x="1483803" y="2224373"/>
                <a:ext cx="61364" cy="196679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a:extLst>
                  <a:ext uri="{FF2B5EF4-FFF2-40B4-BE49-F238E27FC236}">
                    <a16:creationId xmlns:a16="http://schemas.microsoft.com/office/drawing/2014/main" id="{2B19EF70-BD72-DF42-A183-F3C0D1D0CF50}"/>
                  </a:ext>
                </a:extLst>
              </p:cNvPr>
              <p:cNvSpPr/>
              <p:nvPr/>
            </p:nvSpPr>
            <p:spPr>
              <a:xfrm>
                <a:off x="1567412" y="2901010"/>
                <a:ext cx="61364" cy="13521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0" name="Group 109">
              <a:extLst>
                <a:ext uri="{FF2B5EF4-FFF2-40B4-BE49-F238E27FC236}">
                  <a16:creationId xmlns:a16="http://schemas.microsoft.com/office/drawing/2014/main" id="{42502A2C-1AE8-204D-86D8-20F4AA2BE1DC}"/>
                </a:ext>
              </a:extLst>
            </p:cNvPr>
            <p:cNvGrpSpPr/>
            <p:nvPr/>
          </p:nvGrpSpPr>
          <p:grpSpPr>
            <a:xfrm>
              <a:off x="5075373" y="3912956"/>
              <a:ext cx="408892" cy="367892"/>
              <a:chOff x="1316587" y="1515320"/>
              <a:chExt cx="312189" cy="2494982"/>
            </a:xfrm>
          </p:grpSpPr>
          <p:sp>
            <p:nvSpPr>
              <p:cNvPr id="111" name="Rectangle 110">
                <a:extLst>
                  <a:ext uri="{FF2B5EF4-FFF2-40B4-BE49-F238E27FC236}">
                    <a16:creationId xmlns:a16="http://schemas.microsoft.com/office/drawing/2014/main" id="{5EB9D351-DE08-3944-8547-02E379F7B893}"/>
                  </a:ext>
                </a:extLst>
              </p:cNvPr>
              <p:cNvSpPr/>
              <p:nvPr/>
            </p:nvSpPr>
            <p:spPr>
              <a:xfrm>
                <a:off x="1316587" y="2247762"/>
                <a:ext cx="61364" cy="1700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9D3E6292-B831-BA4D-A406-54ECC9FE65D7}"/>
                  </a:ext>
                </a:extLst>
              </p:cNvPr>
              <p:cNvSpPr/>
              <p:nvPr/>
            </p:nvSpPr>
            <p:spPr>
              <a:xfrm>
                <a:off x="1400195" y="1515320"/>
                <a:ext cx="61364" cy="248052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280273B5-04DD-734C-838D-B211C3F44829}"/>
                  </a:ext>
                </a:extLst>
              </p:cNvPr>
              <p:cNvSpPr/>
              <p:nvPr/>
            </p:nvSpPr>
            <p:spPr>
              <a:xfrm>
                <a:off x="1483803" y="2335949"/>
                <a:ext cx="61364" cy="167435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a:extLst>
                  <a:ext uri="{FF2B5EF4-FFF2-40B4-BE49-F238E27FC236}">
                    <a16:creationId xmlns:a16="http://schemas.microsoft.com/office/drawing/2014/main" id="{90BE34E5-E517-5F41-95D6-7A4CC8E7F2AD}"/>
                  </a:ext>
                </a:extLst>
              </p:cNvPr>
              <p:cNvSpPr/>
              <p:nvPr/>
            </p:nvSpPr>
            <p:spPr>
              <a:xfrm>
                <a:off x="1567412" y="2655327"/>
                <a:ext cx="61364" cy="12988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a:extLst>
                <a:ext uri="{FF2B5EF4-FFF2-40B4-BE49-F238E27FC236}">
                  <a16:creationId xmlns:a16="http://schemas.microsoft.com/office/drawing/2014/main" id="{8CF81597-578C-714C-981E-852A53C72A51}"/>
                </a:ext>
              </a:extLst>
            </p:cNvPr>
            <p:cNvGrpSpPr/>
            <p:nvPr/>
          </p:nvGrpSpPr>
          <p:grpSpPr>
            <a:xfrm>
              <a:off x="5712304" y="4236187"/>
              <a:ext cx="408892" cy="42834"/>
              <a:chOff x="1316587" y="1951207"/>
              <a:chExt cx="312189" cy="1583545"/>
            </a:xfrm>
          </p:grpSpPr>
          <p:sp>
            <p:nvSpPr>
              <p:cNvPr id="116" name="Rectangle 115">
                <a:extLst>
                  <a:ext uri="{FF2B5EF4-FFF2-40B4-BE49-F238E27FC236}">
                    <a16:creationId xmlns:a16="http://schemas.microsoft.com/office/drawing/2014/main" id="{F2C32EA1-461C-AE42-8CEA-978FAE906438}"/>
                  </a:ext>
                </a:extLst>
              </p:cNvPr>
              <p:cNvSpPr/>
              <p:nvPr/>
            </p:nvSpPr>
            <p:spPr>
              <a:xfrm>
                <a:off x="1316587" y="2247775"/>
                <a:ext cx="61364" cy="11800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D73A1D20-4FA6-8B46-8FAE-00BE77FF73F7}"/>
                  </a:ext>
                </a:extLst>
              </p:cNvPr>
              <p:cNvSpPr/>
              <p:nvPr/>
            </p:nvSpPr>
            <p:spPr>
              <a:xfrm>
                <a:off x="1400195" y="2574067"/>
                <a:ext cx="61364" cy="67609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4B2101EC-30DB-144E-A53F-B282443BC450}"/>
                  </a:ext>
                </a:extLst>
              </p:cNvPr>
              <p:cNvSpPr/>
              <p:nvPr/>
            </p:nvSpPr>
            <p:spPr>
              <a:xfrm>
                <a:off x="1483803" y="1951207"/>
                <a:ext cx="61364" cy="135219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Rectangle 118">
                <a:extLst>
                  <a:ext uri="{FF2B5EF4-FFF2-40B4-BE49-F238E27FC236}">
                    <a16:creationId xmlns:a16="http://schemas.microsoft.com/office/drawing/2014/main" id="{9A31655F-78AD-1B44-B598-768ACA8C5D5E}"/>
                  </a:ext>
                </a:extLst>
              </p:cNvPr>
              <p:cNvSpPr/>
              <p:nvPr/>
            </p:nvSpPr>
            <p:spPr>
              <a:xfrm>
                <a:off x="1567412" y="2354675"/>
                <a:ext cx="61364" cy="118007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0" name="Group 119">
              <a:extLst>
                <a:ext uri="{FF2B5EF4-FFF2-40B4-BE49-F238E27FC236}">
                  <a16:creationId xmlns:a16="http://schemas.microsoft.com/office/drawing/2014/main" id="{8C0A30A2-FB36-5B47-B523-D8D0CE76F259}"/>
                </a:ext>
              </a:extLst>
            </p:cNvPr>
            <p:cNvGrpSpPr/>
            <p:nvPr/>
          </p:nvGrpSpPr>
          <p:grpSpPr>
            <a:xfrm>
              <a:off x="6349235" y="4184465"/>
              <a:ext cx="408892" cy="95818"/>
              <a:chOff x="1316587" y="1541458"/>
              <a:chExt cx="312189" cy="3542347"/>
            </a:xfrm>
          </p:grpSpPr>
          <p:sp>
            <p:nvSpPr>
              <p:cNvPr id="121" name="Rectangle 120">
                <a:extLst>
                  <a:ext uri="{FF2B5EF4-FFF2-40B4-BE49-F238E27FC236}">
                    <a16:creationId xmlns:a16="http://schemas.microsoft.com/office/drawing/2014/main" id="{49276DA1-587E-DA4C-9990-0220317CE2EC}"/>
                  </a:ext>
                </a:extLst>
              </p:cNvPr>
              <p:cNvSpPr/>
              <p:nvPr/>
            </p:nvSpPr>
            <p:spPr>
              <a:xfrm>
                <a:off x="1316587" y="2247724"/>
                <a:ext cx="61364" cy="27043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054B3891-3749-CD48-AB7C-B289FE99BF0B}"/>
                  </a:ext>
                </a:extLst>
              </p:cNvPr>
              <p:cNvSpPr/>
              <p:nvPr/>
            </p:nvSpPr>
            <p:spPr>
              <a:xfrm>
                <a:off x="1400195" y="3393558"/>
                <a:ext cx="61364" cy="169024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727303AF-DC05-614D-89F6-E014F661F8E5}"/>
                  </a:ext>
                </a:extLst>
              </p:cNvPr>
              <p:cNvSpPr/>
              <p:nvPr/>
            </p:nvSpPr>
            <p:spPr>
              <a:xfrm>
                <a:off x="1483803" y="1541458"/>
                <a:ext cx="61364" cy="314687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Rectangle 123">
                <a:extLst>
                  <a:ext uri="{FF2B5EF4-FFF2-40B4-BE49-F238E27FC236}">
                    <a16:creationId xmlns:a16="http://schemas.microsoft.com/office/drawing/2014/main" id="{35C8DE77-8A10-214D-8F86-7909D4376B1F}"/>
                  </a:ext>
                </a:extLst>
              </p:cNvPr>
              <p:cNvSpPr/>
              <p:nvPr/>
            </p:nvSpPr>
            <p:spPr>
              <a:xfrm>
                <a:off x="1567412" y="2491259"/>
                <a:ext cx="61364" cy="23601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5" name="Group 124">
              <a:extLst>
                <a:ext uri="{FF2B5EF4-FFF2-40B4-BE49-F238E27FC236}">
                  <a16:creationId xmlns:a16="http://schemas.microsoft.com/office/drawing/2014/main" id="{450513E6-1ABB-7449-9BFE-3E29F04A4212}"/>
                </a:ext>
              </a:extLst>
            </p:cNvPr>
            <p:cNvGrpSpPr/>
            <p:nvPr/>
          </p:nvGrpSpPr>
          <p:grpSpPr>
            <a:xfrm>
              <a:off x="7729092" y="4219833"/>
              <a:ext cx="408892" cy="54940"/>
              <a:chOff x="1316587" y="2247759"/>
              <a:chExt cx="312189" cy="1259305"/>
            </a:xfrm>
          </p:grpSpPr>
          <p:sp>
            <p:nvSpPr>
              <p:cNvPr id="126" name="Rectangle 125">
                <a:extLst>
                  <a:ext uri="{FF2B5EF4-FFF2-40B4-BE49-F238E27FC236}">
                    <a16:creationId xmlns:a16="http://schemas.microsoft.com/office/drawing/2014/main" id="{ABBC2755-CBF1-474F-83C3-694EAB74B867}"/>
                  </a:ext>
                </a:extLst>
              </p:cNvPr>
              <p:cNvSpPr/>
              <p:nvPr/>
            </p:nvSpPr>
            <p:spPr>
              <a:xfrm>
                <a:off x="1316587" y="2247759"/>
                <a:ext cx="61364" cy="1219431"/>
              </a:xfrm>
              <a:prstGeom prst="rect">
                <a:avLst/>
              </a:prstGeom>
              <a:pattFill prst="wdDnDiag">
                <a:fgClr>
                  <a:schemeClr val="accent1"/>
                </a:fgClr>
                <a:bgClr>
                  <a:schemeClr val="accent5">
                    <a:lumMod val="10000"/>
                    <a:lumOff val="9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4B75AE93-7732-AC4B-ACE4-A24188385ED9}"/>
                  </a:ext>
                </a:extLst>
              </p:cNvPr>
              <p:cNvSpPr/>
              <p:nvPr/>
            </p:nvSpPr>
            <p:spPr>
              <a:xfrm>
                <a:off x="1400195" y="2531519"/>
                <a:ext cx="61364" cy="975545"/>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5DD7866E-032E-9740-AC57-615C0EAC5462}"/>
                  </a:ext>
                </a:extLst>
              </p:cNvPr>
              <p:cNvSpPr/>
              <p:nvPr/>
            </p:nvSpPr>
            <p:spPr>
              <a:xfrm>
                <a:off x="1483803" y="2251280"/>
                <a:ext cx="61364" cy="1219431"/>
              </a:xfrm>
              <a:prstGeom prst="rect">
                <a:avLst/>
              </a:prstGeom>
              <a:pattFill prst="wdDnDiag">
                <a:fgClr>
                  <a:srgbClr val="92D050"/>
                </a:fgClr>
                <a:bgClr>
                  <a:schemeClr val="accent3">
                    <a:lumMod val="20000"/>
                    <a:lumOff val="8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Rectangle 128">
                <a:extLst>
                  <a:ext uri="{FF2B5EF4-FFF2-40B4-BE49-F238E27FC236}">
                    <a16:creationId xmlns:a16="http://schemas.microsoft.com/office/drawing/2014/main" id="{6956A352-C59F-8C4F-BD67-83F59972D6B9}"/>
                  </a:ext>
                </a:extLst>
              </p:cNvPr>
              <p:cNvSpPr/>
              <p:nvPr/>
            </p:nvSpPr>
            <p:spPr>
              <a:xfrm>
                <a:off x="1567412" y="2316599"/>
                <a:ext cx="61364" cy="975545"/>
              </a:xfrm>
              <a:prstGeom prst="rect">
                <a:avLst/>
              </a:prstGeom>
              <a:pattFill prst="wd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0" name="Group 129">
              <a:extLst>
                <a:ext uri="{FF2B5EF4-FFF2-40B4-BE49-F238E27FC236}">
                  <a16:creationId xmlns:a16="http://schemas.microsoft.com/office/drawing/2014/main" id="{716547EC-5357-8E48-8D9F-F479F58919F2}"/>
                </a:ext>
              </a:extLst>
            </p:cNvPr>
            <p:cNvGrpSpPr/>
            <p:nvPr/>
          </p:nvGrpSpPr>
          <p:grpSpPr>
            <a:xfrm>
              <a:off x="8345664" y="3280813"/>
              <a:ext cx="408892" cy="989524"/>
              <a:chOff x="1316587" y="2150171"/>
              <a:chExt cx="312189" cy="1350813"/>
            </a:xfrm>
          </p:grpSpPr>
          <p:sp>
            <p:nvSpPr>
              <p:cNvPr id="131" name="Rectangle 130">
                <a:extLst>
                  <a:ext uri="{FF2B5EF4-FFF2-40B4-BE49-F238E27FC236}">
                    <a16:creationId xmlns:a16="http://schemas.microsoft.com/office/drawing/2014/main" id="{322CFF44-A4A1-EF4C-86F8-29CDBAA15FFA}"/>
                  </a:ext>
                </a:extLst>
              </p:cNvPr>
              <p:cNvSpPr/>
              <p:nvPr/>
            </p:nvSpPr>
            <p:spPr>
              <a:xfrm>
                <a:off x="1316587" y="2247757"/>
                <a:ext cx="61364" cy="1249144"/>
              </a:xfrm>
              <a:prstGeom prst="rect">
                <a:avLst/>
              </a:prstGeom>
              <a:pattFill prst="wdDnDiag">
                <a:fgClr>
                  <a:schemeClr val="accent1"/>
                </a:fgClr>
                <a:bgClr>
                  <a:schemeClr val="accent5">
                    <a:lumMod val="10000"/>
                    <a:lumOff val="9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5ED6CC64-3AA2-F447-94F7-CEDDB44F4C7D}"/>
                  </a:ext>
                </a:extLst>
              </p:cNvPr>
              <p:cNvSpPr/>
              <p:nvPr/>
            </p:nvSpPr>
            <p:spPr>
              <a:xfrm>
                <a:off x="1400195" y="2496213"/>
                <a:ext cx="61364" cy="1002218"/>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a16="http://schemas.microsoft.com/office/drawing/2014/main" id="{5C83F015-03EE-C344-A5D5-1667D4088003}"/>
                  </a:ext>
                </a:extLst>
              </p:cNvPr>
              <p:cNvSpPr/>
              <p:nvPr/>
            </p:nvSpPr>
            <p:spPr>
              <a:xfrm>
                <a:off x="1483803" y="2185718"/>
                <a:ext cx="61364" cy="1307241"/>
              </a:xfrm>
              <a:prstGeom prst="rect">
                <a:avLst/>
              </a:prstGeom>
              <a:pattFill prst="wdDnDiag">
                <a:fgClr>
                  <a:srgbClr val="92D050"/>
                </a:fgClr>
                <a:bgClr>
                  <a:schemeClr val="accent3">
                    <a:lumMod val="20000"/>
                    <a:lumOff val="8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a:extLst>
                  <a:ext uri="{FF2B5EF4-FFF2-40B4-BE49-F238E27FC236}">
                    <a16:creationId xmlns:a16="http://schemas.microsoft.com/office/drawing/2014/main" id="{81D00C91-56B0-1B44-8464-18E4ADD23E62}"/>
                  </a:ext>
                </a:extLst>
              </p:cNvPr>
              <p:cNvSpPr/>
              <p:nvPr/>
            </p:nvSpPr>
            <p:spPr>
              <a:xfrm>
                <a:off x="1567412" y="2150171"/>
                <a:ext cx="61364" cy="1350813"/>
              </a:xfrm>
              <a:prstGeom prst="rect">
                <a:avLst/>
              </a:prstGeom>
              <a:pattFill prst="wd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5" name="Group 134">
              <a:extLst>
                <a:ext uri="{FF2B5EF4-FFF2-40B4-BE49-F238E27FC236}">
                  <a16:creationId xmlns:a16="http://schemas.microsoft.com/office/drawing/2014/main" id="{5087EFC5-5BB5-2F45-A3BD-D11A8AA86E31}"/>
                </a:ext>
              </a:extLst>
            </p:cNvPr>
            <p:cNvGrpSpPr/>
            <p:nvPr/>
          </p:nvGrpSpPr>
          <p:grpSpPr>
            <a:xfrm>
              <a:off x="8962236" y="3357387"/>
              <a:ext cx="408892" cy="915043"/>
              <a:chOff x="1316587" y="2077836"/>
              <a:chExt cx="312189" cy="1419503"/>
            </a:xfrm>
          </p:grpSpPr>
          <p:sp>
            <p:nvSpPr>
              <p:cNvPr id="136" name="Rectangle 135">
                <a:extLst>
                  <a:ext uri="{FF2B5EF4-FFF2-40B4-BE49-F238E27FC236}">
                    <a16:creationId xmlns:a16="http://schemas.microsoft.com/office/drawing/2014/main" id="{F712E238-8BCA-3C46-B401-CD319425E59E}"/>
                  </a:ext>
                </a:extLst>
              </p:cNvPr>
              <p:cNvSpPr/>
              <p:nvPr/>
            </p:nvSpPr>
            <p:spPr>
              <a:xfrm>
                <a:off x="1316587" y="2247757"/>
                <a:ext cx="61364" cy="1249144"/>
              </a:xfrm>
              <a:prstGeom prst="rect">
                <a:avLst/>
              </a:prstGeom>
              <a:pattFill prst="wdDnDiag">
                <a:fgClr>
                  <a:schemeClr val="accent1"/>
                </a:fgClr>
                <a:bgClr>
                  <a:schemeClr val="accent5">
                    <a:lumMod val="10000"/>
                    <a:lumOff val="9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DDE3D62-ADB9-D344-B413-19454E3C5E3F}"/>
                  </a:ext>
                </a:extLst>
              </p:cNvPr>
              <p:cNvSpPr/>
              <p:nvPr/>
            </p:nvSpPr>
            <p:spPr>
              <a:xfrm>
                <a:off x="1400195" y="2077836"/>
                <a:ext cx="61364" cy="1419503"/>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4E9642A0-9984-5549-9C4F-28A7C400CCC4}"/>
                  </a:ext>
                </a:extLst>
              </p:cNvPr>
              <p:cNvSpPr/>
              <p:nvPr/>
            </p:nvSpPr>
            <p:spPr>
              <a:xfrm>
                <a:off x="1483803" y="2323267"/>
                <a:ext cx="61364" cy="1171916"/>
              </a:xfrm>
              <a:prstGeom prst="rect">
                <a:avLst/>
              </a:prstGeom>
              <a:pattFill prst="wdDnDiag">
                <a:fgClr>
                  <a:srgbClr val="92D050"/>
                </a:fgClr>
                <a:bgClr>
                  <a:schemeClr val="accent3">
                    <a:lumMod val="20000"/>
                    <a:lumOff val="8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ectangle 138">
                <a:extLst>
                  <a:ext uri="{FF2B5EF4-FFF2-40B4-BE49-F238E27FC236}">
                    <a16:creationId xmlns:a16="http://schemas.microsoft.com/office/drawing/2014/main" id="{813E06C6-DCDE-434B-BB20-AD0D5FFC31D6}"/>
                  </a:ext>
                </a:extLst>
              </p:cNvPr>
              <p:cNvSpPr/>
              <p:nvPr/>
            </p:nvSpPr>
            <p:spPr>
              <a:xfrm>
                <a:off x="1567412" y="2333570"/>
                <a:ext cx="61364" cy="1155409"/>
              </a:xfrm>
              <a:prstGeom prst="rect">
                <a:avLst/>
              </a:prstGeom>
              <a:pattFill prst="wd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139">
              <a:extLst>
                <a:ext uri="{FF2B5EF4-FFF2-40B4-BE49-F238E27FC236}">
                  <a16:creationId xmlns:a16="http://schemas.microsoft.com/office/drawing/2014/main" id="{08EDDD13-349A-624D-AF4F-CF5D77B3A2AD}"/>
                </a:ext>
              </a:extLst>
            </p:cNvPr>
            <p:cNvGrpSpPr/>
            <p:nvPr/>
          </p:nvGrpSpPr>
          <p:grpSpPr>
            <a:xfrm>
              <a:off x="9578808" y="3948499"/>
              <a:ext cx="408892" cy="326572"/>
              <a:chOff x="1316587" y="1521689"/>
              <a:chExt cx="312189" cy="1890782"/>
            </a:xfrm>
          </p:grpSpPr>
          <p:sp>
            <p:nvSpPr>
              <p:cNvPr id="141" name="Rectangle 140">
                <a:extLst>
                  <a:ext uri="{FF2B5EF4-FFF2-40B4-BE49-F238E27FC236}">
                    <a16:creationId xmlns:a16="http://schemas.microsoft.com/office/drawing/2014/main" id="{4B837F8A-5ABF-614A-82E8-F665DC81B871}"/>
                  </a:ext>
                </a:extLst>
              </p:cNvPr>
              <p:cNvSpPr/>
              <p:nvPr/>
            </p:nvSpPr>
            <p:spPr>
              <a:xfrm>
                <a:off x="1316587" y="2247751"/>
                <a:ext cx="61364" cy="1164720"/>
              </a:xfrm>
              <a:prstGeom prst="rect">
                <a:avLst/>
              </a:prstGeom>
              <a:pattFill prst="wdDnDiag">
                <a:fgClr>
                  <a:schemeClr val="accent1"/>
                </a:fgClr>
                <a:bgClr>
                  <a:schemeClr val="accent5">
                    <a:lumMod val="10000"/>
                    <a:lumOff val="9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53668EBB-1B9C-A047-8A9D-09B6CAE71652}"/>
                  </a:ext>
                </a:extLst>
              </p:cNvPr>
              <p:cNvSpPr/>
              <p:nvPr/>
            </p:nvSpPr>
            <p:spPr>
              <a:xfrm>
                <a:off x="1400195" y="1521689"/>
                <a:ext cx="61364" cy="1848104"/>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686093BE-E1CD-1E41-AA7F-07AC08611F61}"/>
                  </a:ext>
                </a:extLst>
              </p:cNvPr>
              <p:cNvSpPr/>
              <p:nvPr/>
            </p:nvSpPr>
            <p:spPr>
              <a:xfrm>
                <a:off x="1483803" y="2366049"/>
                <a:ext cx="61364" cy="985656"/>
              </a:xfrm>
              <a:prstGeom prst="rect">
                <a:avLst/>
              </a:prstGeom>
              <a:pattFill prst="wdDnDiag">
                <a:fgClr>
                  <a:schemeClr val="accent3"/>
                </a:fgClr>
                <a:bgClr>
                  <a:schemeClr val="accent3">
                    <a:lumMod val="20000"/>
                    <a:lumOff val="8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Rectangle 143">
                <a:extLst>
                  <a:ext uri="{FF2B5EF4-FFF2-40B4-BE49-F238E27FC236}">
                    <a16:creationId xmlns:a16="http://schemas.microsoft.com/office/drawing/2014/main" id="{B93D9552-FA46-1048-B2E9-39C0B04288F2}"/>
                  </a:ext>
                </a:extLst>
              </p:cNvPr>
              <p:cNvSpPr/>
              <p:nvPr/>
            </p:nvSpPr>
            <p:spPr>
              <a:xfrm>
                <a:off x="1567412" y="2590250"/>
                <a:ext cx="61364" cy="800845"/>
              </a:xfrm>
              <a:prstGeom prst="rect">
                <a:avLst/>
              </a:prstGeom>
              <a:pattFill prst="wd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5" name="Group 144">
              <a:extLst>
                <a:ext uri="{FF2B5EF4-FFF2-40B4-BE49-F238E27FC236}">
                  <a16:creationId xmlns:a16="http://schemas.microsoft.com/office/drawing/2014/main" id="{B9582E87-9C99-3240-A896-127517D9557F}"/>
                </a:ext>
              </a:extLst>
            </p:cNvPr>
            <p:cNvGrpSpPr/>
            <p:nvPr/>
          </p:nvGrpSpPr>
          <p:grpSpPr>
            <a:xfrm>
              <a:off x="10195380" y="4239912"/>
              <a:ext cx="408892" cy="31920"/>
              <a:chOff x="1316587" y="2158865"/>
              <a:chExt cx="312189" cy="895029"/>
            </a:xfrm>
          </p:grpSpPr>
          <p:sp>
            <p:nvSpPr>
              <p:cNvPr id="146" name="Rectangle 145">
                <a:extLst>
                  <a:ext uri="{FF2B5EF4-FFF2-40B4-BE49-F238E27FC236}">
                    <a16:creationId xmlns:a16="http://schemas.microsoft.com/office/drawing/2014/main" id="{85059CFD-2586-8F4F-B00F-B66DDB24F878}"/>
                  </a:ext>
                </a:extLst>
              </p:cNvPr>
              <p:cNvSpPr/>
              <p:nvPr/>
            </p:nvSpPr>
            <p:spPr>
              <a:xfrm>
                <a:off x="1316587" y="2247774"/>
                <a:ext cx="61364" cy="596686"/>
              </a:xfrm>
              <a:prstGeom prst="rect">
                <a:avLst/>
              </a:prstGeom>
              <a:pattFill prst="wdDnDiag">
                <a:fgClr>
                  <a:schemeClr val="accent1"/>
                </a:fgClr>
                <a:bgClr>
                  <a:schemeClr val="accent5">
                    <a:lumMod val="10000"/>
                    <a:lumOff val="9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25817DD9-2260-D54C-A1A8-9A3FB855075D}"/>
                  </a:ext>
                </a:extLst>
              </p:cNvPr>
              <p:cNvSpPr/>
              <p:nvPr/>
            </p:nvSpPr>
            <p:spPr>
              <a:xfrm>
                <a:off x="1483803" y="2158865"/>
                <a:ext cx="61364" cy="895029"/>
              </a:xfrm>
              <a:prstGeom prst="rect">
                <a:avLst/>
              </a:prstGeom>
              <a:pattFill prst="wdDnDiag">
                <a:fgClr>
                  <a:srgbClr val="92D050"/>
                </a:fgClr>
                <a:bgClr>
                  <a:schemeClr val="accent3">
                    <a:lumMod val="20000"/>
                    <a:lumOff val="8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Rectangle 148">
                <a:extLst>
                  <a:ext uri="{FF2B5EF4-FFF2-40B4-BE49-F238E27FC236}">
                    <a16:creationId xmlns:a16="http://schemas.microsoft.com/office/drawing/2014/main" id="{15E6163F-7DF2-5643-8E5D-75BA3F03AA21}"/>
                  </a:ext>
                </a:extLst>
              </p:cNvPr>
              <p:cNvSpPr/>
              <p:nvPr/>
            </p:nvSpPr>
            <p:spPr>
              <a:xfrm>
                <a:off x="1567412" y="2383079"/>
                <a:ext cx="61364" cy="596686"/>
              </a:xfrm>
              <a:prstGeom prst="rect">
                <a:avLst/>
              </a:prstGeom>
              <a:pattFill prst="wd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0" name="Group 149">
              <a:extLst>
                <a:ext uri="{FF2B5EF4-FFF2-40B4-BE49-F238E27FC236}">
                  <a16:creationId xmlns:a16="http://schemas.microsoft.com/office/drawing/2014/main" id="{055AB986-0A17-DB42-9B0F-A131D5C61B05}"/>
                </a:ext>
              </a:extLst>
            </p:cNvPr>
            <p:cNvGrpSpPr/>
            <p:nvPr/>
          </p:nvGrpSpPr>
          <p:grpSpPr>
            <a:xfrm>
              <a:off x="10811953" y="4115722"/>
              <a:ext cx="408892" cy="153949"/>
              <a:chOff x="1316587" y="2027210"/>
              <a:chExt cx="312189" cy="1380116"/>
            </a:xfrm>
          </p:grpSpPr>
          <p:sp>
            <p:nvSpPr>
              <p:cNvPr id="151" name="Rectangle 150">
                <a:extLst>
                  <a:ext uri="{FF2B5EF4-FFF2-40B4-BE49-F238E27FC236}">
                    <a16:creationId xmlns:a16="http://schemas.microsoft.com/office/drawing/2014/main" id="{707E8F59-742D-8943-8340-03445259548A}"/>
                  </a:ext>
                </a:extLst>
              </p:cNvPr>
              <p:cNvSpPr/>
              <p:nvPr/>
            </p:nvSpPr>
            <p:spPr>
              <a:xfrm>
                <a:off x="1316587" y="2247762"/>
                <a:ext cx="61364" cy="1144626"/>
              </a:xfrm>
              <a:prstGeom prst="rect">
                <a:avLst/>
              </a:prstGeom>
              <a:pattFill prst="wdDnDiag">
                <a:fgClr>
                  <a:schemeClr val="accent1"/>
                </a:fgClr>
                <a:bgClr>
                  <a:schemeClr val="accent5">
                    <a:lumMod val="10000"/>
                    <a:lumOff val="9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a:extLst>
                  <a:ext uri="{FF2B5EF4-FFF2-40B4-BE49-F238E27FC236}">
                    <a16:creationId xmlns:a16="http://schemas.microsoft.com/office/drawing/2014/main" id="{2B45364A-93E0-3340-A124-BA1551BDBD5B}"/>
                  </a:ext>
                </a:extLst>
              </p:cNvPr>
              <p:cNvSpPr/>
              <p:nvPr/>
            </p:nvSpPr>
            <p:spPr>
              <a:xfrm>
                <a:off x="1400195" y="2714008"/>
                <a:ext cx="61364" cy="667699"/>
              </a:xfrm>
              <a:prstGeom prst="rect">
                <a:avLst/>
              </a:prstGeom>
              <a:pattFill prst="wdDnDiag">
                <a:fgClr>
                  <a:schemeClr val="accent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8849BC12-34C2-F345-BC43-C35074783E04}"/>
                  </a:ext>
                </a:extLst>
              </p:cNvPr>
              <p:cNvSpPr/>
              <p:nvPr/>
            </p:nvSpPr>
            <p:spPr>
              <a:xfrm>
                <a:off x="1483803" y="2167315"/>
                <a:ext cx="61364" cy="1240011"/>
              </a:xfrm>
              <a:prstGeom prst="rect">
                <a:avLst/>
              </a:prstGeom>
              <a:pattFill prst="wdDnDiag">
                <a:fgClr>
                  <a:srgbClr val="92D050"/>
                </a:fgClr>
                <a:bgClr>
                  <a:schemeClr val="accent3">
                    <a:lumMod val="20000"/>
                    <a:lumOff val="8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Rectangle 153">
                <a:extLst>
                  <a:ext uri="{FF2B5EF4-FFF2-40B4-BE49-F238E27FC236}">
                    <a16:creationId xmlns:a16="http://schemas.microsoft.com/office/drawing/2014/main" id="{F81CB8E7-198C-E045-B32C-1B20853629E1}"/>
                  </a:ext>
                </a:extLst>
              </p:cNvPr>
              <p:cNvSpPr/>
              <p:nvPr/>
            </p:nvSpPr>
            <p:spPr>
              <a:xfrm>
                <a:off x="1567412" y="2027210"/>
                <a:ext cx="61364" cy="1335396"/>
              </a:xfrm>
              <a:prstGeom prst="rect">
                <a:avLst/>
              </a:prstGeom>
              <a:pattFill prst="wd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0" name="Group 159">
              <a:extLst>
                <a:ext uri="{FF2B5EF4-FFF2-40B4-BE49-F238E27FC236}">
                  <a16:creationId xmlns:a16="http://schemas.microsoft.com/office/drawing/2014/main" id="{975DA30B-D430-F946-8B24-79CF8DF80391}"/>
                </a:ext>
              </a:extLst>
            </p:cNvPr>
            <p:cNvGrpSpPr/>
            <p:nvPr/>
          </p:nvGrpSpPr>
          <p:grpSpPr>
            <a:xfrm>
              <a:off x="6986163" y="4236187"/>
              <a:ext cx="408892" cy="42560"/>
              <a:chOff x="4986887" y="3921921"/>
              <a:chExt cx="312189" cy="36576"/>
            </a:xfrm>
          </p:grpSpPr>
          <p:sp>
            <p:nvSpPr>
              <p:cNvPr id="156" name="Rectangle 155">
                <a:extLst>
                  <a:ext uri="{FF2B5EF4-FFF2-40B4-BE49-F238E27FC236}">
                    <a16:creationId xmlns:a16="http://schemas.microsoft.com/office/drawing/2014/main" id="{5E6AED8E-8B92-2646-B15F-767108C14ECA}"/>
                  </a:ext>
                </a:extLst>
              </p:cNvPr>
              <p:cNvSpPr/>
              <p:nvPr/>
            </p:nvSpPr>
            <p:spPr>
              <a:xfrm>
                <a:off x="4986887" y="3921921"/>
                <a:ext cx="61364" cy="3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a:extLst>
                  <a:ext uri="{FF2B5EF4-FFF2-40B4-BE49-F238E27FC236}">
                    <a16:creationId xmlns:a16="http://schemas.microsoft.com/office/drawing/2014/main" id="{CB0B0892-C54F-C841-8DAA-7EBA60BEC50B}"/>
                  </a:ext>
                </a:extLst>
              </p:cNvPr>
              <p:cNvSpPr/>
              <p:nvPr/>
            </p:nvSpPr>
            <p:spPr>
              <a:xfrm>
                <a:off x="5070495" y="3921921"/>
                <a:ext cx="61364" cy="36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a:extLst>
                  <a:ext uri="{FF2B5EF4-FFF2-40B4-BE49-F238E27FC236}">
                    <a16:creationId xmlns:a16="http://schemas.microsoft.com/office/drawing/2014/main" id="{CDF12D5C-90A5-5D42-8CDF-E5A0B7B8390D}"/>
                  </a:ext>
                </a:extLst>
              </p:cNvPr>
              <p:cNvSpPr/>
              <p:nvPr/>
            </p:nvSpPr>
            <p:spPr>
              <a:xfrm>
                <a:off x="5154103" y="3921921"/>
                <a:ext cx="61364" cy="365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Rectangle 158">
                <a:extLst>
                  <a:ext uri="{FF2B5EF4-FFF2-40B4-BE49-F238E27FC236}">
                    <a16:creationId xmlns:a16="http://schemas.microsoft.com/office/drawing/2014/main" id="{3416E055-97D3-034A-BC78-A1DEF7D90F86}"/>
                  </a:ext>
                </a:extLst>
              </p:cNvPr>
              <p:cNvSpPr/>
              <p:nvPr/>
            </p:nvSpPr>
            <p:spPr>
              <a:xfrm>
                <a:off x="5237712" y="3921921"/>
                <a:ext cx="61364" cy="365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a:extLst>
              <a:ext uri="{FF2B5EF4-FFF2-40B4-BE49-F238E27FC236}">
                <a16:creationId xmlns:a16="http://schemas.microsoft.com/office/drawing/2014/main" id="{F06AB52C-952E-4F20-A0A4-772C083F7F9E}"/>
              </a:ext>
            </a:extLst>
          </p:cNvPr>
          <p:cNvSpPr>
            <a:spLocks noGrp="1"/>
          </p:cNvSpPr>
          <p:nvPr>
            <p:ph type="title"/>
          </p:nvPr>
        </p:nvSpPr>
        <p:spPr/>
        <p:txBody>
          <a:bodyPr/>
          <a:lstStyle/>
          <a:p>
            <a:r>
              <a:rPr lang="en-US" dirty="0"/>
              <a:t>Lipid-lowering Therapy at LDL-C Measurement</a:t>
            </a:r>
          </a:p>
        </p:txBody>
      </p:sp>
      <p:sp>
        <p:nvSpPr>
          <p:cNvPr id="3" name="TextBox 2">
            <a:extLst>
              <a:ext uri="{FF2B5EF4-FFF2-40B4-BE49-F238E27FC236}">
                <a16:creationId xmlns:a16="http://schemas.microsoft.com/office/drawing/2014/main" id="{E8CD8B49-6BBB-4B3D-AAD6-0D997E4A285C}"/>
              </a:ext>
            </a:extLst>
          </p:cNvPr>
          <p:cNvSpPr txBox="1"/>
          <p:nvPr/>
        </p:nvSpPr>
        <p:spPr>
          <a:xfrm>
            <a:off x="2024064" y="1456352"/>
            <a:ext cx="8072437" cy="338554"/>
          </a:xfrm>
          <a:prstGeom prst="rect">
            <a:avLst/>
          </a:prstGeom>
          <a:noFill/>
        </p:spPr>
        <p:txBody>
          <a:bodyPr wrap="square" rtlCol="0">
            <a:spAutoFit/>
          </a:bodyPr>
          <a:lstStyle/>
          <a:p>
            <a:pPr algn="ctr"/>
            <a:r>
              <a:rPr lang="en-US" sz="1600" b="1" dirty="0"/>
              <a:t>Established ASCVD Group (</a:t>
            </a:r>
            <a:r>
              <a:rPr lang="en-US" sz="1600" b="1" i="1" dirty="0"/>
              <a:t>n</a:t>
            </a:r>
            <a:r>
              <a:rPr lang="en-US" sz="1600" b="1" dirty="0"/>
              <a:t> = 2039)</a:t>
            </a:r>
          </a:p>
        </p:txBody>
      </p:sp>
      <p:sp>
        <p:nvSpPr>
          <p:cNvPr id="4" name="TextBox 3">
            <a:extLst>
              <a:ext uri="{FF2B5EF4-FFF2-40B4-BE49-F238E27FC236}">
                <a16:creationId xmlns:a16="http://schemas.microsoft.com/office/drawing/2014/main" id="{DCA2EA08-F9CE-4647-9333-A24535207BE0}"/>
              </a:ext>
            </a:extLst>
          </p:cNvPr>
          <p:cNvSpPr txBox="1"/>
          <p:nvPr/>
        </p:nvSpPr>
        <p:spPr>
          <a:xfrm>
            <a:off x="662518" y="6035908"/>
            <a:ext cx="9454896" cy="707886"/>
          </a:xfrm>
          <a:prstGeom prst="rect">
            <a:avLst/>
          </a:prstGeom>
          <a:noFill/>
        </p:spPr>
        <p:txBody>
          <a:bodyPr wrap="square" rtlCol="0" anchor="b">
            <a:spAutoFit/>
          </a:bodyPr>
          <a:lstStyle/>
          <a:p>
            <a:pPr lvl="0"/>
            <a:r>
              <a:rPr lang="en-US" sz="800" dirty="0">
                <a:solidFill>
                  <a:srgbClr val="000000"/>
                </a:solidFill>
              </a:rPr>
              <a:t>Statin intensity defined per the American College of Cardiology/American Heart Association definition.</a:t>
            </a:r>
          </a:p>
          <a:p>
            <a:pPr lvl="0"/>
            <a:r>
              <a:rPr lang="en-US" sz="800" dirty="0">
                <a:solidFill>
                  <a:srgbClr val="000000"/>
                </a:solidFill>
              </a:rPr>
              <a:t>ASCVD = Atherosclerotic cardiovascular disease; LDL-C = Low-density lipoprotein cholesterol; </a:t>
            </a:r>
            <a:r>
              <a:rPr lang="en-US" sz="800" dirty="0"/>
              <a:t>LLT = lipid-lowering therapy; </a:t>
            </a:r>
            <a:r>
              <a:rPr lang="en-US" sz="800" dirty="0">
                <a:solidFill>
                  <a:srgbClr val="000000"/>
                </a:solidFill>
              </a:rPr>
              <a:t>PCSK9i = Proprotein convertase subtilisin/</a:t>
            </a:r>
            <a:r>
              <a:rPr lang="en-US" sz="800" dirty="0" err="1">
                <a:solidFill>
                  <a:srgbClr val="000000"/>
                </a:solidFill>
              </a:rPr>
              <a:t>kexin</a:t>
            </a:r>
            <a:r>
              <a:rPr lang="en-US" sz="800" dirty="0">
                <a:solidFill>
                  <a:srgbClr val="000000"/>
                </a:solidFill>
              </a:rPr>
              <a:t> type 9 inhibitor. Other vascular secondary prevention: Patients not in the primary prevention group who did not fulfil the criteria for secondary prevention, or who had no documented cardiovascular event. Definitions of LLT categories are described in Supplementary Table S2.</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
        <p:nvSpPr>
          <p:cNvPr id="147" name="TextBox 146">
            <a:extLst>
              <a:ext uri="{FF2B5EF4-FFF2-40B4-BE49-F238E27FC236}">
                <a16:creationId xmlns:a16="http://schemas.microsoft.com/office/drawing/2014/main" id="{20475FDA-92EB-664A-8EEF-DDEDF77B5A14}"/>
              </a:ext>
            </a:extLst>
          </p:cNvPr>
          <p:cNvSpPr txBox="1"/>
          <p:nvPr/>
        </p:nvSpPr>
        <p:spPr>
          <a:xfrm rot="16200000">
            <a:off x="-409170" y="3009636"/>
            <a:ext cx="2607623" cy="403113"/>
          </a:xfrm>
          <a:prstGeom prst="rect">
            <a:avLst/>
          </a:prstGeom>
          <a:noFill/>
        </p:spPr>
        <p:txBody>
          <a:bodyPr wrap="square" rtlCol="0">
            <a:spAutoFit/>
          </a:bodyPr>
          <a:lstStyle/>
          <a:p>
            <a:pPr algn="ctr"/>
            <a:r>
              <a:rPr lang="en-US" sz="1400" b="1" dirty="0"/>
              <a:t>Proportion of Patients (%)</a:t>
            </a:r>
          </a:p>
        </p:txBody>
      </p:sp>
      <p:grpSp>
        <p:nvGrpSpPr>
          <p:cNvPr id="271" name="Group 270">
            <a:extLst>
              <a:ext uri="{FF2B5EF4-FFF2-40B4-BE49-F238E27FC236}">
                <a16:creationId xmlns:a16="http://schemas.microsoft.com/office/drawing/2014/main" id="{398F7037-C582-2543-B89C-7862625693AC}"/>
              </a:ext>
            </a:extLst>
          </p:cNvPr>
          <p:cNvGrpSpPr/>
          <p:nvPr/>
        </p:nvGrpSpPr>
        <p:grpSpPr>
          <a:xfrm>
            <a:off x="3298585" y="2018245"/>
            <a:ext cx="5523395" cy="437970"/>
            <a:chOff x="4647169" y="1747270"/>
            <a:chExt cx="5523395" cy="437970"/>
          </a:xfrm>
        </p:grpSpPr>
        <p:grpSp>
          <p:nvGrpSpPr>
            <p:cNvPr id="272" name="Group 271">
              <a:extLst>
                <a:ext uri="{FF2B5EF4-FFF2-40B4-BE49-F238E27FC236}">
                  <a16:creationId xmlns:a16="http://schemas.microsoft.com/office/drawing/2014/main" id="{53499D7E-ADFC-9742-8034-06C897EC2E38}"/>
                </a:ext>
              </a:extLst>
            </p:cNvPr>
            <p:cNvGrpSpPr/>
            <p:nvPr/>
          </p:nvGrpSpPr>
          <p:grpSpPr>
            <a:xfrm>
              <a:off x="4647169" y="1748615"/>
              <a:ext cx="2302683" cy="253916"/>
              <a:chOff x="13878816" y="508180"/>
              <a:chExt cx="2302683" cy="253916"/>
            </a:xfrm>
          </p:grpSpPr>
          <p:grpSp>
            <p:nvGrpSpPr>
              <p:cNvPr id="288" name="Group 287">
                <a:extLst>
                  <a:ext uri="{FF2B5EF4-FFF2-40B4-BE49-F238E27FC236}">
                    <a16:creationId xmlns:a16="http://schemas.microsoft.com/office/drawing/2014/main" id="{944995A2-2329-494A-B05F-016CC3B85455}"/>
                  </a:ext>
                </a:extLst>
              </p:cNvPr>
              <p:cNvGrpSpPr/>
              <p:nvPr/>
            </p:nvGrpSpPr>
            <p:grpSpPr>
              <a:xfrm>
                <a:off x="13878816" y="581133"/>
                <a:ext cx="268799" cy="108056"/>
                <a:chOff x="13878816" y="1578977"/>
                <a:chExt cx="268799" cy="108056"/>
              </a:xfrm>
            </p:grpSpPr>
            <p:sp>
              <p:nvSpPr>
                <p:cNvPr id="290" name="Rectangle 289">
                  <a:extLst>
                    <a:ext uri="{FF2B5EF4-FFF2-40B4-BE49-F238E27FC236}">
                      <a16:creationId xmlns:a16="http://schemas.microsoft.com/office/drawing/2014/main" id="{56B124D1-5C49-9C4B-96E2-9234BC82C399}"/>
                    </a:ext>
                  </a:extLst>
                </p:cNvPr>
                <p:cNvSpPr/>
                <p:nvPr/>
              </p:nvSpPr>
              <p:spPr>
                <a:xfrm>
                  <a:off x="13878816" y="1578977"/>
                  <a:ext cx="108056" cy="1080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91" name="Rectangle 290">
                  <a:extLst>
                    <a:ext uri="{FF2B5EF4-FFF2-40B4-BE49-F238E27FC236}">
                      <a16:creationId xmlns:a16="http://schemas.microsoft.com/office/drawing/2014/main" id="{9E2EF8E8-F523-5342-8A11-AD955A92CC21}"/>
                    </a:ext>
                  </a:extLst>
                </p:cNvPr>
                <p:cNvSpPr/>
                <p:nvPr/>
              </p:nvSpPr>
              <p:spPr>
                <a:xfrm>
                  <a:off x="14039559" y="1578977"/>
                  <a:ext cx="108056" cy="108056"/>
                </a:xfrm>
                <a:prstGeom prst="rect">
                  <a:avLst/>
                </a:prstGeom>
                <a:pattFill prst="wdDnDiag">
                  <a:fgClr>
                    <a:schemeClr val="accent1"/>
                  </a:fgClr>
                  <a:bgClr>
                    <a:schemeClr val="accent5">
                      <a:lumMod val="10000"/>
                      <a:lumOff val="9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289" name="TextBox 288">
                <a:extLst>
                  <a:ext uri="{FF2B5EF4-FFF2-40B4-BE49-F238E27FC236}">
                    <a16:creationId xmlns:a16="http://schemas.microsoft.com/office/drawing/2014/main" id="{008EBFB3-FF62-E545-82D2-01E3FE90C716}"/>
                  </a:ext>
                </a:extLst>
              </p:cNvPr>
              <p:cNvSpPr txBox="1"/>
              <p:nvPr/>
            </p:nvSpPr>
            <p:spPr>
              <a:xfrm>
                <a:off x="14140556" y="508180"/>
                <a:ext cx="2040943" cy="253916"/>
              </a:xfrm>
              <a:prstGeom prst="rect">
                <a:avLst/>
              </a:prstGeom>
              <a:noFill/>
            </p:spPr>
            <p:txBody>
              <a:bodyPr wrap="none" rtlCol="0">
                <a:spAutoFit/>
              </a:bodyPr>
              <a:lstStyle/>
              <a:p>
                <a:r>
                  <a:rPr lang="en-US" sz="1050" dirty="0"/>
                  <a:t>Established ASCVD (n = 2039)</a:t>
                </a:r>
              </a:p>
            </p:txBody>
          </p:sp>
        </p:grpSp>
        <p:grpSp>
          <p:nvGrpSpPr>
            <p:cNvPr id="273" name="Group 272">
              <a:extLst>
                <a:ext uri="{FF2B5EF4-FFF2-40B4-BE49-F238E27FC236}">
                  <a16:creationId xmlns:a16="http://schemas.microsoft.com/office/drawing/2014/main" id="{746383A3-FD0B-C742-B624-26DB34902490}"/>
                </a:ext>
              </a:extLst>
            </p:cNvPr>
            <p:cNvGrpSpPr/>
            <p:nvPr/>
          </p:nvGrpSpPr>
          <p:grpSpPr>
            <a:xfrm>
              <a:off x="4647169" y="1931324"/>
              <a:ext cx="2669772" cy="253916"/>
              <a:chOff x="13878816" y="685094"/>
              <a:chExt cx="2669772" cy="253916"/>
            </a:xfrm>
          </p:grpSpPr>
          <p:grpSp>
            <p:nvGrpSpPr>
              <p:cNvPr id="284" name="Group 283">
                <a:extLst>
                  <a:ext uri="{FF2B5EF4-FFF2-40B4-BE49-F238E27FC236}">
                    <a16:creationId xmlns:a16="http://schemas.microsoft.com/office/drawing/2014/main" id="{AEC133FB-EB08-A54E-94E9-445CBA247BB5}"/>
                  </a:ext>
                </a:extLst>
              </p:cNvPr>
              <p:cNvGrpSpPr/>
              <p:nvPr/>
            </p:nvGrpSpPr>
            <p:grpSpPr>
              <a:xfrm>
                <a:off x="13878816" y="758047"/>
                <a:ext cx="268799" cy="108056"/>
                <a:chOff x="13878816" y="1557713"/>
                <a:chExt cx="268799" cy="108056"/>
              </a:xfrm>
            </p:grpSpPr>
            <p:sp>
              <p:nvSpPr>
                <p:cNvPr id="286" name="Rectangle 285">
                  <a:extLst>
                    <a:ext uri="{FF2B5EF4-FFF2-40B4-BE49-F238E27FC236}">
                      <a16:creationId xmlns:a16="http://schemas.microsoft.com/office/drawing/2014/main" id="{CA804756-D08E-334F-83CC-9004AE4638D6}"/>
                    </a:ext>
                  </a:extLst>
                </p:cNvPr>
                <p:cNvSpPr/>
                <p:nvPr/>
              </p:nvSpPr>
              <p:spPr>
                <a:xfrm>
                  <a:off x="13878816" y="1557713"/>
                  <a:ext cx="108056" cy="10805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87" name="Rectangle 286">
                  <a:extLst>
                    <a:ext uri="{FF2B5EF4-FFF2-40B4-BE49-F238E27FC236}">
                      <a16:creationId xmlns:a16="http://schemas.microsoft.com/office/drawing/2014/main" id="{3BC2BD9B-0001-3146-9ADA-C043FF541725}"/>
                    </a:ext>
                  </a:extLst>
                </p:cNvPr>
                <p:cNvSpPr/>
                <p:nvPr/>
              </p:nvSpPr>
              <p:spPr>
                <a:xfrm>
                  <a:off x="14039559" y="1557713"/>
                  <a:ext cx="108056" cy="108056"/>
                </a:xfrm>
                <a:prstGeom prst="rect">
                  <a:avLst/>
                </a:prstGeom>
                <a:pattFill prst="wd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285" name="TextBox 284">
                <a:extLst>
                  <a:ext uri="{FF2B5EF4-FFF2-40B4-BE49-F238E27FC236}">
                    <a16:creationId xmlns:a16="http://schemas.microsoft.com/office/drawing/2014/main" id="{77E723A9-2000-1647-B908-1D43F49F6BAC}"/>
                  </a:ext>
                </a:extLst>
              </p:cNvPr>
              <p:cNvSpPr txBox="1"/>
              <p:nvPr/>
            </p:nvSpPr>
            <p:spPr>
              <a:xfrm>
                <a:off x="14140556" y="685094"/>
                <a:ext cx="2408032" cy="253916"/>
              </a:xfrm>
              <a:prstGeom prst="rect">
                <a:avLst/>
              </a:prstGeom>
              <a:noFill/>
            </p:spPr>
            <p:txBody>
              <a:bodyPr wrap="none" rtlCol="0">
                <a:spAutoFit/>
              </a:bodyPr>
              <a:lstStyle/>
              <a:p>
                <a:r>
                  <a:rPr lang="en-US" sz="1050" dirty="0"/>
                  <a:t>ASCVD – coronary disease (n = 470)</a:t>
                </a:r>
              </a:p>
            </p:txBody>
          </p:sp>
        </p:grpSp>
        <p:grpSp>
          <p:nvGrpSpPr>
            <p:cNvPr id="274" name="Group 273">
              <a:extLst>
                <a:ext uri="{FF2B5EF4-FFF2-40B4-BE49-F238E27FC236}">
                  <a16:creationId xmlns:a16="http://schemas.microsoft.com/office/drawing/2014/main" id="{68331C4A-99FB-7A4A-A23D-D65F04A1E6ED}"/>
                </a:ext>
              </a:extLst>
            </p:cNvPr>
            <p:cNvGrpSpPr/>
            <p:nvPr/>
          </p:nvGrpSpPr>
          <p:grpSpPr>
            <a:xfrm>
              <a:off x="7423848" y="1747270"/>
              <a:ext cx="2746716" cy="253916"/>
              <a:chOff x="13878816" y="706358"/>
              <a:chExt cx="2746716" cy="253916"/>
            </a:xfrm>
          </p:grpSpPr>
          <p:grpSp>
            <p:nvGrpSpPr>
              <p:cNvPr id="280" name="Group 279">
                <a:extLst>
                  <a:ext uri="{FF2B5EF4-FFF2-40B4-BE49-F238E27FC236}">
                    <a16:creationId xmlns:a16="http://schemas.microsoft.com/office/drawing/2014/main" id="{CCEF247F-A493-CB48-90ED-A07DC01FA434}"/>
                  </a:ext>
                </a:extLst>
              </p:cNvPr>
              <p:cNvGrpSpPr/>
              <p:nvPr/>
            </p:nvGrpSpPr>
            <p:grpSpPr>
              <a:xfrm>
                <a:off x="13878816" y="779311"/>
                <a:ext cx="268799" cy="108056"/>
                <a:chOff x="13878816" y="1578977"/>
                <a:chExt cx="268799" cy="108056"/>
              </a:xfrm>
            </p:grpSpPr>
            <p:sp>
              <p:nvSpPr>
                <p:cNvPr id="282" name="Rectangle 281">
                  <a:extLst>
                    <a:ext uri="{FF2B5EF4-FFF2-40B4-BE49-F238E27FC236}">
                      <a16:creationId xmlns:a16="http://schemas.microsoft.com/office/drawing/2014/main" id="{54DAF018-EFA9-1346-BA9E-96C5CBB3EF5F}"/>
                    </a:ext>
                  </a:extLst>
                </p:cNvPr>
                <p:cNvSpPr/>
                <p:nvPr/>
              </p:nvSpPr>
              <p:spPr>
                <a:xfrm>
                  <a:off x="13878816" y="1578977"/>
                  <a:ext cx="108056" cy="10805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83" name="Rectangle 282">
                  <a:extLst>
                    <a:ext uri="{FF2B5EF4-FFF2-40B4-BE49-F238E27FC236}">
                      <a16:creationId xmlns:a16="http://schemas.microsoft.com/office/drawing/2014/main" id="{C4DF724F-6C29-1E43-BFE0-6C63F41DB0CD}"/>
                    </a:ext>
                  </a:extLst>
                </p:cNvPr>
                <p:cNvSpPr/>
                <p:nvPr/>
              </p:nvSpPr>
              <p:spPr>
                <a:xfrm>
                  <a:off x="14039559" y="1578977"/>
                  <a:ext cx="108056" cy="108056"/>
                </a:xfrm>
                <a:prstGeom prst="rect">
                  <a:avLst/>
                </a:prstGeom>
                <a:pattFill prst="wdDnDiag">
                  <a:fgClr>
                    <a:srgbClr val="92D050"/>
                  </a:fgClr>
                  <a:bgClr>
                    <a:schemeClr val="accent3">
                      <a:lumMod val="20000"/>
                      <a:lumOff val="8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281" name="TextBox 280">
                <a:extLst>
                  <a:ext uri="{FF2B5EF4-FFF2-40B4-BE49-F238E27FC236}">
                    <a16:creationId xmlns:a16="http://schemas.microsoft.com/office/drawing/2014/main" id="{F41C5A9A-4D2F-C445-90FD-335554D3E333}"/>
                  </a:ext>
                </a:extLst>
              </p:cNvPr>
              <p:cNvSpPr txBox="1"/>
              <p:nvPr/>
            </p:nvSpPr>
            <p:spPr>
              <a:xfrm>
                <a:off x="14140556" y="706358"/>
                <a:ext cx="2484976" cy="253916"/>
              </a:xfrm>
              <a:prstGeom prst="rect">
                <a:avLst/>
              </a:prstGeom>
              <a:noFill/>
            </p:spPr>
            <p:txBody>
              <a:bodyPr wrap="none" rtlCol="0">
                <a:spAutoFit/>
              </a:bodyPr>
              <a:lstStyle/>
              <a:p>
                <a:r>
                  <a:rPr lang="en-US" sz="1050" dirty="0"/>
                  <a:t>ASCVD – peripheral disease (n = 818)</a:t>
                </a:r>
              </a:p>
            </p:txBody>
          </p:sp>
        </p:grpSp>
        <p:grpSp>
          <p:nvGrpSpPr>
            <p:cNvPr id="275" name="Group 274">
              <a:extLst>
                <a:ext uri="{FF2B5EF4-FFF2-40B4-BE49-F238E27FC236}">
                  <a16:creationId xmlns:a16="http://schemas.microsoft.com/office/drawing/2014/main" id="{29D166C3-62B0-CE4D-BB4C-B083B6DDAD9D}"/>
                </a:ext>
              </a:extLst>
            </p:cNvPr>
            <p:cNvGrpSpPr/>
            <p:nvPr/>
          </p:nvGrpSpPr>
          <p:grpSpPr>
            <a:xfrm>
              <a:off x="7423848" y="1929978"/>
              <a:ext cx="2632902" cy="253916"/>
              <a:chOff x="13878816" y="685094"/>
              <a:chExt cx="2632902" cy="253916"/>
            </a:xfrm>
          </p:grpSpPr>
          <p:grpSp>
            <p:nvGrpSpPr>
              <p:cNvPr id="276" name="Group 275">
                <a:extLst>
                  <a:ext uri="{FF2B5EF4-FFF2-40B4-BE49-F238E27FC236}">
                    <a16:creationId xmlns:a16="http://schemas.microsoft.com/office/drawing/2014/main" id="{A2F423FA-4B30-6042-8BA6-54ADAA269AD3}"/>
                  </a:ext>
                </a:extLst>
              </p:cNvPr>
              <p:cNvGrpSpPr/>
              <p:nvPr/>
            </p:nvGrpSpPr>
            <p:grpSpPr>
              <a:xfrm>
                <a:off x="13878816" y="758047"/>
                <a:ext cx="268799" cy="108056"/>
                <a:chOff x="13878816" y="1557713"/>
                <a:chExt cx="268799" cy="108056"/>
              </a:xfrm>
            </p:grpSpPr>
            <p:sp>
              <p:nvSpPr>
                <p:cNvPr id="278" name="Rectangle 277">
                  <a:extLst>
                    <a:ext uri="{FF2B5EF4-FFF2-40B4-BE49-F238E27FC236}">
                      <a16:creationId xmlns:a16="http://schemas.microsoft.com/office/drawing/2014/main" id="{6EF4E85F-00E3-9B47-8743-D669D05A1CD5}"/>
                    </a:ext>
                  </a:extLst>
                </p:cNvPr>
                <p:cNvSpPr/>
                <p:nvPr/>
              </p:nvSpPr>
              <p:spPr>
                <a:xfrm>
                  <a:off x="13878816" y="1557713"/>
                  <a:ext cx="108056" cy="1080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79" name="Rectangle 278">
                  <a:extLst>
                    <a:ext uri="{FF2B5EF4-FFF2-40B4-BE49-F238E27FC236}">
                      <a16:creationId xmlns:a16="http://schemas.microsoft.com/office/drawing/2014/main" id="{BC8C1F61-8A43-404F-85DD-8D23D71DC678}"/>
                    </a:ext>
                  </a:extLst>
                </p:cNvPr>
                <p:cNvSpPr/>
                <p:nvPr/>
              </p:nvSpPr>
              <p:spPr>
                <a:xfrm>
                  <a:off x="14039559" y="1557713"/>
                  <a:ext cx="108056" cy="108056"/>
                </a:xfrm>
                <a:prstGeom prst="rect">
                  <a:avLst/>
                </a:prstGeom>
                <a:pattFill prst="wdDn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277" name="TextBox 276">
                <a:extLst>
                  <a:ext uri="{FF2B5EF4-FFF2-40B4-BE49-F238E27FC236}">
                    <a16:creationId xmlns:a16="http://schemas.microsoft.com/office/drawing/2014/main" id="{55F3D9D0-3D2C-A749-B5F4-46A4AF74DE02}"/>
                  </a:ext>
                </a:extLst>
              </p:cNvPr>
              <p:cNvSpPr txBox="1"/>
              <p:nvPr/>
            </p:nvSpPr>
            <p:spPr>
              <a:xfrm>
                <a:off x="14140556" y="685094"/>
                <a:ext cx="2371162" cy="253916"/>
              </a:xfrm>
              <a:prstGeom prst="rect">
                <a:avLst/>
              </a:prstGeom>
              <a:noFill/>
            </p:spPr>
            <p:txBody>
              <a:bodyPr wrap="none" rtlCol="0">
                <a:spAutoFit/>
              </a:bodyPr>
              <a:lstStyle/>
              <a:p>
                <a:r>
                  <a:rPr lang="en-US" sz="1050" dirty="0"/>
                  <a:t>ASCVD – cerebral disease (n = 751)</a:t>
                </a:r>
              </a:p>
            </p:txBody>
          </p:sp>
        </p:grpSp>
      </p:grpSp>
    </p:spTree>
    <p:extLst>
      <p:ext uri="{BB962C8B-B14F-4D97-AF65-F5344CB8AC3E}">
        <p14:creationId xmlns:p14="http://schemas.microsoft.com/office/powerpoint/2010/main" val="47433674"/>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3C445-DC99-417E-931A-B10F92FB0DE0}"/>
              </a:ext>
            </a:extLst>
          </p:cNvPr>
          <p:cNvSpPr>
            <a:spLocks noGrp="1"/>
          </p:cNvSpPr>
          <p:nvPr>
            <p:ph type="title"/>
          </p:nvPr>
        </p:nvSpPr>
        <p:spPr/>
        <p:txBody>
          <a:bodyPr/>
          <a:lstStyle/>
          <a:p>
            <a:r>
              <a:rPr lang="en-US" dirty="0"/>
              <a:t>Overall ESC/EAS 2016 LDL-C Goal Attainment by Primary Care Sites </a:t>
            </a:r>
          </a:p>
        </p:txBody>
      </p:sp>
      <p:sp>
        <p:nvSpPr>
          <p:cNvPr id="19" name="TextBox 18">
            <a:extLst>
              <a:ext uri="{FF2B5EF4-FFF2-40B4-BE49-F238E27FC236}">
                <a16:creationId xmlns:a16="http://schemas.microsoft.com/office/drawing/2014/main" id="{048A8DC8-4C70-694B-ABFB-CB06E8487EF2}"/>
              </a:ext>
            </a:extLst>
          </p:cNvPr>
          <p:cNvSpPr txBox="1"/>
          <p:nvPr/>
        </p:nvSpPr>
        <p:spPr>
          <a:xfrm rot="16200000">
            <a:off x="-503578" y="3159991"/>
            <a:ext cx="2812742" cy="433987"/>
          </a:xfrm>
          <a:prstGeom prst="rect">
            <a:avLst/>
          </a:prstGeom>
          <a:noFill/>
        </p:spPr>
        <p:txBody>
          <a:bodyPr wrap="square" rtlCol="0">
            <a:spAutoFit/>
          </a:bodyPr>
          <a:lstStyle/>
          <a:p>
            <a:pPr algn="ctr"/>
            <a:r>
              <a:rPr lang="en-US" sz="1600" b="1" dirty="0"/>
              <a:t>Proportion of Patients (%)</a:t>
            </a:r>
          </a:p>
        </p:txBody>
      </p:sp>
      <p:graphicFrame>
        <p:nvGraphicFramePr>
          <p:cNvPr id="4" name="Chart 3">
            <a:extLst>
              <a:ext uri="{FF2B5EF4-FFF2-40B4-BE49-F238E27FC236}">
                <a16:creationId xmlns:a16="http://schemas.microsoft.com/office/drawing/2014/main" id="{80CECD78-7D32-4266-A489-B7F873456CB4}"/>
              </a:ext>
            </a:extLst>
          </p:cNvPr>
          <p:cNvGraphicFramePr/>
          <p:nvPr>
            <p:extLst>
              <p:ext uri="{D42A27DB-BD31-4B8C-83A1-F6EECF244321}">
                <p14:modId xmlns:p14="http://schemas.microsoft.com/office/powerpoint/2010/main" val="298240542"/>
              </p:ext>
            </p:extLst>
          </p:nvPr>
        </p:nvGraphicFramePr>
        <p:xfrm>
          <a:off x="929889" y="1522194"/>
          <a:ext cx="10923844" cy="3768678"/>
        </p:xfrm>
        <a:graphic>
          <a:graphicData uri="http://schemas.openxmlformats.org/drawingml/2006/chart">
            <c:chart xmlns:c="http://schemas.openxmlformats.org/drawingml/2006/chart" xmlns:r="http://schemas.openxmlformats.org/officeDocument/2006/relationships" r:id="rId3"/>
          </a:graphicData>
        </a:graphic>
      </p:graphicFrame>
      <p:grpSp>
        <p:nvGrpSpPr>
          <p:cNvPr id="13" name="Group 12">
            <a:extLst>
              <a:ext uri="{FF2B5EF4-FFF2-40B4-BE49-F238E27FC236}">
                <a16:creationId xmlns:a16="http://schemas.microsoft.com/office/drawing/2014/main" id="{C9AA91C0-49EF-0E41-A3FB-F63D053C690B}"/>
              </a:ext>
            </a:extLst>
          </p:cNvPr>
          <p:cNvGrpSpPr/>
          <p:nvPr/>
        </p:nvGrpSpPr>
        <p:grpSpPr>
          <a:xfrm>
            <a:off x="1737571" y="5247939"/>
            <a:ext cx="7011931" cy="393253"/>
            <a:chOff x="1539167" y="5724895"/>
            <a:chExt cx="4967287" cy="393253"/>
          </a:xfrm>
        </p:grpSpPr>
        <p:sp>
          <p:nvSpPr>
            <p:cNvPr id="10" name="TextBox 9">
              <a:extLst>
                <a:ext uri="{FF2B5EF4-FFF2-40B4-BE49-F238E27FC236}">
                  <a16:creationId xmlns:a16="http://schemas.microsoft.com/office/drawing/2014/main" id="{102385A2-3C9D-4527-A60B-52ED5BA8A378}"/>
                </a:ext>
              </a:extLst>
            </p:cNvPr>
            <p:cNvSpPr txBox="1"/>
            <p:nvPr/>
          </p:nvSpPr>
          <p:spPr>
            <a:xfrm>
              <a:off x="2573591" y="5810371"/>
              <a:ext cx="2898438" cy="307777"/>
            </a:xfrm>
            <a:prstGeom prst="rect">
              <a:avLst/>
            </a:prstGeom>
            <a:noFill/>
            <a:ln w="12700">
              <a:noFill/>
            </a:ln>
          </p:spPr>
          <p:txBody>
            <a:bodyPr wrap="square" rtlCol="0">
              <a:spAutoFit/>
            </a:bodyPr>
            <a:lstStyle/>
            <a:p>
              <a:pPr algn="ctr"/>
              <a:r>
                <a:rPr lang="en-US" sz="1400" dirty="0"/>
                <a:t>Primary prevention</a:t>
              </a:r>
            </a:p>
          </p:txBody>
        </p:sp>
        <p:grpSp>
          <p:nvGrpSpPr>
            <p:cNvPr id="16" name="Group 15">
              <a:extLst>
                <a:ext uri="{FF2B5EF4-FFF2-40B4-BE49-F238E27FC236}">
                  <a16:creationId xmlns:a16="http://schemas.microsoft.com/office/drawing/2014/main" id="{E7185B4C-1157-4422-A168-120863BB14A6}"/>
                </a:ext>
              </a:extLst>
            </p:cNvPr>
            <p:cNvGrpSpPr/>
            <p:nvPr/>
          </p:nvGrpSpPr>
          <p:grpSpPr>
            <a:xfrm>
              <a:off x="1539167" y="5724895"/>
              <a:ext cx="4967287" cy="91440"/>
              <a:chOff x="1642118" y="5895023"/>
              <a:chExt cx="4845580" cy="91440"/>
            </a:xfrm>
          </p:grpSpPr>
          <p:cxnSp>
            <p:nvCxnSpPr>
              <p:cNvPr id="12" name="Straight Connector 11">
                <a:extLst>
                  <a:ext uri="{FF2B5EF4-FFF2-40B4-BE49-F238E27FC236}">
                    <a16:creationId xmlns:a16="http://schemas.microsoft.com/office/drawing/2014/main" id="{46C05908-E5B0-4C83-82C6-F30A6FEE6228}"/>
                  </a:ext>
                </a:extLst>
              </p:cNvPr>
              <p:cNvCxnSpPr>
                <a:cxnSpLocks/>
              </p:cNvCxnSpPr>
              <p:nvPr/>
            </p:nvCxnSpPr>
            <p:spPr>
              <a:xfrm>
                <a:off x="1642118" y="5986463"/>
                <a:ext cx="48455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94CF775-1F80-41AD-A194-E1D7FCE5D66E}"/>
                  </a:ext>
                </a:extLst>
              </p:cNvPr>
              <p:cNvCxnSpPr>
                <a:cxnSpLocks/>
              </p:cNvCxnSpPr>
              <p:nvPr/>
            </p:nvCxnSpPr>
            <p:spPr>
              <a:xfrm>
                <a:off x="1642118" y="5895023"/>
                <a:ext cx="0" cy="914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33FA15C-9B02-4272-9D2E-DBA98B8605F5}"/>
                  </a:ext>
                </a:extLst>
              </p:cNvPr>
              <p:cNvCxnSpPr>
                <a:cxnSpLocks/>
              </p:cNvCxnSpPr>
              <p:nvPr/>
            </p:nvCxnSpPr>
            <p:spPr>
              <a:xfrm>
                <a:off x="6487693" y="5895023"/>
                <a:ext cx="0" cy="914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6" name="TextBox 25">
            <a:extLst>
              <a:ext uri="{FF2B5EF4-FFF2-40B4-BE49-F238E27FC236}">
                <a16:creationId xmlns:a16="http://schemas.microsoft.com/office/drawing/2014/main" id="{1656F2C9-83AE-B444-A77D-60DB82690CF9}"/>
              </a:ext>
            </a:extLst>
          </p:cNvPr>
          <p:cNvSpPr txBox="1"/>
          <p:nvPr/>
        </p:nvSpPr>
        <p:spPr>
          <a:xfrm>
            <a:off x="2402909" y="5565605"/>
            <a:ext cx="526106" cy="620619"/>
          </a:xfrm>
          <a:prstGeom prst="rect">
            <a:avLst/>
          </a:prstGeom>
          <a:noFill/>
        </p:spPr>
        <p:txBody>
          <a:bodyPr wrap="none" rtlCol="0" anchor="t">
            <a:spAutoFit/>
          </a:bodyPr>
          <a:lstStyle/>
          <a:p>
            <a:pPr algn="ctr">
              <a:lnSpc>
                <a:spcPct val="112000"/>
              </a:lnSpc>
            </a:pPr>
            <a:r>
              <a:rPr lang="en-US" sz="1050" dirty="0"/>
              <a:t>&lt; 3.0</a:t>
            </a:r>
          </a:p>
          <a:p>
            <a:pPr algn="ctr">
              <a:lnSpc>
                <a:spcPct val="112000"/>
              </a:lnSpc>
            </a:pPr>
            <a:r>
              <a:rPr lang="en-US" sz="1050" dirty="0"/>
              <a:t>&lt; 116</a:t>
            </a:r>
          </a:p>
          <a:p>
            <a:pPr algn="ctr">
              <a:lnSpc>
                <a:spcPct val="112000"/>
              </a:lnSpc>
            </a:pPr>
            <a:r>
              <a:rPr lang="en-US" sz="1050" dirty="0"/>
              <a:t>556</a:t>
            </a:r>
          </a:p>
        </p:txBody>
      </p:sp>
      <p:sp>
        <p:nvSpPr>
          <p:cNvPr id="27" name="TextBox 26">
            <a:extLst>
              <a:ext uri="{FF2B5EF4-FFF2-40B4-BE49-F238E27FC236}">
                <a16:creationId xmlns:a16="http://schemas.microsoft.com/office/drawing/2014/main" id="{A1D621DF-B8FB-D241-83DC-D524F8CB77D1}"/>
              </a:ext>
            </a:extLst>
          </p:cNvPr>
          <p:cNvSpPr txBox="1"/>
          <p:nvPr/>
        </p:nvSpPr>
        <p:spPr>
          <a:xfrm>
            <a:off x="4959625" y="5565605"/>
            <a:ext cx="526106" cy="620619"/>
          </a:xfrm>
          <a:prstGeom prst="rect">
            <a:avLst/>
          </a:prstGeom>
          <a:noFill/>
        </p:spPr>
        <p:txBody>
          <a:bodyPr wrap="none" rtlCol="0" anchor="t">
            <a:spAutoFit/>
          </a:bodyPr>
          <a:lstStyle/>
          <a:p>
            <a:pPr algn="ctr">
              <a:lnSpc>
                <a:spcPct val="112000"/>
              </a:lnSpc>
            </a:pPr>
            <a:r>
              <a:rPr lang="en-US" sz="1050" dirty="0"/>
              <a:t>&lt; 2.6</a:t>
            </a:r>
          </a:p>
          <a:p>
            <a:pPr algn="ctr">
              <a:lnSpc>
                <a:spcPct val="112000"/>
              </a:lnSpc>
            </a:pPr>
            <a:r>
              <a:rPr lang="en-US" sz="1050" dirty="0"/>
              <a:t>&lt; 100</a:t>
            </a:r>
          </a:p>
          <a:p>
            <a:pPr algn="ctr">
              <a:lnSpc>
                <a:spcPct val="112000"/>
              </a:lnSpc>
            </a:pPr>
            <a:r>
              <a:rPr lang="en-US" sz="1050" dirty="0"/>
              <a:t>229</a:t>
            </a:r>
          </a:p>
        </p:txBody>
      </p:sp>
      <p:sp>
        <p:nvSpPr>
          <p:cNvPr id="28" name="TextBox 27">
            <a:extLst>
              <a:ext uri="{FF2B5EF4-FFF2-40B4-BE49-F238E27FC236}">
                <a16:creationId xmlns:a16="http://schemas.microsoft.com/office/drawing/2014/main" id="{FE2300C6-A652-0E44-AB66-70C98CBDEFDD}"/>
              </a:ext>
            </a:extLst>
          </p:cNvPr>
          <p:cNvSpPr txBox="1"/>
          <p:nvPr/>
        </p:nvSpPr>
        <p:spPr>
          <a:xfrm>
            <a:off x="7535575" y="5565605"/>
            <a:ext cx="487633" cy="620619"/>
          </a:xfrm>
          <a:prstGeom prst="rect">
            <a:avLst/>
          </a:prstGeom>
          <a:noFill/>
        </p:spPr>
        <p:txBody>
          <a:bodyPr wrap="none" rtlCol="0" anchor="t">
            <a:spAutoFit/>
          </a:bodyPr>
          <a:lstStyle/>
          <a:p>
            <a:pPr algn="ctr">
              <a:lnSpc>
                <a:spcPct val="112000"/>
              </a:lnSpc>
            </a:pPr>
            <a:r>
              <a:rPr lang="en-US" sz="1050" dirty="0"/>
              <a:t>&lt; 1.8</a:t>
            </a:r>
          </a:p>
          <a:p>
            <a:pPr algn="ctr">
              <a:lnSpc>
                <a:spcPct val="112000"/>
              </a:lnSpc>
            </a:pPr>
            <a:r>
              <a:rPr lang="en-US" sz="1050" dirty="0"/>
              <a:t>&lt; 70</a:t>
            </a:r>
          </a:p>
          <a:p>
            <a:pPr algn="ctr">
              <a:lnSpc>
                <a:spcPct val="112000"/>
              </a:lnSpc>
            </a:pPr>
            <a:r>
              <a:rPr lang="en-US" sz="1050" dirty="0"/>
              <a:t>29</a:t>
            </a:r>
          </a:p>
        </p:txBody>
      </p:sp>
      <p:sp>
        <p:nvSpPr>
          <p:cNvPr id="29" name="TextBox 28">
            <a:extLst>
              <a:ext uri="{FF2B5EF4-FFF2-40B4-BE49-F238E27FC236}">
                <a16:creationId xmlns:a16="http://schemas.microsoft.com/office/drawing/2014/main" id="{B1B70AD7-92FF-444D-BACB-B1CE09FB57B8}"/>
              </a:ext>
            </a:extLst>
          </p:cNvPr>
          <p:cNvSpPr txBox="1"/>
          <p:nvPr/>
        </p:nvSpPr>
        <p:spPr>
          <a:xfrm>
            <a:off x="10079004" y="5565605"/>
            <a:ext cx="410689" cy="620619"/>
          </a:xfrm>
          <a:prstGeom prst="rect">
            <a:avLst/>
          </a:prstGeom>
          <a:noFill/>
        </p:spPr>
        <p:txBody>
          <a:bodyPr wrap="none" rtlCol="0" anchor="t">
            <a:spAutoFit/>
          </a:bodyPr>
          <a:lstStyle/>
          <a:p>
            <a:pPr algn="ctr">
              <a:lnSpc>
                <a:spcPct val="112000"/>
              </a:lnSpc>
            </a:pPr>
            <a:br>
              <a:rPr lang="en-US" sz="1050" dirty="0"/>
            </a:br>
            <a:endParaRPr lang="en-US" sz="1050" dirty="0"/>
          </a:p>
          <a:p>
            <a:pPr algn="ctr">
              <a:lnSpc>
                <a:spcPct val="112000"/>
              </a:lnSpc>
            </a:pPr>
            <a:r>
              <a:rPr lang="en-US" sz="1050" dirty="0"/>
              <a:t>526</a:t>
            </a:r>
          </a:p>
        </p:txBody>
      </p:sp>
      <p:sp>
        <p:nvSpPr>
          <p:cNvPr id="30" name="TextBox 29">
            <a:extLst>
              <a:ext uri="{FF2B5EF4-FFF2-40B4-BE49-F238E27FC236}">
                <a16:creationId xmlns:a16="http://schemas.microsoft.com/office/drawing/2014/main" id="{D75C47A6-F087-EF43-91A1-ED13EDA36AC6}"/>
              </a:ext>
            </a:extLst>
          </p:cNvPr>
          <p:cNvSpPr txBox="1"/>
          <p:nvPr/>
        </p:nvSpPr>
        <p:spPr>
          <a:xfrm>
            <a:off x="560893" y="5564281"/>
            <a:ext cx="998918" cy="253916"/>
          </a:xfrm>
          <a:prstGeom prst="rect">
            <a:avLst/>
          </a:prstGeom>
          <a:noFill/>
        </p:spPr>
        <p:txBody>
          <a:bodyPr wrap="none" rtlCol="0" anchor="ctr">
            <a:spAutoFit/>
          </a:bodyPr>
          <a:lstStyle/>
          <a:p>
            <a:pPr algn="r"/>
            <a:r>
              <a:rPr lang="en-US" sz="1050" dirty="0"/>
              <a:t>mmol/L</a:t>
            </a:r>
            <a:r>
              <a:rPr lang="en-US" sz="1050" i="1" dirty="0"/>
              <a:t> </a:t>
            </a:r>
            <a:r>
              <a:rPr lang="en-US" sz="1050" dirty="0"/>
              <a:t>=</a:t>
            </a:r>
          </a:p>
        </p:txBody>
      </p:sp>
      <p:sp>
        <p:nvSpPr>
          <p:cNvPr id="31" name="TextBox 30">
            <a:extLst>
              <a:ext uri="{FF2B5EF4-FFF2-40B4-BE49-F238E27FC236}">
                <a16:creationId xmlns:a16="http://schemas.microsoft.com/office/drawing/2014/main" id="{02020B14-33F7-1049-BB48-5778FE3A4EFE}"/>
              </a:ext>
            </a:extLst>
          </p:cNvPr>
          <p:cNvSpPr txBox="1"/>
          <p:nvPr/>
        </p:nvSpPr>
        <p:spPr>
          <a:xfrm>
            <a:off x="884627" y="5741099"/>
            <a:ext cx="675185" cy="253916"/>
          </a:xfrm>
          <a:prstGeom prst="rect">
            <a:avLst/>
          </a:prstGeom>
          <a:noFill/>
        </p:spPr>
        <p:txBody>
          <a:bodyPr wrap="none" rtlCol="0" anchor="ctr">
            <a:spAutoFit/>
          </a:bodyPr>
          <a:lstStyle/>
          <a:p>
            <a:pPr algn="r"/>
            <a:r>
              <a:rPr lang="en-US" sz="1050" dirty="0"/>
              <a:t>mg/dL =</a:t>
            </a:r>
          </a:p>
        </p:txBody>
      </p:sp>
      <p:sp>
        <p:nvSpPr>
          <p:cNvPr id="34" name="TextBox 33">
            <a:extLst>
              <a:ext uri="{FF2B5EF4-FFF2-40B4-BE49-F238E27FC236}">
                <a16:creationId xmlns:a16="http://schemas.microsoft.com/office/drawing/2014/main" id="{95F7D331-B20F-8A42-B5ED-173163FCA656}"/>
              </a:ext>
            </a:extLst>
          </p:cNvPr>
          <p:cNvSpPr txBox="1"/>
          <p:nvPr/>
        </p:nvSpPr>
        <p:spPr>
          <a:xfrm>
            <a:off x="667078" y="6284724"/>
            <a:ext cx="9454896" cy="461665"/>
          </a:xfrm>
          <a:prstGeom prst="rect">
            <a:avLst/>
          </a:prstGeom>
          <a:noFill/>
        </p:spPr>
        <p:txBody>
          <a:bodyPr wrap="square" rtlCol="0" anchor="b">
            <a:spAutoFit/>
          </a:bodyPr>
          <a:lstStyle/>
          <a:p>
            <a:r>
              <a:rPr lang="en-US" sz="800" dirty="0"/>
              <a:t>ASCVD = atherosclerotic cardiovascular disease; EAS = European Atherosclerosis Society; ESC = European Society of Cardiology; LDL-C = low-density lipoprotein cholesterol; LLT = lipid-lowering therapy.</a:t>
            </a:r>
          </a:p>
          <a:p>
            <a:r>
              <a:rPr lang="en-US" sz="800" dirty="0"/>
              <a:t>n = number of patients enrolled at primary care sites or secondary care sites receiving </a:t>
            </a:r>
            <a:r>
              <a:rPr lang="en-US" sz="800" dirty="0" err="1"/>
              <a:t>stabilised</a:t>
            </a:r>
            <a:r>
              <a:rPr lang="en-US" sz="800" dirty="0"/>
              <a:t> LLT and with target LDL-C goal data. </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sp>
        <p:nvSpPr>
          <p:cNvPr id="23" name="TextBox 22">
            <a:extLst>
              <a:ext uri="{FF2B5EF4-FFF2-40B4-BE49-F238E27FC236}">
                <a16:creationId xmlns:a16="http://schemas.microsoft.com/office/drawing/2014/main" id="{103844DD-3A57-544E-AABD-ADAE221235A4}"/>
              </a:ext>
            </a:extLst>
          </p:cNvPr>
          <p:cNvSpPr txBox="1"/>
          <p:nvPr/>
        </p:nvSpPr>
        <p:spPr>
          <a:xfrm>
            <a:off x="1044047" y="5915707"/>
            <a:ext cx="515765" cy="253916"/>
          </a:xfrm>
          <a:prstGeom prst="rect">
            <a:avLst/>
          </a:prstGeom>
          <a:noFill/>
        </p:spPr>
        <p:txBody>
          <a:bodyPr wrap="none" rtlCol="0" anchor="ctr">
            <a:spAutoFit/>
          </a:bodyPr>
          <a:lstStyle/>
          <a:p>
            <a:pPr algn="r"/>
            <a:r>
              <a:rPr lang="en-US" sz="1050" i="1" dirty="0"/>
              <a:t>n </a:t>
            </a:r>
            <a:r>
              <a:rPr lang="en-US" sz="1050" dirty="0"/>
              <a:t>=</a:t>
            </a:r>
          </a:p>
        </p:txBody>
      </p:sp>
    </p:spTree>
    <p:extLst>
      <p:ext uri="{BB962C8B-B14F-4D97-AF65-F5344CB8AC3E}">
        <p14:creationId xmlns:p14="http://schemas.microsoft.com/office/powerpoint/2010/main" val="339256086"/>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3C445-DC99-417E-931A-B10F92FB0DE0}"/>
              </a:ext>
            </a:extLst>
          </p:cNvPr>
          <p:cNvSpPr>
            <a:spLocks noGrp="1"/>
          </p:cNvSpPr>
          <p:nvPr>
            <p:ph type="title"/>
          </p:nvPr>
        </p:nvSpPr>
        <p:spPr/>
        <p:txBody>
          <a:bodyPr/>
          <a:lstStyle/>
          <a:p>
            <a:r>
              <a:rPr lang="en-US" dirty="0"/>
              <a:t>Overall ESC/EAS 2016 LDL-C Goal Attainment by Secondary Care Sites </a:t>
            </a:r>
          </a:p>
        </p:txBody>
      </p:sp>
      <p:sp>
        <p:nvSpPr>
          <p:cNvPr id="45" name="TextBox 44">
            <a:extLst>
              <a:ext uri="{FF2B5EF4-FFF2-40B4-BE49-F238E27FC236}">
                <a16:creationId xmlns:a16="http://schemas.microsoft.com/office/drawing/2014/main" id="{DBEB15D7-AEC2-8C41-A301-BEE3B1203A0F}"/>
              </a:ext>
            </a:extLst>
          </p:cNvPr>
          <p:cNvSpPr txBox="1"/>
          <p:nvPr/>
        </p:nvSpPr>
        <p:spPr>
          <a:xfrm>
            <a:off x="668337" y="6284724"/>
            <a:ext cx="9454896" cy="461665"/>
          </a:xfrm>
          <a:prstGeom prst="rect">
            <a:avLst/>
          </a:prstGeom>
          <a:noFill/>
        </p:spPr>
        <p:txBody>
          <a:bodyPr wrap="square" rtlCol="0" anchor="b">
            <a:spAutoFit/>
          </a:bodyPr>
          <a:lstStyle/>
          <a:p>
            <a:r>
              <a:rPr lang="en-US" sz="800" dirty="0"/>
              <a:t>ASCVD = atherosclerotic cardiovascular disease; EAS = European Atherosclerosis Society; ESC = European Society of Cardiology; LDL-C = low-density lipoprotein cholesterol; LLT = lipid-lowering therapy.</a:t>
            </a:r>
          </a:p>
          <a:p>
            <a:r>
              <a:rPr lang="en-US" sz="800" dirty="0"/>
              <a:t>n = number of patients enrolled at primary care sites or secondary care sites receiving </a:t>
            </a:r>
            <a:r>
              <a:rPr lang="en-US" sz="800" dirty="0" err="1"/>
              <a:t>stabilised</a:t>
            </a:r>
            <a:r>
              <a:rPr lang="en-US" sz="800" dirty="0"/>
              <a:t> LLT and with target LDL-C goal data. </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Suppl. [in press]. </a:t>
            </a:r>
          </a:p>
        </p:txBody>
      </p:sp>
      <p:grpSp>
        <p:nvGrpSpPr>
          <p:cNvPr id="20" name="Group 19" hidden="1">
            <a:extLst>
              <a:ext uri="{FF2B5EF4-FFF2-40B4-BE49-F238E27FC236}">
                <a16:creationId xmlns:a16="http://schemas.microsoft.com/office/drawing/2014/main" id="{63966495-4425-43A5-990B-14227CCBAF5E}"/>
              </a:ext>
            </a:extLst>
          </p:cNvPr>
          <p:cNvGrpSpPr/>
          <p:nvPr/>
        </p:nvGrpSpPr>
        <p:grpSpPr>
          <a:xfrm>
            <a:off x="838200" y="1674594"/>
            <a:ext cx="10817225" cy="4483083"/>
            <a:chOff x="1927199" y="1522194"/>
            <a:chExt cx="8438543" cy="4483083"/>
          </a:xfrm>
        </p:grpSpPr>
        <p:graphicFrame>
          <p:nvGraphicFramePr>
            <p:cNvPr id="21" name="Chart 20">
              <a:extLst>
                <a:ext uri="{FF2B5EF4-FFF2-40B4-BE49-F238E27FC236}">
                  <a16:creationId xmlns:a16="http://schemas.microsoft.com/office/drawing/2014/main" id="{A34C745A-13B3-4244-AFA8-9782C103F902}"/>
                </a:ext>
              </a:extLst>
            </p:cNvPr>
            <p:cNvGraphicFramePr/>
            <p:nvPr>
              <p:extLst>
                <p:ext uri="{D42A27DB-BD31-4B8C-83A1-F6EECF244321}">
                  <p14:modId xmlns:p14="http://schemas.microsoft.com/office/powerpoint/2010/main" val="1035137338"/>
                </p:ext>
              </p:extLst>
            </p:nvPr>
          </p:nvGraphicFramePr>
          <p:xfrm>
            <a:off x="2245875" y="1522194"/>
            <a:ext cx="8119867" cy="3768678"/>
          </p:xfrm>
          <a:graphic>
            <a:graphicData uri="http://schemas.openxmlformats.org/drawingml/2006/chart">
              <c:chart xmlns:c="http://schemas.openxmlformats.org/drawingml/2006/chart" xmlns:r="http://schemas.openxmlformats.org/officeDocument/2006/relationships" r:id="rId3"/>
            </a:graphicData>
          </a:graphic>
        </p:graphicFrame>
        <p:grpSp>
          <p:nvGrpSpPr>
            <p:cNvPr id="22" name="Group 21">
              <a:extLst>
                <a:ext uri="{FF2B5EF4-FFF2-40B4-BE49-F238E27FC236}">
                  <a16:creationId xmlns:a16="http://schemas.microsoft.com/office/drawing/2014/main" id="{CBF6C988-F0C9-4179-93AE-B45C094CB608}"/>
                </a:ext>
              </a:extLst>
            </p:cNvPr>
            <p:cNvGrpSpPr/>
            <p:nvPr/>
          </p:nvGrpSpPr>
          <p:grpSpPr>
            <a:xfrm>
              <a:off x="2809463" y="5247939"/>
              <a:ext cx="5212080" cy="393253"/>
              <a:chOff x="1504122" y="5724895"/>
              <a:chExt cx="4967287" cy="393253"/>
            </a:xfrm>
          </p:grpSpPr>
          <p:sp>
            <p:nvSpPr>
              <p:cNvPr id="46" name="TextBox 45">
                <a:extLst>
                  <a:ext uri="{FF2B5EF4-FFF2-40B4-BE49-F238E27FC236}">
                    <a16:creationId xmlns:a16="http://schemas.microsoft.com/office/drawing/2014/main" id="{8FB341D9-F462-4006-8A90-5E17B0C6BC5D}"/>
                  </a:ext>
                </a:extLst>
              </p:cNvPr>
              <p:cNvSpPr txBox="1"/>
              <p:nvPr/>
            </p:nvSpPr>
            <p:spPr>
              <a:xfrm>
                <a:off x="2538546" y="5810371"/>
                <a:ext cx="2898438" cy="307777"/>
              </a:xfrm>
              <a:prstGeom prst="rect">
                <a:avLst/>
              </a:prstGeom>
              <a:noFill/>
              <a:ln w="12700">
                <a:noFill/>
              </a:ln>
            </p:spPr>
            <p:txBody>
              <a:bodyPr wrap="square" rtlCol="0">
                <a:spAutoFit/>
              </a:bodyPr>
              <a:lstStyle/>
              <a:p>
                <a:pPr algn="ctr"/>
                <a:r>
                  <a:rPr lang="en-US" sz="1400" dirty="0"/>
                  <a:t>Primary prevention</a:t>
                </a:r>
              </a:p>
            </p:txBody>
          </p:sp>
          <p:grpSp>
            <p:nvGrpSpPr>
              <p:cNvPr id="47" name="Group 46">
                <a:extLst>
                  <a:ext uri="{FF2B5EF4-FFF2-40B4-BE49-F238E27FC236}">
                    <a16:creationId xmlns:a16="http://schemas.microsoft.com/office/drawing/2014/main" id="{A6C3AE2E-3971-47FF-BD25-C7BC5DB91E23}"/>
                  </a:ext>
                </a:extLst>
              </p:cNvPr>
              <p:cNvGrpSpPr/>
              <p:nvPr/>
            </p:nvGrpSpPr>
            <p:grpSpPr>
              <a:xfrm>
                <a:off x="1504122" y="5724895"/>
                <a:ext cx="4967287" cy="91440"/>
                <a:chOff x="1607933" y="5895023"/>
                <a:chExt cx="4845580" cy="91440"/>
              </a:xfrm>
            </p:grpSpPr>
            <p:cxnSp>
              <p:nvCxnSpPr>
                <p:cNvPr id="48" name="Straight Connector 47">
                  <a:extLst>
                    <a:ext uri="{FF2B5EF4-FFF2-40B4-BE49-F238E27FC236}">
                      <a16:creationId xmlns:a16="http://schemas.microsoft.com/office/drawing/2014/main" id="{6CA25420-2FD9-4612-A43A-70B023C79B3A}"/>
                    </a:ext>
                  </a:extLst>
                </p:cNvPr>
                <p:cNvCxnSpPr>
                  <a:cxnSpLocks/>
                </p:cNvCxnSpPr>
                <p:nvPr/>
              </p:nvCxnSpPr>
              <p:spPr>
                <a:xfrm>
                  <a:off x="1607933" y="5986463"/>
                  <a:ext cx="48455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8E1712D-B45B-423C-9475-9708797EFC60}"/>
                    </a:ext>
                  </a:extLst>
                </p:cNvPr>
                <p:cNvCxnSpPr>
                  <a:cxnSpLocks/>
                </p:cNvCxnSpPr>
                <p:nvPr/>
              </p:nvCxnSpPr>
              <p:spPr>
                <a:xfrm>
                  <a:off x="1607933" y="5895023"/>
                  <a:ext cx="0" cy="914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CAF00D2-14F8-4734-8F78-BF180C38AD7F}"/>
                    </a:ext>
                  </a:extLst>
                </p:cNvPr>
                <p:cNvCxnSpPr>
                  <a:cxnSpLocks/>
                </p:cNvCxnSpPr>
                <p:nvPr/>
              </p:nvCxnSpPr>
              <p:spPr>
                <a:xfrm>
                  <a:off x="6453513" y="5895023"/>
                  <a:ext cx="0" cy="914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3" name="TextBox 22">
              <a:extLst>
                <a:ext uri="{FF2B5EF4-FFF2-40B4-BE49-F238E27FC236}">
                  <a16:creationId xmlns:a16="http://schemas.microsoft.com/office/drawing/2014/main" id="{C780D5D0-9C13-4843-A3F5-6D0D172B57C2}"/>
                </a:ext>
              </a:extLst>
            </p:cNvPr>
            <p:cNvSpPr txBox="1"/>
            <p:nvPr/>
          </p:nvSpPr>
          <p:spPr>
            <a:xfrm rot="16200000">
              <a:off x="690105" y="3207707"/>
              <a:ext cx="2812742" cy="338554"/>
            </a:xfrm>
            <a:prstGeom prst="rect">
              <a:avLst/>
            </a:prstGeom>
            <a:noFill/>
          </p:spPr>
          <p:txBody>
            <a:bodyPr wrap="square" rtlCol="0">
              <a:spAutoFit/>
            </a:bodyPr>
            <a:lstStyle/>
            <a:p>
              <a:pPr algn="ctr"/>
              <a:r>
                <a:rPr lang="en-US" sz="1600" b="1" dirty="0"/>
                <a:t>Proportion of Patients (%)</a:t>
              </a:r>
            </a:p>
          </p:txBody>
        </p:sp>
        <p:grpSp>
          <p:nvGrpSpPr>
            <p:cNvPr id="24" name="Group 23">
              <a:extLst>
                <a:ext uri="{FF2B5EF4-FFF2-40B4-BE49-F238E27FC236}">
                  <a16:creationId xmlns:a16="http://schemas.microsoft.com/office/drawing/2014/main" id="{F9E4A66B-280A-4E78-9811-433157414F83}"/>
                </a:ext>
              </a:extLst>
            </p:cNvPr>
            <p:cNvGrpSpPr/>
            <p:nvPr/>
          </p:nvGrpSpPr>
          <p:grpSpPr>
            <a:xfrm>
              <a:off x="1971594" y="5564281"/>
              <a:ext cx="7432944" cy="440996"/>
              <a:chOff x="447594" y="5564281"/>
              <a:chExt cx="7432944" cy="440996"/>
            </a:xfrm>
          </p:grpSpPr>
          <p:sp>
            <p:nvSpPr>
              <p:cNvPr id="25" name="TextBox 24">
                <a:extLst>
                  <a:ext uri="{FF2B5EF4-FFF2-40B4-BE49-F238E27FC236}">
                    <a16:creationId xmlns:a16="http://schemas.microsoft.com/office/drawing/2014/main" id="{6DF64E96-9C90-44C2-A5AB-BD9BED0E1E25}"/>
                  </a:ext>
                </a:extLst>
              </p:cNvPr>
              <p:cNvSpPr txBox="1"/>
              <p:nvPr/>
            </p:nvSpPr>
            <p:spPr>
              <a:xfrm>
                <a:off x="1768509" y="5565605"/>
                <a:ext cx="487633" cy="439672"/>
              </a:xfrm>
              <a:prstGeom prst="rect">
                <a:avLst/>
              </a:prstGeom>
              <a:noFill/>
            </p:spPr>
            <p:txBody>
              <a:bodyPr wrap="none" rtlCol="0" anchor="ctr">
                <a:spAutoFit/>
              </a:bodyPr>
              <a:lstStyle/>
              <a:p>
                <a:pPr algn="ctr">
                  <a:lnSpc>
                    <a:spcPct val="112000"/>
                  </a:lnSpc>
                </a:pPr>
                <a:r>
                  <a:rPr lang="en-US" sz="1050" dirty="0"/>
                  <a:t>&lt; 3.0</a:t>
                </a:r>
              </a:p>
              <a:p>
                <a:pPr algn="ctr">
                  <a:lnSpc>
                    <a:spcPct val="112000"/>
                  </a:lnSpc>
                </a:pPr>
                <a:r>
                  <a:rPr lang="en-US" sz="1050" dirty="0"/>
                  <a:t>556</a:t>
                </a:r>
              </a:p>
            </p:txBody>
          </p:sp>
          <p:sp>
            <p:nvSpPr>
              <p:cNvPr id="26" name="TextBox 25">
                <a:extLst>
                  <a:ext uri="{FF2B5EF4-FFF2-40B4-BE49-F238E27FC236}">
                    <a16:creationId xmlns:a16="http://schemas.microsoft.com/office/drawing/2014/main" id="{2BDA05F3-33E2-4258-9B80-511B500F161E}"/>
                  </a:ext>
                </a:extLst>
              </p:cNvPr>
              <p:cNvSpPr txBox="1"/>
              <p:nvPr/>
            </p:nvSpPr>
            <p:spPr>
              <a:xfrm>
                <a:off x="3668956" y="5565605"/>
                <a:ext cx="487633" cy="439672"/>
              </a:xfrm>
              <a:prstGeom prst="rect">
                <a:avLst/>
              </a:prstGeom>
              <a:noFill/>
            </p:spPr>
            <p:txBody>
              <a:bodyPr wrap="none" rtlCol="0" anchor="ctr">
                <a:spAutoFit/>
              </a:bodyPr>
              <a:lstStyle/>
              <a:p>
                <a:pPr algn="ctr">
                  <a:lnSpc>
                    <a:spcPct val="112000"/>
                  </a:lnSpc>
                </a:pPr>
                <a:r>
                  <a:rPr lang="en-US" sz="1050" dirty="0"/>
                  <a:t>&lt; 2.6</a:t>
                </a:r>
              </a:p>
              <a:p>
                <a:pPr algn="ctr">
                  <a:lnSpc>
                    <a:spcPct val="112000"/>
                  </a:lnSpc>
                </a:pPr>
                <a:r>
                  <a:rPr lang="en-US" sz="1050" dirty="0"/>
                  <a:t>229</a:t>
                </a:r>
              </a:p>
            </p:txBody>
          </p:sp>
          <p:sp>
            <p:nvSpPr>
              <p:cNvPr id="28" name="TextBox 27">
                <a:extLst>
                  <a:ext uri="{FF2B5EF4-FFF2-40B4-BE49-F238E27FC236}">
                    <a16:creationId xmlns:a16="http://schemas.microsoft.com/office/drawing/2014/main" id="{B04262D5-7F4C-4F52-8E77-809C1DB8DFAF}"/>
                  </a:ext>
                </a:extLst>
              </p:cNvPr>
              <p:cNvSpPr txBox="1"/>
              <p:nvPr/>
            </p:nvSpPr>
            <p:spPr>
              <a:xfrm>
                <a:off x="5569402" y="5565605"/>
                <a:ext cx="487633" cy="439672"/>
              </a:xfrm>
              <a:prstGeom prst="rect">
                <a:avLst/>
              </a:prstGeom>
              <a:noFill/>
            </p:spPr>
            <p:txBody>
              <a:bodyPr wrap="none" rtlCol="0" anchor="ctr">
                <a:spAutoFit/>
              </a:bodyPr>
              <a:lstStyle/>
              <a:p>
                <a:pPr algn="ctr">
                  <a:lnSpc>
                    <a:spcPct val="112000"/>
                  </a:lnSpc>
                </a:pPr>
                <a:r>
                  <a:rPr lang="en-US" sz="1050" dirty="0"/>
                  <a:t>&lt; 1.8</a:t>
                </a:r>
              </a:p>
              <a:p>
                <a:pPr algn="ctr">
                  <a:lnSpc>
                    <a:spcPct val="112000"/>
                  </a:lnSpc>
                </a:pPr>
                <a:r>
                  <a:rPr lang="en-US" sz="1050" dirty="0"/>
                  <a:t>29</a:t>
                </a:r>
              </a:p>
            </p:txBody>
          </p:sp>
          <p:sp>
            <p:nvSpPr>
              <p:cNvPr id="29" name="TextBox 28">
                <a:extLst>
                  <a:ext uri="{FF2B5EF4-FFF2-40B4-BE49-F238E27FC236}">
                    <a16:creationId xmlns:a16="http://schemas.microsoft.com/office/drawing/2014/main" id="{4DAAE37F-26CF-4E94-A2EE-37FA36DE9E76}"/>
                  </a:ext>
                </a:extLst>
              </p:cNvPr>
              <p:cNvSpPr txBox="1"/>
              <p:nvPr/>
            </p:nvSpPr>
            <p:spPr>
              <a:xfrm>
                <a:off x="7469849" y="5565605"/>
                <a:ext cx="410689" cy="439672"/>
              </a:xfrm>
              <a:prstGeom prst="rect">
                <a:avLst/>
              </a:prstGeom>
              <a:noFill/>
            </p:spPr>
            <p:txBody>
              <a:bodyPr wrap="none" rtlCol="0" anchor="ctr">
                <a:spAutoFit/>
              </a:bodyPr>
              <a:lstStyle/>
              <a:p>
                <a:pPr algn="ctr">
                  <a:lnSpc>
                    <a:spcPct val="112000"/>
                  </a:lnSpc>
                </a:pPr>
                <a:br>
                  <a:rPr lang="en-US" sz="1050" dirty="0"/>
                </a:br>
                <a:r>
                  <a:rPr lang="en-US" sz="1050" dirty="0"/>
                  <a:t>526</a:t>
                </a:r>
              </a:p>
            </p:txBody>
          </p:sp>
          <p:sp>
            <p:nvSpPr>
              <p:cNvPr id="30" name="TextBox 29">
                <a:extLst>
                  <a:ext uri="{FF2B5EF4-FFF2-40B4-BE49-F238E27FC236}">
                    <a16:creationId xmlns:a16="http://schemas.microsoft.com/office/drawing/2014/main" id="{29A761DF-04A1-4B87-A65F-4F9C9D0005EE}"/>
                  </a:ext>
                </a:extLst>
              </p:cNvPr>
              <p:cNvSpPr txBox="1"/>
              <p:nvPr/>
            </p:nvSpPr>
            <p:spPr>
              <a:xfrm>
                <a:off x="447594" y="5564281"/>
                <a:ext cx="742512" cy="253916"/>
              </a:xfrm>
              <a:prstGeom prst="rect">
                <a:avLst/>
              </a:prstGeom>
              <a:noFill/>
            </p:spPr>
            <p:txBody>
              <a:bodyPr wrap="none" rtlCol="0" anchor="ctr">
                <a:spAutoFit/>
              </a:bodyPr>
              <a:lstStyle/>
              <a:p>
                <a:pPr algn="r"/>
                <a:r>
                  <a:rPr lang="en-US" sz="1050" dirty="0"/>
                  <a:t>mmol/L</a:t>
                </a:r>
                <a:r>
                  <a:rPr lang="en-US" sz="1050" i="1" dirty="0"/>
                  <a:t> </a:t>
                </a:r>
                <a:r>
                  <a:rPr lang="en-US" sz="1050" dirty="0"/>
                  <a:t>=</a:t>
                </a:r>
              </a:p>
            </p:txBody>
          </p:sp>
          <p:sp>
            <p:nvSpPr>
              <p:cNvPr id="31" name="TextBox 30">
                <a:extLst>
                  <a:ext uri="{FF2B5EF4-FFF2-40B4-BE49-F238E27FC236}">
                    <a16:creationId xmlns:a16="http://schemas.microsoft.com/office/drawing/2014/main" id="{0886A485-AF6F-4AA8-9502-0208B9417EE9}"/>
                  </a:ext>
                </a:extLst>
              </p:cNvPr>
              <p:cNvSpPr txBox="1"/>
              <p:nvPr/>
            </p:nvSpPr>
            <p:spPr>
              <a:xfrm>
                <a:off x="806730" y="5741099"/>
                <a:ext cx="383376" cy="253916"/>
              </a:xfrm>
              <a:prstGeom prst="rect">
                <a:avLst/>
              </a:prstGeom>
              <a:noFill/>
            </p:spPr>
            <p:txBody>
              <a:bodyPr wrap="none" rtlCol="0" anchor="ctr">
                <a:spAutoFit/>
              </a:bodyPr>
              <a:lstStyle/>
              <a:p>
                <a:pPr algn="r"/>
                <a:r>
                  <a:rPr lang="en-US" sz="1050" i="1" dirty="0"/>
                  <a:t>n </a:t>
                </a:r>
                <a:r>
                  <a:rPr lang="en-US" sz="1050" dirty="0"/>
                  <a:t>=</a:t>
                </a:r>
              </a:p>
            </p:txBody>
          </p:sp>
        </p:grpSp>
      </p:grpSp>
      <p:sp>
        <p:nvSpPr>
          <p:cNvPr id="54" name="TextBox 53">
            <a:extLst>
              <a:ext uri="{FF2B5EF4-FFF2-40B4-BE49-F238E27FC236}">
                <a16:creationId xmlns:a16="http://schemas.microsoft.com/office/drawing/2014/main" id="{673F5880-9B59-4C83-A547-10DD7BF4561F}"/>
              </a:ext>
            </a:extLst>
          </p:cNvPr>
          <p:cNvSpPr txBox="1"/>
          <p:nvPr/>
        </p:nvSpPr>
        <p:spPr>
          <a:xfrm rot="16200000">
            <a:off x="-503578" y="3159991"/>
            <a:ext cx="2812742" cy="433987"/>
          </a:xfrm>
          <a:prstGeom prst="rect">
            <a:avLst/>
          </a:prstGeom>
          <a:noFill/>
        </p:spPr>
        <p:txBody>
          <a:bodyPr wrap="square" rtlCol="0">
            <a:spAutoFit/>
          </a:bodyPr>
          <a:lstStyle/>
          <a:p>
            <a:pPr algn="ctr"/>
            <a:r>
              <a:rPr lang="en-US" sz="1600" b="1" dirty="0"/>
              <a:t>Proportion of Patients (%)</a:t>
            </a:r>
          </a:p>
        </p:txBody>
      </p:sp>
      <p:grpSp>
        <p:nvGrpSpPr>
          <p:cNvPr id="3" name="Group 2">
            <a:extLst>
              <a:ext uri="{FF2B5EF4-FFF2-40B4-BE49-F238E27FC236}">
                <a16:creationId xmlns:a16="http://schemas.microsoft.com/office/drawing/2014/main" id="{7583DD82-C8D5-974F-B3AA-1BFFCEC4247D}"/>
              </a:ext>
            </a:extLst>
          </p:cNvPr>
          <p:cNvGrpSpPr/>
          <p:nvPr/>
        </p:nvGrpSpPr>
        <p:grpSpPr>
          <a:xfrm>
            <a:off x="563596" y="1522194"/>
            <a:ext cx="11292840" cy="4664030"/>
            <a:chOff x="742709" y="1522194"/>
            <a:chExt cx="10760316" cy="4664030"/>
          </a:xfrm>
        </p:grpSpPr>
        <p:graphicFrame>
          <p:nvGraphicFramePr>
            <p:cNvPr id="52" name="Chart 51">
              <a:extLst>
                <a:ext uri="{FF2B5EF4-FFF2-40B4-BE49-F238E27FC236}">
                  <a16:creationId xmlns:a16="http://schemas.microsoft.com/office/drawing/2014/main" id="{7B52A694-32F9-4C64-9D8C-51CAD772876A}"/>
                </a:ext>
              </a:extLst>
            </p:cNvPr>
            <p:cNvGraphicFramePr/>
            <p:nvPr>
              <p:extLst>
                <p:ext uri="{D42A27DB-BD31-4B8C-83A1-F6EECF244321}">
                  <p14:modId xmlns:p14="http://schemas.microsoft.com/office/powerpoint/2010/main" val="55950692"/>
                </p:ext>
              </p:extLst>
            </p:nvPr>
          </p:nvGraphicFramePr>
          <p:xfrm>
            <a:off x="1094305" y="1522194"/>
            <a:ext cx="10408720" cy="3768678"/>
          </p:xfrm>
          <a:graphic>
            <a:graphicData uri="http://schemas.openxmlformats.org/drawingml/2006/chart">
              <c:chart xmlns:c="http://schemas.openxmlformats.org/drawingml/2006/chart" xmlns:r="http://schemas.openxmlformats.org/officeDocument/2006/relationships" r:id="rId4"/>
            </a:graphicData>
          </a:graphic>
        </p:graphicFrame>
        <p:grpSp>
          <p:nvGrpSpPr>
            <p:cNvPr id="53" name="Group 52">
              <a:extLst>
                <a:ext uri="{FF2B5EF4-FFF2-40B4-BE49-F238E27FC236}">
                  <a16:creationId xmlns:a16="http://schemas.microsoft.com/office/drawing/2014/main" id="{350909E8-4F0D-4AE2-90C0-CD81833584CF}"/>
                </a:ext>
              </a:extLst>
            </p:cNvPr>
            <p:cNvGrpSpPr/>
            <p:nvPr/>
          </p:nvGrpSpPr>
          <p:grpSpPr>
            <a:xfrm>
              <a:off x="1863902" y="5247939"/>
              <a:ext cx="6681277" cy="393253"/>
              <a:chOff x="1539167" y="5724895"/>
              <a:chExt cx="4967287" cy="393253"/>
            </a:xfrm>
          </p:grpSpPr>
          <p:sp>
            <p:nvSpPr>
              <p:cNvPr id="62" name="TextBox 61">
                <a:extLst>
                  <a:ext uri="{FF2B5EF4-FFF2-40B4-BE49-F238E27FC236}">
                    <a16:creationId xmlns:a16="http://schemas.microsoft.com/office/drawing/2014/main" id="{0A42DD04-1462-4FE1-AF9B-035443E5FF5A}"/>
                  </a:ext>
                </a:extLst>
              </p:cNvPr>
              <p:cNvSpPr txBox="1"/>
              <p:nvPr/>
            </p:nvSpPr>
            <p:spPr>
              <a:xfrm>
                <a:off x="2573591" y="5810371"/>
                <a:ext cx="2898438" cy="307777"/>
              </a:xfrm>
              <a:prstGeom prst="rect">
                <a:avLst/>
              </a:prstGeom>
              <a:noFill/>
              <a:ln w="12700">
                <a:noFill/>
              </a:ln>
            </p:spPr>
            <p:txBody>
              <a:bodyPr wrap="square" rtlCol="0">
                <a:spAutoFit/>
              </a:bodyPr>
              <a:lstStyle/>
              <a:p>
                <a:pPr algn="ctr"/>
                <a:r>
                  <a:rPr lang="en-US" sz="1400" dirty="0"/>
                  <a:t>Primary prevention</a:t>
                </a:r>
              </a:p>
            </p:txBody>
          </p:sp>
          <p:grpSp>
            <p:nvGrpSpPr>
              <p:cNvPr id="63" name="Group 62">
                <a:extLst>
                  <a:ext uri="{FF2B5EF4-FFF2-40B4-BE49-F238E27FC236}">
                    <a16:creationId xmlns:a16="http://schemas.microsoft.com/office/drawing/2014/main" id="{942CBF32-2DB2-4862-A64E-9ED55A9107DF}"/>
                  </a:ext>
                </a:extLst>
              </p:cNvPr>
              <p:cNvGrpSpPr/>
              <p:nvPr/>
            </p:nvGrpSpPr>
            <p:grpSpPr>
              <a:xfrm>
                <a:off x="1539167" y="5724895"/>
                <a:ext cx="4967287" cy="91440"/>
                <a:chOff x="1642118" y="5895023"/>
                <a:chExt cx="4845580" cy="91440"/>
              </a:xfrm>
            </p:grpSpPr>
            <p:cxnSp>
              <p:nvCxnSpPr>
                <p:cNvPr id="64" name="Straight Connector 63">
                  <a:extLst>
                    <a:ext uri="{FF2B5EF4-FFF2-40B4-BE49-F238E27FC236}">
                      <a16:creationId xmlns:a16="http://schemas.microsoft.com/office/drawing/2014/main" id="{A72DDEF3-68F3-4F7B-AA11-1CC7DA212433}"/>
                    </a:ext>
                  </a:extLst>
                </p:cNvPr>
                <p:cNvCxnSpPr>
                  <a:cxnSpLocks/>
                </p:cNvCxnSpPr>
                <p:nvPr/>
              </p:nvCxnSpPr>
              <p:spPr>
                <a:xfrm>
                  <a:off x="1642118" y="5986463"/>
                  <a:ext cx="48455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C46A3D1A-3052-4239-B30D-9B01C79D5E91}"/>
                    </a:ext>
                  </a:extLst>
                </p:cNvPr>
                <p:cNvCxnSpPr>
                  <a:cxnSpLocks/>
                </p:cNvCxnSpPr>
                <p:nvPr/>
              </p:nvCxnSpPr>
              <p:spPr>
                <a:xfrm>
                  <a:off x="1642118" y="5895023"/>
                  <a:ext cx="0" cy="914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B9C89527-273A-43B0-B8D2-690B42C66246}"/>
                    </a:ext>
                  </a:extLst>
                </p:cNvPr>
                <p:cNvCxnSpPr>
                  <a:cxnSpLocks/>
                </p:cNvCxnSpPr>
                <p:nvPr/>
              </p:nvCxnSpPr>
              <p:spPr>
                <a:xfrm>
                  <a:off x="6487690" y="5895023"/>
                  <a:ext cx="0" cy="914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55" name="Group 54">
              <a:extLst>
                <a:ext uri="{FF2B5EF4-FFF2-40B4-BE49-F238E27FC236}">
                  <a16:creationId xmlns:a16="http://schemas.microsoft.com/office/drawing/2014/main" id="{4D3A8410-68AA-4F81-9533-6F06EB5F106B}"/>
                </a:ext>
              </a:extLst>
            </p:cNvPr>
            <p:cNvGrpSpPr/>
            <p:nvPr/>
          </p:nvGrpSpPr>
          <p:grpSpPr>
            <a:xfrm>
              <a:off x="742709" y="5564281"/>
              <a:ext cx="9496492" cy="621943"/>
              <a:chOff x="447594" y="5564281"/>
              <a:chExt cx="7408236" cy="621943"/>
            </a:xfrm>
          </p:grpSpPr>
          <p:sp>
            <p:nvSpPr>
              <p:cNvPr id="56" name="TextBox 55">
                <a:extLst>
                  <a:ext uri="{FF2B5EF4-FFF2-40B4-BE49-F238E27FC236}">
                    <a16:creationId xmlns:a16="http://schemas.microsoft.com/office/drawing/2014/main" id="{46C9485E-1B95-4217-8123-81D50FE90AF1}"/>
                  </a:ext>
                </a:extLst>
              </p:cNvPr>
              <p:cNvSpPr txBox="1"/>
              <p:nvPr/>
            </p:nvSpPr>
            <p:spPr>
              <a:xfrm>
                <a:off x="1816792" y="5565605"/>
                <a:ext cx="391063" cy="620619"/>
              </a:xfrm>
              <a:prstGeom prst="rect">
                <a:avLst/>
              </a:prstGeom>
              <a:noFill/>
            </p:spPr>
            <p:txBody>
              <a:bodyPr wrap="none" rtlCol="0" anchor="t">
                <a:spAutoFit/>
              </a:bodyPr>
              <a:lstStyle/>
              <a:p>
                <a:pPr algn="ctr">
                  <a:lnSpc>
                    <a:spcPct val="112000"/>
                  </a:lnSpc>
                </a:pPr>
                <a:r>
                  <a:rPr lang="en-US" sz="1050" dirty="0"/>
                  <a:t>&lt; 3.0</a:t>
                </a:r>
              </a:p>
              <a:p>
                <a:pPr algn="ctr">
                  <a:lnSpc>
                    <a:spcPct val="112000"/>
                  </a:lnSpc>
                </a:pPr>
                <a:r>
                  <a:rPr lang="en-US" sz="1050" dirty="0"/>
                  <a:t>&lt; 116</a:t>
                </a:r>
              </a:p>
              <a:p>
                <a:pPr algn="ctr">
                  <a:lnSpc>
                    <a:spcPct val="112000"/>
                  </a:lnSpc>
                </a:pPr>
                <a:r>
                  <a:rPr lang="en-US" sz="1050" dirty="0"/>
                  <a:t>835</a:t>
                </a:r>
              </a:p>
            </p:txBody>
          </p:sp>
          <p:sp>
            <p:nvSpPr>
              <p:cNvPr id="57" name="TextBox 56">
                <a:extLst>
                  <a:ext uri="{FF2B5EF4-FFF2-40B4-BE49-F238E27FC236}">
                    <a16:creationId xmlns:a16="http://schemas.microsoft.com/office/drawing/2014/main" id="{346D2490-7474-4343-9AEB-D9CEC70E7E1B}"/>
                  </a:ext>
                </a:extLst>
              </p:cNvPr>
              <p:cNvSpPr txBox="1"/>
              <p:nvPr/>
            </p:nvSpPr>
            <p:spPr>
              <a:xfrm>
                <a:off x="3717238" y="5565605"/>
                <a:ext cx="391063" cy="620619"/>
              </a:xfrm>
              <a:prstGeom prst="rect">
                <a:avLst/>
              </a:prstGeom>
              <a:noFill/>
            </p:spPr>
            <p:txBody>
              <a:bodyPr wrap="none" rtlCol="0" anchor="t">
                <a:spAutoFit/>
              </a:bodyPr>
              <a:lstStyle/>
              <a:p>
                <a:pPr algn="ctr">
                  <a:lnSpc>
                    <a:spcPct val="112000"/>
                  </a:lnSpc>
                </a:pPr>
                <a:r>
                  <a:rPr lang="en-US" sz="1050" dirty="0"/>
                  <a:t>&lt; 2.6</a:t>
                </a:r>
              </a:p>
              <a:p>
                <a:pPr algn="ctr">
                  <a:lnSpc>
                    <a:spcPct val="112000"/>
                  </a:lnSpc>
                </a:pPr>
                <a:r>
                  <a:rPr lang="en-US" sz="1050" dirty="0"/>
                  <a:t>&lt; 100</a:t>
                </a:r>
              </a:p>
              <a:p>
                <a:pPr algn="ctr">
                  <a:lnSpc>
                    <a:spcPct val="112000"/>
                  </a:lnSpc>
                </a:pPr>
                <a:r>
                  <a:rPr lang="en-US" sz="1050" dirty="0"/>
                  <a:t>364</a:t>
                </a:r>
              </a:p>
            </p:txBody>
          </p:sp>
          <p:sp>
            <p:nvSpPr>
              <p:cNvPr id="58" name="TextBox 57">
                <a:extLst>
                  <a:ext uri="{FF2B5EF4-FFF2-40B4-BE49-F238E27FC236}">
                    <a16:creationId xmlns:a16="http://schemas.microsoft.com/office/drawing/2014/main" id="{B4BE6E72-3AF3-4A14-AF0A-93778071F865}"/>
                  </a:ext>
                </a:extLst>
              </p:cNvPr>
              <p:cNvSpPr txBox="1"/>
              <p:nvPr/>
            </p:nvSpPr>
            <p:spPr>
              <a:xfrm>
                <a:off x="5631985" y="5565605"/>
                <a:ext cx="362465" cy="620619"/>
              </a:xfrm>
              <a:prstGeom prst="rect">
                <a:avLst/>
              </a:prstGeom>
              <a:noFill/>
            </p:spPr>
            <p:txBody>
              <a:bodyPr wrap="none" rtlCol="0" anchor="t">
                <a:spAutoFit/>
              </a:bodyPr>
              <a:lstStyle/>
              <a:p>
                <a:pPr algn="ctr">
                  <a:lnSpc>
                    <a:spcPct val="112000"/>
                  </a:lnSpc>
                </a:pPr>
                <a:r>
                  <a:rPr lang="en-US" sz="1050" dirty="0"/>
                  <a:t>&lt; 1.8</a:t>
                </a:r>
              </a:p>
              <a:p>
                <a:pPr algn="ctr">
                  <a:lnSpc>
                    <a:spcPct val="112000"/>
                  </a:lnSpc>
                </a:pPr>
                <a:r>
                  <a:rPr lang="en-US" sz="1050" dirty="0"/>
                  <a:t>&lt; 70</a:t>
                </a:r>
              </a:p>
              <a:p>
                <a:pPr algn="ctr">
                  <a:lnSpc>
                    <a:spcPct val="112000"/>
                  </a:lnSpc>
                </a:pPr>
                <a:r>
                  <a:rPr lang="en-US" sz="1050" dirty="0"/>
                  <a:t>60</a:t>
                </a:r>
              </a:p>
            </p:txBody>
          </p:sp>
          <p:sp>
            <p:nvSpPr>
              <p:cNvPr id="59" name="TextBox 58">
                <a:extLst>
                  <a:ext uri="{FF2B5EF4-FFF2-40B4-BE49-F238E27FC236}">
                    <a16:creationId xmlns:a16="http://schemas.microsoft.com/office/drawing/2014/main" id="{F3B8F96B-8B9D-48DF-A4D8-3A822B574EBF}"/>
                  </a:ext>
                </a:extLst>
              </p:cNvPr>
              <p:cNvSpPr txBox="1"/>
              <p:nvPr/>
            </p:nvSpPr>
            <p:spPr>
              <a:xfrm>
                <a:off x="7494556" y="5565605"/>
                <a:ext cx="361274" cy="620619"/>
              </a:xfrm>
              <a:prstGeom prst="rect">
                <a:avLst/>
              </a:prstGeom>
              <a:noFill/>
            </p:spPr>
            <p:txBody>
              <a:bodyPr wrap="none" rtlCol="0" anchor="t">
                <a:spAutoFit/>
              </a:bodyPr>
              <a:lstStyle/>
              <a:p>
                <a:pPr algn="ctr">
                  <a:lnSpc>
                    <a:spcPct val="112000"/>
                  </a:lnSpc>
                </a:pPr>
                <a:br>
                  <a:rPr lang="en-US" sz="1050" dirty="0"/>
                </a:br>
                <a:endParaRPr lang="en-US" sz="1050" dirty="0"/>
              </a:p>
              <a:p>
                <a:pPr algn="ctr">
                  <a:lnSpc>
                    <a:spcPct val="112000"/>
                  </a:lnSpc>
                </a:pPr>
                <a:r>
                  <a:rPr lang="en-US" sz="1050" dirty="0"/>
                  <a:t>1513</a:t>
                </a:r>
              </a:p>
            </p:txBody>
          </p:sp>
          <p:sp>
            <p:nvSpPr>
              <p:cNvPr id="60" name="TextBox 59">
                <a:extLst>
                  <a:ext uri="{FF2B5EF4-FFF2-40B4-BE49-F238E27FC236}">
                    <a16:creationId xmlns:a16="http://schemas.microsoft.com/office/drawing/2014/main" id="{7CDED1D1-FA49-4437-89E7-93F5BA0AEFB5}"/>
                  </a:ext>
                </a:extLst>
              </p:cNvPr>
              <p:cNvSpPr txBox="1"/>
              <p:nvPr/>
            </p:nvSpPr>
            <p:spPr>
              <a:xfrm>
                <a:off x="447594" y="5564281"/>
                <a:ext cx="742512" cy="253916"/>
              </a:xfrm>
              <a:prstGeom prst="rect">
                <a:avLst/>
              </a:prstGeom>
              <a:noFill/>
            </p:spPr>
            <p:txBody>
              <a:bodyPr wrap="none" rtlCol="0" anchor="ctr">
                <a:spAutoFit/>
              </a:bodyPr>
              <a:lstStyle/>
              <a:p>
                <a:pPr algn="r"/>
                <a:r>
                  <a:rPr lang="en-US" sz="1050" dirty="0"/>
                  <a:t>mmol/L</a:t>
                </a:r>
                <a:r>
                  <a:rPr lang="en-US" sz="1050" i="1" dirty="0"/>
                  <a:t> </a:t>
                </a:r>
                <a:r>
                  <a:rPr lang="en-US" sz="1050" dirty="0"/>
                  <a:t>=</a:t>
                </a:r>
              </a:p>
            </p:txBody>
          </p:sp>
        </p:grpSp>
      </p:grpSp>
      <p:sp>
        <p:nvSpPr>
          <p:cNvPr id="38" name="TextBox 37">
            <a:extLst>
              <a:ext uri="{FF2B5EF4-FFF2-40B4-BE49-F238E27FC236}">
                <a16:creationId xmlns:a16="http://schemas.microsoft.com/office/drawing/2014/main" id="{E70ADA71-2BC6-A94E-B362-8C78BA267570}"/>
              </a:ext>
            </a:extLst>
          </p:cNvPr>
          <p:cNvSpPr txBox="1"/>
          <p:nvPr/>
        </p:nvSpPr>
        <p:spPr>
          <a:xfrm>
            <a:off x="884627" y="5741099"/>
            <a:ext cx="675185" cy="253916"/>
          </a:xfrm>
          <a:prstGeom prst="rect">
            <a:avLst/>
          </a:prstGeom>
          <a:noFill/>
        </p:spPr>
        <p:txBody>
          <a:bodyPr wrap="none" rtlCol="0" anchor="ctr">
            <a:spAutoFit/>
          </a:bodyPr>
          <a:lstStyle/>
          <a:p>
            <a:pPr algn="r"/>
            <a:r>
              <a:rPr lang="en-US" sz="1050" dirty="0"/>
              <a:t>mg/dL =</a:t>
            </a:r>
          </a:p>
        </p:txBody>
      </p:sp>
      <p:sp>
        <p:nvSpPr>
          <p:cNvPr id="39" name="TextBox 38">
            <a:extLst>
              <a:ext uri="{FF2B5EF4-FFF2-40B4-BE49-F238E27FC236}">
                <a16:creationId xmlns:a16="http://schemas.microsoft.com/office/drawing/2014/main" id="{63121A8C-AB6C-B347-A0ED-0D8F36C992F4}"/>
              </a:ext>
            </a:extLst>
          </p:cNvPr>
          <p:cNvSpPr txBox="1"/>
          <p:nvPr/>
        </p:nvSpPr>
        <p:spPr>
          <a:xfrm>
            <a:off x="1044047" y="5915707"/>
            <a:ext cx="515765" cy="253916"/>
          </a:xfrm>
          <a:prstGeom prst="rect">
            <a:avLst/>
          </a:prstGeom>
          <a:noFill/>
        </p:spPr>
        <p:txBody>
          <a:bodyPr wrap="none" rtlCol="0" anchor="ctr">
            <a:spAutoFit/>
          </a:bodyPr>
          <a:lstStyle/>
          <a:p>
            <a:pPr algn="r"/>
            <a:r>
              <a:rPr lang="en-US" sz="1050" i="1" dirty="0"/>
              <a:t>n </a:t>
            </a:r>
            <a:r>
              <a:rPr lang="en-US" sz="1050" dirty="0"/>
              <a:t>=</a:t>
            </a:r>
          </a:p>
        </p:txBody>
      </p:sp>
    </p:spTree>
    <p:extLst>
      <p:ext uri="{BB962C8B-B14F-4D97-AF65-F5344CB8AC3E}">
        <p14:creationId xmlns:p14="http://schemas.microsoft.com/office/powerpoint/2010/main" val="348015086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4C752-9105-4049-A2F6-E938DAF79339}"/>
              </a:ext>
            </a:extLst>
          </p:cNvPr>
          <p:cNvSpPr>
            <a:spLocks noGrp="1"/>
          </p:cNvSpPr>
          <p:nvPr>
            <p:ph type="title"/>
          </p:nvPr>
        </p:nvSpPr>
        <p:spPr/>
        <p:txBody>
          <a:bodyPr/>
          <a:lstStyle/>
          <a:p>
            <a:r>
              <a:rPr lang="en-US" dirty="0"/>
              <a:t>DA VINCI: a Cross-Sectional, Observational Study Across 18 EU Countries and 128 sites</a:t>
            </a:r>
          </a:p>
        </p:txBody>
      </p:sp>
      <p:sp>
        <p:nvSpPr>
          <p:cNvPr id="3" name="Content Placeholder 2">
            <a:extLst>
              <a:ext uri="{FF2B5EF4-FFF2-40B4-BE49-F238E27FC236}">
                <a16:creationId xmlns:a16="http://schemas.microsoft.com/office/drawing/2014/main" id="{921CFC77-8E60-4A96-8E4D-91E00E0FDFB4}"/>
              </a:ext>
            </a:extLst>
          </p:cNvPr>
          <p:cNvSpPr>
            <a:spLocks noGrp="1"/>
          </p:cNvSpPr>
          <p:nvPr>
            <p:ph idx="1"/>
          </p:nvPr>
        </p:nvSpPr>
        <p:spPr/>
        <p:txBody>
          <a:bodyPr/>
          <a:lstStyle/>
          <a:p>
            <a:r>
              <a:rPr lang="en-US" dirty="0"/>
              <a:t>Patients (N = 5,888) receiving LLT at primary (n = 3,000) and secondary (2,888) care clinics across 18 European countries were enrolled in this cross-sectional study. </a:t>
            </a:r>
          </a:p>
          <a:p>
            <a:r>
              <a:rPr lang="en-US" dirty="0"/>
              <a:t>Patients were enrolled at a single visit between June 2017 and November 2018.</a:t>
            </a:r>
          </a:p>
          <a:p>
            <a:r>
              <a:rPr lang="en-US" dirty="0"/>
              <a:t>The number of primary and secondary prevention patients enrolled at each site was capped to ensure an overall ratio of approximately 1:1. </a:t>
            </a:r>
          </a:p>
          <a:p>
            <a:r>
              <a:rPr lang="en-US" dirty="0"/>
              <a:t>Sites includes primary care (26%) and secondary care (74%)</a:t>
            </a:r>
          </a:p>
          <a:p>
            <a:r>
              <a:rPr lang="en-US" dirty="0"/>
              <a:t>Secondary care sites specializing in coronary, peripheral and cerebral (arterial) disease were included, and patients with these disease manifestations enrolled in an overall ratio of 1:2:2, respectively.</a:t>
            </a:r>
          </a:p>
          <a:p>
            <a:endParaRPr lang="en-US" dirty="0"/>
          </a:p>
        </p:txBody>
      </p:sp>
      <p:sp>
        <p:nvSpPr>
          <p:cNvPr id="4" name="TextBox 3">
            <a:extLst>
              <a:ext uri="{FF2B5EF4-FFF2-40B4-BE49-F238E27FC236}">
                <a16:creationId xmlns:a16="http://schemas.microsoft.com/office/drawing/2014/main" id="{586F920D-2432-484A-A304-1F9D4B441A38}"/>
              </a:ext>
            </a:extLst>
          </p:cNvPr>
          <p:cNvSpPr txBox="1"/>
          <p:nvPr/>
        </p:nvSpPr>
        <p:spPr>
          <a:xfrm>
            <a:off x="2" y="6436703"/>
            <a:ext cx="4897923" cy="384721"/>
          </a:xfrm>
          <a:prstGeom prst="rect">
            <a:avLst/>
          </a:prstGeom>
          <a:noFill/>
        </p:spPr>
        <p:txBody>
          <a:bodyPr wrap="square" rtlCol="0" anchor="b">
            <a:spAutoFit/>
          </a:bodyPr>
          <a:lstStyle/>
          <a:p>
            <a:pPr>
              <a:lnSpc>
                <a:spcPct val="90000"/>
              </a:lnSpc>
              <a:spcBef>
                <a:spcPts val="300"/>
              </a:spcBef>
            </a:pPr>
            <a:r>
              <a:rPr lang="da-DK" sz="1000" dirty="0"/>
              <a:t>LLT = lipid lowering therapy; LDL-C = low density lipoprotein cholesterol</a:t>
            </a:r>
          </a:p>
          <a:p>
            <a:r>
              <a:rPr lang="en-US" sz="1000" dirty="0">
                <a:solidFill>
                  <a:srgbClr val="000000"/>
                </a:solidFill>
              </a:rPr>
              <a:t>Ray, KK, et al. </a:t>
            </a:r>
            <a:r>
              <a:rPr lang="en-US" sz="1000" i="1" dirty="0">
                <a:solidFill>
                  <a:srgbClr val="000000"/>
                </a:solidFill>
              </a:rPr>
              <a:t>Eur J </a:t>
            </a:r>
            <a:r>
              <a:rPr lang="en-US" sz="1000" i="1" dirty="0" err="1">
                <a:solidFill>
                  <a:srgbClr val="000000"/>
                </a:solidFill>
              </a:rPr>
              <a:t>Prev</a:t>
            </a:r>
            <a:r>
              <a:rPr lang="en-US" sz="1000" i="1" dirty="0">
                <a:solidFill>
                  <a:srgbClr val="000000"/>
                </a:solidFill>
              </a:rPr>
              <a:t> </a:t>
            </a:r>
            <a:r>
              <a:rPr lang="en-US" sz="1000" i="1" dirty="0" err="1">
                <a:solidFill>
                  <a:srgbClr val="000000"/>
                </a:solidFill>
              </a:rPr>
              <a:t>Cardiol</a:t>
            </a:r>
            <a:r>
              <a:rPr lang="en-US" sz="1000" dirty="0">
                <a:solidFill>
                  <a:srgbClr val="000000"/>
                </a:solidFill>
              </a:rPr>
              <a:t>. 2020. [in press].</a:t>
            </a:r>
          </a:p>
        </p:txBody>
      </p:sp>
    </p:spTree>
    <p:extLst>
      <p:ext uri="{BB962C8B-B14F-4D97-AF65-F5344CB8AC3E}">
        <p14:creationId xmlns:p14="http://schemas.microsoft.com/office/powerpoint/2010/main" val="31839458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EA281-1CF3-4F81-A27F-F0D674C5706F}"/>
              </a:ext>
            </a:extLst>
          </p:cNvPr>
          <p:cNvSpPr>
            <a:spLocks noGrp="1"/>
          </p:cNvSpPr>
          <p:nvPr>
            <p:ph type="title"/>
          </p:nvPr>
        </p:nvSpPr>
        <p:spPr/>
        <p:txBody>
          <a:bodyPr/>
          <a:lstStyle/>
          <a:p>
            <a:r>
              <a:rPr lang="en-US" dirty="0"/>
              <a:t>DA VINCI Enrolled Both Secondary Prevention and Primary Prevention Patients</a:t>
            </a:r>
          </a:p>
        </p:txBody>
      </p:sp>
      <p:sp>
        <p:nvSpPr>
          <p:cNvPr id="4" name="Rectangle 3">
            <a:extLst>
              <a:ext uri="{FF2B5EF4-FFF2-40B4-BE49-F238E27FC236}">
                <a16:creationId xmlns:a16="http://schemas.microsoft.com/office/drawing/2014/main" id="{FDC86D97-0202-47EA-AF1E-4154E146ABDC}"/>
              </a:ext>
            </a:extLst>
          </p:cNvPr>
          <p:cNvSpPr/>
          <p:nvPr/>
        </p:nvSpPr>
        <p:spPr>
          <a:xfrm>
            <a:off x="662518" y="2129506"/>
            <a:ext cx="5204026" cy="329028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aphicFrame>
        <p:nvGraphicFramePr>
          <p:cNvPr id="5" name="Chart 4">
            <a:extLst>
              <a:ext uri="{FF2B5EF4-FFF2-40B4-BE49-F238E27FC236}">
                <a16:creationId xmlns:a16="http://schemas.microsoft.com/office/drawing/2014/main" id="{0034E9A1-6758-4A18-B796-D9573D67711D}"/>
              </a:ext>
            </a:extLst>
          </p:cNvPr>
          <p:cNvGraphicFramePr>
            <a:graphicFrameLocks noGrp="1"/>
          </p:cNvGraphicFramePr>
          <p:nvPr>
            <p:extLst>
              <p:ext uri="{D42A27DB-BD31-4B8C-83A1-F6EECF244321}">
                <p14:modId xmlns:p14="http://schemas.microsoft.com/office/powerpoint/2010/main" val="955829333"/>
              </p:ext>
            </p:extLst>
          </p:nvPr>
        </p:nvGraphicFramePr>
        <p:xfrm>
          <a:off x="6096000" y="1926384"/>
          <a:ext cx="5792992" cy="36965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E99B288C-3C0B-4393-8F9D-BC834D6227E8}"/>
              </a:ext>
            </a:extLst>
          </p:cNvPr>
          <p:cNvGraphicFramePr>
            <a:graphicFrameLocks noGrp="1"/>
          </p:cNvGraphicFramePr>
          <p:nvPr>
            <p:extLst>
              <p:ext uri="{D42A27DB-BD31-4B8C-83A1-F6EECF244321}">
                <p14:modId xmlns:p14="http://schemas.microsoft.com/office/powerpoint/2010/main" val="29772473"/>
              </p:ext>
            </p:extLst>
          </p:nvPr>
        </p:nvGraphicFramePr>
        <p:xfrm>
          <a:off x="736807" y="2076878"/>
          <a:ext cx="4747806" cy="3404540"/>
        </p:xfrm>
        <a:graphic>
          <a:graphicData uri="http://schemas.openxmlformats.org/drawingml/2006/chart">
            <c:chart xmlns:c="http://schemas.openxmlformats.org/drawingml/2006/chart" xmlns:r="http://schemas.openxmlformats.org/officeDocument/2006/relationships" r:id="rId4"/>
          </a:graphicData>
        </a:graphic>
      </p:graphicFrame>
      <p:grpSp>
        <p:nvGrpSpPr>
          <p:cNvPr id="7" name="Group 6">
            <a:extLst>
              <a:ext uri="{FF2B5EF4-FFF2-40B4-BE49-F238E27FC236}">
                <a16:creationId xmlns:a16="http://schemas.microsoft.com/office/drawing/2014/main" id="{1C5C0CE4-EFCB-4019-AC97-C85BCBDCFC90}"/>
              </a:ext>
            </a:extLst>
          </p:cNvPr>
          <p:cNvGrpSpPr/>
          <p:nvPr/>
        </p:nvGrpSpPr>
        <p:grpSpPr>
          <a:xfrm>
            <a:off x="2114506" y="3008412"/>
            <a:ext cx="3745920" cy="1678115"/>
            <a:chOff x="2077341" y="2821772"/>
            <a:chExt cx="4266350" cy="2237488"/>
          </a:xfrm>
        </p:grpSpPr>
        <p:sp>
          <p:nvSpPr>
            <p:cNvPr id="8" name="TextBox 7">
              <a:extLst>
                <a:ext uri="{FF2B5EF4-FFF2-40B4-BE49-F238E27FC236}">
                  <a16:creationId xmlns:a16="http://schemas.microsoft.com/office/drawing/2014/main" id="{06A6B319-2479-4720-B890-1C9E1E56369F}"/>
                </a:ext>
              </a:extLst>
            </p:cNvPr>
            <p:cNvSpPr txBox="1"/>
            <p:nvPr/>
          </p:nvSpPr>
          <p:spPr>
            <a:xfrm>
              <a:off x="4846570" y="2821772"/>
              <a:ext cx="1497121" cy="338555"/>
            </a:xfrm>
            <a:prstGeom prst="rect">
              <a:avLst/>
            </a:prstGeom>
            <a:noFill/>
          </p:spPr>
          <p:txBody>
            <a:bodyPr wrap="square" rtlCol="0">
              <a:spAutoFit/>
            </a:bodyPr>
            <a:lstStyle/>
            <a:p>
              <a:r>
                <a:rPr lang="en-GB" sz="1050" dirty="0"/>
                <a:t>n = 1136 (41%)</a:t>
              </a:r>
            </a:p>
          </p:txBody>
        </p:sp>
        <p:sp>
          <p:nvSpPr>
            <p:cNvPr id="9" name="TextBox 8">
              <a:extLst>
                <a:ext uri="{FF2B5EF4-FFF2-40B4-BE49-F238E27FC236}">
                  <a16:creationId xmlns:a16="http://schemas.microsoft.com/office/drawing/2014/main" id="{879026E7-6550-41FA-9494-07592A70CA19}"/>
                </a:ext>
              </a:extLst>
            </p:cNvPr>
            <p:cNvSpPr txBox="1"/>
            <p:nvPr/>
          </p:nvSpPr>
          <p:spPr>
            <a:xfrm>
              <a:off x="4523802" y="3460904"/>
              <a:ext cx="1605877" cy="338555"/>
            </a:xfrm>
            <a:prstGeom prst="rect">
              <a:avLst/>
            </a:prstGeom>
            <a:noFill/>
          </p:spPr>
          <p:txBody>
            <a:bodyPr wrap="square" rtlCol="0">
              <a:spAutoFit/>
            </a:bodyPr>
            <a:lstStyle/>
            <a:p>
              <a:r>
                <a:rPr lang="en-GB" sz="1050" dirty="0"/>
                <a:t>n = 1036 (37%)</a:t>
              </a:r>
            </a:p>
          </p:txBody>
        </p:sp>
        <p:sp>
          <p:nvSpPr>
            <p:cNvPr id="10" name="TextBox 9">
              <a:extLst>
                <a:ext uri="{FF2B5EF4-FFF2-40B4-BE49-F238E27FC236}">
                  <a16:creationId xmlns:a16="http://schemas.microsoft.com/office/drawing/2014/main" id="{13D18144-1684-4382-A474-B1F673DFFD95}"/>
                </a:ext>
              </a:extLst>
            </p:cNvPr>
            <p:cNvSpPr txBox="1"/>
            <p:nvPr/>
          </p:nvSpPr>
          <p:spPr>
            <a:xfrm>
              <a:off x="3387142" y="4090804"/>
              <a:ext cx="1605877" cy="338555"/>
            </a:xfrm>
            <a:prstGeom prst="rect">
              <a:avLst/>
            </a:prstGeom>
            <a:noFill/>
          </p:spPr>
          <p:txBody>
            <a:bodyPr wrap="square" rtlCol="0">
              <a:spAutoFit/>
            </a:bodyPr>
            <a:lstStyle/>
            <a:p>
              <a:r>
                <a:rPr lang="en-GB" sz="1050" dirty="0"/>
                <a:t>n = 622 (22%)</a:t>
              </a:r>
            </a:p>
          </p:txBody>
        </p:sp>
        <p:sp>
          <p:nvSpPr>
            <p:cNvPr id="11" name="TextBox 10">
              <a:extLst>
                <a:ext uri="{FF2B5EF4-FFF2-40B4-BE49-F238E27FC236}">
                  <a16:creationId xmlns:a16="http://schemas.microsoft.com/office/drawing/2014/main" id="{14EC75BD-598C-4662-8A0F-77F18FBFD6F6}"/>
                </a:ext>
              </a:extLst>
            </p:cNvPr>
            <p:cNvSpPr txBox="1"/>
            <p:nvPr/>
          </p:nvSpPr>
          <p:spPr>
            <a:xfrm>
              <a:off x="2077341" y="4720705"/>
              <a:ext cx="1309801" cy="338555"/>
            </a:xfrm>
            <a:prstGeom prst="rect">
              <a:avLst/>
            </a:prstGeom>
            <a:noFill/>
          </p:spPr>
          <p:txBody>
            <a:bodyPr wrap="square" rtlCol="0">
              <a:spAutoFit/>
            </a:bodyPr>
            <a:lstStyle/>
            <a:p>
              <a:r>
                <a:rPr lang="en-GB" sz="1050" dirty="0"/>
                <a:t>n = 94 (3%)</a:t>
              </a:r>
            </a:p>
          </p:txBody>
        </p:sp>
      </p:grpSp>
      <p:grpSp>
        <p:nvGrpSpPr>
          <p:cNvPr id="12" name="Group 11">
            <a:extLst>
              <a:ext uri="{FF2B5EF4-FFF2-40B4-BE49-F238E27FC236}">
                <a16:creationId xmlns:a16="http://schemas.microsoft.com/office/drawing/2014/main" id="{0CC825A3-ECB1-41FF-8F71-7C2321D1236B}"/>
              </a:ext>
            </a:extLst>
          </p:cNvPr>
          <p:cNvGrpSpPr/>
          <p:nvPr/>
        </p:nvGrpSpPr>
        <p:grpSpPr>
          <a:xfrm>
            <a:off x="7415490" y="2624855"/>
            <a:ext cx="5018943" cy="2087544"/>
            <a:chOff x="7927681" y="2516557"/>
            <a:chExt cx="5387289" cy="2638114"/>
          </a:xfrm>
        </p:grpSpPr>
        <p:sp>
          <p:nvSpPr>
            <p:cNvPr id="13" name="TextBox 12">
              <a:extLst>
                <a:ext uri="{FF2B5EF4-FFF2-40B4-BE49-F238E27FC236}">
                  <a16:creationId xmlns:a16="http://schemas.microsoft.com/office/drawing/2014/main" id="{B89D255E-D08E-4B50-8F51-5CC4CF959F71}"/>
                </a:ext>
              </a:extLst>
            </p:cNvPr>
            <p:cNvSpPr txBox="1"/>
            <p:nvPr/>
          </p:nvSpPr>
          <p:spPr>
            <a:xfrm>
              <a:off x="8232657" y="2516557"/>
              <a:ext cx="1309801" cy="338555"/>
            </a:xfrm>
            <a:prstGeom prst="rect">
              <a:avLst/>
            </a:prstGeom>
            <a:noFill/>
          </p:spPr>
          <p:txBody>
            <a:bodyPr wrap="square" rtlCol="0">
              <a:spAutoFit/>
            </a:bodyPr>
            <a:lstStyle/>
            <a:p>
              <a:r>
                <a:rPr lang="en-GB" sz="1050" dirty="0"/>
                <a:t>n = 280 (9%)</a:t>
              </a:r>
            </a:p>
          </p:txBody>
        </p:sp>
        <p:sp>
          <p:nvSpPr>
            <p:cNvPr id="14" name="TextBox 13">
              <a:extLst>
                <a:ext uri="{FF2B5EF4-FFF2-40B4-BE49-F238E27FC236}">
                  <a16:creationId xmlns:a16="http://schemas.microsoft.com/office/drawing/2014/main" id="{8EED2303-7CDF-41A1-AD0A-02A54B5C7084}"/>
                </a:ext>
              </a:extLst>
            </p:cNvPr>
            <p:cNvSpPr txBox="1"/>
            <p:nvPr/>
          </p:nvSpPr>
          <p:spPr>
            <a:xfrm>
              <a:off x="11703928" y="3304025"/>
              <a:ext cx="1611042" cy="338555"/>
            </a:xfrm>
            <a:prstGeom prst="rect">
              <a:avLst/>
            </a:prstGeom>
            <a:noFill/>
          </p:spPr>
          <p:txBody>
            <a:bodyPr wrap="square" rtlCol="0">
              <a:spAutoFit/>
            </a:bodyPr>
            <a:lstStyle/>
            <a:p>
              <a:r>
                <a:rPr lang="en-GB" sz="1050" dirty="0"/>
                <a:t>n = 1995 (67%)</a:t>
              </a:r>
            </a:p>
          </p:txBody>
        </p:sp>
        <p:sp>
          <p:nvSpPr>
            <p:cNvPr id="15" name="TextBox 14">
              <a:extLst>
                <a:ext uri="{FF2B5EF4-FFF2-40B4-BE49-F238E27FC236}">
                  <a16:creationId xmlns:a16="http://schemas.microsoft.com/office/drawing/2014/main" id="{06E0490D-A9EB-4104-8DD3-4584819793A3}"/>
                </a:ext>
              </a:extLst>
            </p:cNvPr>
            <p:cNvSpPr txBox="1"/>
            <p:nvPr/>
          </p:nvSpPr>
          <p:spPr>
            <a:xfrm>
              <a:off x="9620425" y="4005136"/>
              <a:ext cx="1573761" cy="338555"/>
            </a:xfrm>
            <a:prstGeom prst="rect">
              <a:avLst/>
            </a:prstGeom>
            <a:noFill/>
          </p:spPr>
          <p:txBody>
            <a:bodyPr wrap="square" rtlCol="0">
              <a:spAutoFit/>
            </a:bodyPr>
            <a:lstStyle/>
            <a:p>
              <a:r>
                <a:rPr lang="en-GB" sz="1050" dirty="0"/>
                <a:t>n = 527 (18%)</a:t>
              </a:r>
            </a:p>
          </p:txBody>
        </p:sp>
        <p:sp>
          <p:nvSpPr>
            <p:cNvPr id="16" name="TextBox 15">
              <a:extLst>
                <a:ext uri="{FF2B5EF4-FFF2-40B4-BE49-F238E27FC236}">
                  <a16:creationId xmlns:a16="http://schemas.microsoft.com/office/drawing/2014/main" id="{499C2DB6-CFAB-4167-BED4-FAA1FCC4C865}"/>
                </a:ext>
              </a:extLst>
            </p:cNvPr>
            <p:cNvSpPr txBox="1"/>
            <p:nvPr/>
          </p:nvSpPr>
          <p:spPr>
            <a:xfrm>
              <a:off x="7927681" y="4816116"/>
              <a:ext cx="1309801" cy="338555"/>
            </a:xfrm>
            <a:prstGeom prst="rect">
              <a:avLst/>
            </a:prstGeom>
            <a:noFill/>
          </p:spPr>
          <p:txBody>
            <a:bodyPr wrap="square" rtlCol="0">
              <a:spAutoFit/>
            </a:bodyPr>
            <a:lstStyle/>
            <a:p>
              <a:r>
                <a:rPr lang="en-GB" sz="1050" dirty="0"/>
                <a:t>n = 86 (3%)</a:t>
              </a:r>
            </a:p>
          </p:txBody>
        </p:sp>
      </p:grpSp>
      <p:sp>
        <p:nvSpPr>
          <p:cNvPr id="17" name="TextBox 16">
            <a:extLst>
              <a:ext uri="{FF2B5EF4-FFF2-40B4-BE49-F238E27FC236}">
                <a16:creationId xmlns:a16="http://schemas.microsoft.com/office/drawing/2014/main" id="{6F3FAC37-07F1-439A-B5A2-96EEEABAAD2E}"/>
              </a:ext>
            </a:extLst>
          </p:cNvPr>
          <p:cNvSpPr txBox="1"/>
          <p:nvPr/>
        </p:nvSpPr>
        <p:spPr>
          <a:xfrm>
            <a:off x="34761" y="6076986"/>
            <a:ext cx="10423893" cy="707886"/>
          </a:xfrm>
          <a:prstGeom prst="rect">
            <a:avLst/>
          </a:prstGeom>
          <a:noFill/>
        </p:spPr>
        <p:txBody>
          <a:bodyPr wrap="square" rtlCol="0" anchor="b">
            <a:spAutoFit/>
          </a:bodyPr>
          <a:lstStyle/>
          <a:p>
            <a:r>
              <a:rPr lang="en-GB" sz="1000" dirty="0"/>
              <a:t>*Very high risk, n = 2794 patients had established ASCVD at enrolment. </a:t>
            </a:r>
            <a:r>
              <a:rPr lang="en-GB" sz="1000" baseline="30000" dirty="0">
                <a:latin typeface="Arial" panose="020B0604020202020204" pitchFamily="34" charset="0"/>
                <a:cs typeface="Arial" panose="020B0604020202020204" pitchFamily="34" charset="0"/>
              </a:rPr>
              <a:t>†</a:t>
            </a:r>
            <a:r>
              <a:rPr lang="en-GB" sz="1000" dirty="0"/>
              <a:t>Patients had other evidence of atherosclerosis or other manifestation of vascular disease at enrolment. </a:t>
            </a:r>
            <a:r>
              <a:rPr lang="en-GB" sz="1000" baseline="30000" dirty="0">
                <a:cs typeface="Arial" panose="020B0604020202020204" pitchFamily="34" charset="0"/>
              </a:rPr>
              <a:t>‡</a:t>
            </a:r>
            <a:r>
              <a:rPr lang="en-GB" sz="1000" dirty="0">
                <a:cs typeface="Arial" panose="020B0604020202020204" pitchFamily="34" charset="0"/>
              </a:rPr>
              <a:t>n = 2888 patients considered PP at enrolment had data available to calculate SCORE. </a:t>
            </a:r>
          </a:p>
          <a:p>
            <a:r>
              <a:rPr lang="en-GB" sz="1000" dirty="0"/>
              <a:t>ASCVD = atherosclerotic cardiovascular disease; PP = primary prevention; SCORE = Systematic </a:t>
            </a:r>
            <a:r>
              <a:rPr lang="en-GB" sz="1000" dirty="0" err="1"/>
              <a:t>COronary</a:t>
            </a:r>
            <a:r>
              <a:rPr lang="en-GB" sz="1000" dirty="0"/>
              <a:t> Risk Evaluation (Conroy et al, 2013).</a:t>
            </a:r>
          </a:p>
          <a:p>
            <a:r>
              <a:rPr lang="en-US" sz="1000" dirty="0">
                <a:solidFill>
                  <a:srgbClr val="000000"/>
                </a:solidFill>
              </a:rPr>
              <a:t>Ray, KK, et al. </a:t>
            </a:r>
            <a:r>
              <a:rPr lang="en-US" sz="1000" i="1" dirty="0">
                <a:solidFill>
                  <a:srgbClr val="000000"/>
                </a:solidFill>
              </a:rPr>
              <a:t>Eur J </a:t>
            </a:r>
            <a:r>
              <a:rPr lang="en-US" sz="1000" i="1" dirty="0" err="1">
                <a:solidFill>
                  <a:srgbClr val="000000"/>
                </a:solidFill>
              </a:rPr>
              <a:t>Prev</a:t>
            </a:r>
            <a:r>
              <a:rPr lang="en-US" sz="1000" i="1" dirty="0">
                <a:solidFill>
                  <a:srgbClr val="000000"/>
                </a:solidFill>
              </a:rPr>
              <a:t> </a:t>
            </a:r>
            <a:r>
              <a:rPr lang="en-US" sz="1000" i="1" dirty="0" err="1">
                <a:solidFill>
                  <a:srgbClr val="000000"/>
                </a:solidFill>
              </a:rPr>
              <a:t>Cardiol</a:t>
            </a:r>
            <a:r>
              <a:rPr lang="en-US" sz="1000" dirty="0">
                <a:solidFill>
                  <a:srgbClr val="000000"/>
                </a:solidFill>
              </a:rPr>
              <a:t>. 2020. [in press].</a:t>
            </a:r>
            <a:endParaRPr lang="en-GB" sz="1000" dirty="0"/>
          </a:p>
        </p:txBody>
      </p:sp>
    </p:spTree>
    <p:extLst>
      <p:ext uri="{BB962C8B-B14F-4D97-AF65-F5344CB8AC3E}">
        <p14:creationId xmlns:p14="http://schemas.microsoft.com/office/powerpoint/2010/main" val="2783431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5" grpId="0">
        <p:bldAsOne/>
      </p:bldGraphic>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4" name="Straight Arrow Connector 43">
            <a:extLst>
              <a:ext uri="{FF2B5EF4-FFF2-40B4-BE49-F238E27FC236}">
                <a16:creationId xmlns:a16="http://schemas.microsoft.com/office/drawing/2014/main" id="{E06D65E5-2B89-1146-BF73-013D4A878D7A}"/>
              </a:ext>
            </a:extLst>
          </p:cNvPr>
          <p:cNvCxnSpPr>
            <a:cxnSpLocks/>
            <a:endCxn id="40" idx="0"/>
          </p:cNvCxnSpPr>
          <p:nvPr/>
        </p:nvCxnSpPr>
        <p:spPr>
          <a:xfrm>
            <a:off x="6129669" y="4145974"/>
            <a:ext cx="0" cy="55905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88213F2-FE24-4C8E-9EFE-63E1FF0CFC65}"/>
              </a:ext>
            </a:extLst>
          </p:cNvPr>
          <p:cNvCxnSpPr>
            <a:cxnSpLocks/>
          </p:cNvCxnSpPr>
          <p:nvPr/>
        </p:nvCxnSpPr>
        <p:spPr>
          <a:xfrm>
            <a:off x="6129669" y="2694231"/>
            <a:ext cx="0" cy="365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F022780-BD95-42CE-A379-4FE104527508}"/>
              </a:ext>
            </a:extLst>
          </p:cNvPr>
          <p:cNvSpPr>
            <a:spLocks noGrp="1"/>
          </p:cNvSpPr>
          <p:nvPr>
            <p:ph type="title"/>
          </p:nvPr>
        </p:nvSpPr>
        <p:spPr/>
        <p:txBody>
          <a:bodyPr/>
          <a:lstStyle/>
          <a:p>
            <a:r>
              <a:rPr lang="en-US" sz="2800" dirty="0"/>
              <a:t>DA VINCI: Study Design Assessed Achievement of Risk-Based 2016 &amp; 2019 ESC/EAS LDL-C Goal While Receiving Stabilized LLT</a:t>
            </a:r>
          </a:p>
        </p:txBody>
      </p:sp>
      <p:sp>
        <p:nvSpPr>
          <p:cNvPr id="3" name="TextBox 2">
            <a:extLst>
              <a:ext uri="{FF2B5EF4-FFF2-40B4-BE49-F238E27FC236}">
                <a16:creationId xmlns:a16="http://schemas.microsoft.com/office/drawing/2014/main" id="{FAFE8837-35CF-4F39-B24A-2BD754A90A2B}"/>
              </a:ext>
            </a:extLst>
          </p:cNvPr>
          <p:cNvSpPr txBox="1"/>
          <p:nvPr/>
        </p:nvSpPr>
        <p:spPr>
          <a:xfrm>
            <a:off x="668337" y="5592764"/>
            <a:ext cx="10487343" cy="1164934"/>
          </a:xfrm>
          <a:prstGeom prst="rect">
            <a:avLst/>
          </a:prstGeom>
          <a:noFill/>
        </p:spPr>
        <p:txBody>
          <a:bodyPr wrap="square" rtlCol="0" anchor="b">
            <a:spAutoFit/>
          </a:bodyPr>
          <a:lstStyle/>
          <a:p>
            <a:pPr>
              <a:lnSpc>
                <a:spcPct val="85000"/>
              </a:lnSpc>
            </a:pPr>
            <a:r>
              <a:rPr lang="en-US" sz="900" dirty="0"/>
              <a:t>ASCVD = atherosclerotic cardiovascular disease events; CV = cardiovascular; eGFR = estimate glomerular filtrate; GFR = glomerular filtration rate; LDL-C = low density lipoprotein cholesterol; LLT = lipid-lowering therapy; PP = primary prevention; REACH = Reduction of Atherothrombosis for Continued Health; SCORE = Systematic Coronary Risk Evaluation. </a:t>
            </a:r>
          </a:p>
          <a:p>
            <a:pPr>
              <a:lnSpc>
                <a:spcPct val="85000"/>
              </a:lnSpc>
            </a:pPr>
            <a:r>
              <a:rPr lang="en-US" sz="900" dirty="0"/>
              <a:t>Patients who were not stabilized on any LLT or had their LDL-C measurement taken before any LLT was initiated were not included in the assessment of the primary outcome. Includes patients enrolled as PP with no CV events. </a:t>
            </a:r>
          </a:p>
          <a:p>
            <a:pPr>
              <a:lnSpc>
                <a:spcPct val="85000"/>
              </a:lnSpc>
            </a:pPr>
            <a:r>
              <a:rPr lang="en-US" sz="900" baseline="30000" dirty="0" err="1"/>
              <a:t>a</a:t>
            </a:r>
            <a:r>
              <a:rPr lang="en-US" sz="900" dirty="0" err="1"/>
              <a:t>Patients</a:t>
            </a:r>
            <a:r>
              <a:rPr lang="en-US" sz="900" dirty="0"/>
              <a:t> enrolled as secondary prevention who were not being managed for peripheral, vascular or coronary disease and who had other evidence of atherosclerosis or other manifestations of vascular disease at enrollment. </a:t>
            </a:r>
            <a:r>
              <a:rPr lang="en-US" sz="900" baseline="30000" dirty="0" err="1"/>
              <a:t>b</a:t>
            </a:r>
            <a:r>
              <a:rPr lang="en-US" sz="900" dirty="0" err="1"/>
              <a:t>Among</a:t>
            </a:r>
            <a:r>
              <a:rPr lang="en-US" sz="900" dirty="0"/>
              <a:t> patients considered as secondary prevention at the enrollment visit, 142 had their first cardiovascular event recorded after their most recent LDL-C measurement, hence they were analyzed as primary prevention patients for outcomes assessed at LDL-C measurement, such as goal attainment. For outcomes assessed at enrollment, these 142 patients were analyzed as secondary prevention.</a:t>
            </a:r>
          </a:p>
          <a:p>
            <a:pPr>
              <a:lnSpc>
                <a:spcPct val="85000"/>
              </a:lnSpc>
            </a:pPr>
            <a:r>
              <a:rPr lang="en-US" sz="900" dirty="0">
                <a:solidFill>
                  <a:srgbClr val="000000"/>
                </a:solidFill>
              </a:rPr>
              <a:t>Ray, KK, et al. </a:t>
            </a:r>
            <a:r>
              <a:rPr lang="en-US" sz="900" i="1" dirty="0">
                <a:solidFill>
                  <a:srgbClr val="000000"/>
                </a:solidFill>
              </a:rPr>
              <a:t>Eur J </a:t>
            </a:r>
            <a:r>
              <a:rPr lang="en-US" sz="900" i="1" dirty="0" err="1">
                <a:solidFill>
                  <a:srgbClr val="000000"/>
                </a:solidFill>
              </a:rPr>
              <a:t>Prev</a:t>
            </a:r>
            <a:r>
              <a:rPr lang="en-US" sz="900" i="1" dirty="0">
                <a:solidFill>
                  <a:srgbClr val="000000"/>
                </a:solidFill>
              </a:rPr>
              <a:t> </a:t>
            </a:r>
            <a:r>
              <a:rPr lang="en-US" sz="900" i="1" dirty="0" err="1">
                <a:solidFill>
                  <a:srgbClr val="000000"/>
                </a:solidFill>
              </a:rPr>
              <a:t>Cardiol</a:t>
            </a:r>
            <a:r>
              <a:rPr lang="en-US" sz="900" dirty="0">
                <a:solidFill>
                  <a:srgbClr val="000000"/>
                </a:solidFill>
              </a:rPr>
              <a:t>. 2020. [in press].</a:t>
            </a:r>
          </a:p>
        </p:txBody>
      </p:sp>
      <p:graphicFrame>
        <p:nvGraphicFramePr>
          <p:cNvPr id="4" name="Table 4">
            <a:extLst>
              <a:ext uri="{FF2B5EF4-FFF2-40B4-BE49-F238E27FC236}">
                <a16:creationId xmlns:a16="http://schemas.microsoft.com/office/drawing/2014/main" id="{021E8A17-3CC3-4C4F-9C77-45E62AF188F7}"/>
              </a:ext>
            </a:extLst>
          </p:cNvPr>
          <p:cNvGraphicFramePr>
            <a:graphicFrameLocks noGrp="1"/>
          </p:cNvGraphicFramePr>
          <p:nvPr>
            <p:extLst>
              <p:ext uri="{D42A27DB-BD31-4B8C-83A1-F6EECF244321}">
                <p14:modId xmlns:p14="http://schemas.microsoft.com/office/powerpoint/2010/main" val="130745363"/>
              </p:ext>
            </p:extLst>
          </p:nvPr>
        </p:nvGraphicFramePr>
        <p:xfrm>
          <a:off x="7298396" y="1443583"/>
          <a:ext cx="3504283" cy="1193800"/>
        </p:xfrm>
        <a:graphic>
          <a:graphicData uri="http://schemas.openxmlformats.org/drawingml/2006/table">
            <a:tbl>
              <a:tblPr firstRow="1" bandRow="1">
                <a:tableStyleId>{FABFCF23-3B69-468F-B69F-88F6DE6A72F2}</a:tableStyleId>
              </a:tblPr>
              <a:tblGrid>
                <a:gridCol w="3504283">
                  <a:extLst>
                    <a:ext uri="{9D8B030D-6E8A-4147-A177-3AD203B41FA5}">
                      <a16:colId xmlns:a16="http://schemas.microsoft.com/office/drawing/2014/main" val="2608003242"/>
                    </a:ext>
                  </a:extLst>
                </a:gridCol>
              </a:tblGrid>
              <a:tr h="370840">
                <a:tc>
                  <a:txBody>
                    <a:bodyPr/>
                    <a:lstStyle/>
                    <a:p>
                      <a:pPr marL="457200"/>
                      <a:r>
                        <a:rPr lang="en-US" sz="1200" dirty="0"/>
                        <a:t>ENROLLMENT VISIT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22061621"/>
                  </a:ext>
                </a:extLst>
              </a:tr>
              <a:tr h="370840">
                <a:tc>
                  <a:txBody>
                    <a:bodyPr/>
                    <a:lstStyle/>
                    <a:p>
                      <a:pPr marL="571500" indent="-127000">
                        <a:buFont typeface="Arial" panose="020B0604020202020204" pitchFamily="34" charset="0"/>
                        <a:buChar char="•"/>
                        <a:tabLst/>
                      </a:pPr>
                      <a:r>
                        <a:rPr lang="en-US" sz="1200" dirty="0"/>
                        <a:t>Patient being managed for primary prevention or coronary, peripheral, or cerebral disease?</a:t>
                      </a:r>
                    </a:p>
                    <a:p>
                      <a:pPr marL="571500" indent="-127000">
                        <a:buFont typeface="Arial" panose="020B0604020202020204" pitchFamily="34" charset="0"/>
                        <a:buChar char="•"/>
                        <a:tabLst/>
                      </a:pPr>
                      <a:r>
                        <a:rPr lang="en-US" sz="1200" dirty="0"/>
                        <a:t>CV event history?</a:t>
                      </a:r>
                      <a:endParaRPr 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41890376"/>
                  </a:ext>
                </a:extLst>
              </a:tr>
            </a:tbl>
          </a:graphicData>
        </a:graphic>
      </p:graphicFrame>
      <p:graphicFrame>
        <p:nvGraphicFramePr>
          <p:cNvPr id="6" name="Table 6">
            <a:extLst>
              <a:ext uri="{FF2B5EF4-FFF2-40B4-BE49-F238E27FC236}">
                <a16:creationId xmlns:a16="http://schemas.microsoft.com/office/drawing/2014/main" id="{013B7849-3C36-4DAF-A70D-B0605C984F44}"/>
              </a:ext>
            </a:extLst>
          </p:cNvPr>
          <p:cNvGraphicFramePr>
            <a:graphicFrameLocks noGrp="1"/>
          </p:cNvGraphicFramePr>
          <p:nvPr>
            <p:extLst>
              <p:ext uri="{D42A27DB-BD31-4B8C-83A1-F6EECF244321}">
                <p14:modId xmlns:p14="http://schemas.microsoft.com/office/powerpoint/2010/main" val="520133954"/>
              </p:ext>
            </p:extLst>
          </p:nvPr>
        </p:nvGraphicFramePr>
        <p:xfrm>
          <a:off x="1456660" y="3064669"/>
          <a:ext cx="9346019" cy="1097280"/>
        </p:xfrm>
        <a:graphic>
          <a:graphicData uri="http://schemas.openxmlformats.org/drawingml/2006/table">
            <a:tbl>
              <a:tblPr firstRow="1" bandRow="1">
                <a:tableStyleId>{21E4AEA4-8DFA-4A89-87EB-49C32662AFE0}</a:tableStyleId>
              </a:tblPr>
              <a:tblGrid>
                <a:gridCol w="9346019">
                  <a:extLst>
                    <a:ext uri="{9D8B030D-6E8A-4147-A177-3AD203B41FA5}">
                      <a16:colId xmlns:a16="http://schemas.microsoft.com/office/drawing/2014/main" val="738146589"/>
                    </a:ext>
                  </a:extLst>
                </a:gridCol>
              </a:tblGrid>
              <a:tr h="370840">
                <a:tc>
                  <a:txBody>
                    <a:bodyPr/>
                    <a:lstStyle/>
                    <a:p>
                      <a:pPr marL="457200"/>
                      <a:r>
                        <a:rPr lang="en-US" sz="1200" dirty="0"/>
                        <a:t>PRIMARY OUTCOME (assessed at LDL-C measurement date):</a:t>
                      </a:r>
                    </a:p>
                    <a:p>
                      <a:pPr marL="457200"/>
                      <a:r>
                        <a:rPr lang="en-US" sz="1200" dirty="0"/>
                        <a:t>Among patients on stabilized LLT, how many achieved their risk-based LDL-C </a:t>
                      </a:r>
                      <a:r>
                        <a:rPr lang="en-US" sz="1200" dirty="0" err="1"/>
                        <a:t>goal?</a:t>
                      </a:r>
                      <a:r>
                        <a:rPr lang="en-US" sz="1200" baseline="30000" dirty="0" err="1"/>
                        <a:t>a</a:t>
                      </a:r>
                      <a:endParaRPr lang="en-US" sz="1200" baseline="300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747517906"/>
                  </a:ext>
                </a:extLst>
              </a:tr>
              <a:tr h="370840">
                <a:tc>
                  <a:txBody>
                    <a:bodyPr/>
                    <a:lstStyle/>
                    <a:p>
                      <a:pPr marL="630238" indent="-185738">
                        <a:buFont typeface="Arial" panose="020B0604020202020204" pitchFamily="34" charset="0"/>
                        <a:buChar char="•"/>
                        <a:tabLst/>
                      </a:pPr>
                      <a:r>
                        <a:rPr lang="en-US" sz="1200" dirty="0"/>
                        <a:t>CV risk estimated using: SCORE and eGFR for primary prevention; REACH for established ASCVD</a:t>
                      </a:r>
                    </a:p>
                    <a:p>
                      <a:pPr marL="630238" indent="-185738">
                        <a:buFont typeface="Arial" panose="020B0604020202020204" pitchFamily="34" charset="0"/>
                        <a:buChar char="•"/>
                        <a:tabLst/>
                      </a:pPr>
                      <a:r>
                        <a:rPr lang="en-US" sz="1200" dirty="0"/>
                        <a:t>Patients categorized as low, moderate, high or very high CV risk</a:t>
                      </a:r>
                    </a:p>
                    <a:p>
                      <a:pPr marL="630238" indent="-185738">
                        <a:buFont typeface="Arial" panose="020B0604020202020204" pitchFamily="34" charset="0"/>
                        <a:buChar char="•"/>
                        <a:tabLst/>
                      </a:pPr>
                      <a:r>
                        <a:rPr lang="en-US" sz="1200" dirty="0"/>
                        <a:t>Stabilized LLT defined as no change in dose or frequency for at least 28 days before the LDL-C measurement date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9478545"/>
                  </a:ext>
                </a:extLst>
              </a:tr>
            </a:tbl>
          </a:graphicData>
        </a:graphic>
      </p:graphicFrame>
      <p:graphicFrame>
        <p:nvGraphicFramePr>
          <p:cNvPr id="8" name="Table 8">
            <a:extLst>
              <a:ext uri="{FF2B5EF4-FFF2-40B4-BE49-F238E27FC236}">
                <a16:creationId xmlns:a16="http://schemas.microsoft.com/office/drawing/2014/main" id="{A429B4CC-336E-428B-9AB8-2D8B27514291}"/>
              </a:ext>
            </a:extLst>
          </p:cNvPr>
          <p:cNvGraphicFramePr>
            <a:graphicFrameLocks noGrp="1"/>
          </p:cNvGraphicFramePr>
          <p:nvPr>
            <p:extLst>
              <p:ext uri="{D42A27DB-BD31-4B8C-83A1-F6EECF244321}">
                <p14:modId xmlns:p14="http://schemas.microsoft.com/office/powerpoint/2010/main" val="1759539195"/>
              </p:ext>
            </p:extLst>
          </p:nvPr>
        </p:nvGraphicFramePr>
        <p:xfrm>
          <a:off x="2122334" y="1991484"/>
          <a:ext cx="4736500" cy="828040"/>
        </p:xfrm>
        <a:graphic>
          <a:graphicData uri="http://schemas.openxmlformats.org/drawingml/2006/table">
            <a:tbl>
              <a:tblPr firstRow="1" bandRow="1">
                <a:tableStyleId>{5C22544A-7EE6-4342-B048-85BDC9FD1C3A}</a:tableStyleId>
              </a:tblPr>
              <a:tblGrid>
                <a:gridCol w="4736500">
                  <a:extLst>
                    <a:ext uri="{9D8B030D-6E8A-4147-A177-3AD203B41FA5}">
                      <a16:colId xmlns:a16="http://schemas.microsoft.com/office/drawing/2014/main" val="2073137463"/>
                    </a:ext>
                  </a:extLst>
                </a:gridCol>
              </a:tblGrid>
              <a:tr h="370840">
                <a:tc>
                  <a:txBody>
                    <a:bodyPr/>
                    <a:lstStyle/>
                    <a:p>
                      <a:pPr marL="457200"/>
                      <a:r>
                        <a:rPr lang="en-US" sz="1200" dirty="0"/>
                        <a:t>LDL-C MEASUREMENT DATE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156881509"/>
                  </a:ext>
                </a:extLst>
              </a:tr>
              <a:tr h="370840">
                <a:tc>
                  <a:txBody>
                    <a:bodyPr/>
                    <a:lstStyle/>
                    <a:p>
                      <a:pPr marL="457200"/>
                      <a:r>
                        <a:rPr lang="en-US" sz="1200" dirty="0"/>
                        <a:t>Most recent LDL-C measurement within </a:t>
                      </a:r>
                      <a:r>
                        <a:rPr lang="en-US" sz="1200" b="1" dirty="0"/>
                        <a:t>14 months </a:t>
                      </a:r>
                      <a:br>
                        <a:rPr lang="en-US" sz="1200" b="1" dirty="0"/>
                      </a:br>
                      <a:r>
                        <a:rPr lang="en-US" sz="1200" dirty="0"/>
                        <a:t>before enrollment</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158332"/>
                  </a:ext>
                </a:extLst>
              </a:tr>
            </a:tbl>
          </a:graphicData>
        </a:graphic>
      </p:graphicFrame>
      <p:graphicFrame>
        <p:nvGraphicFramePr>
          <p:cNvPr id="10" name="Table 10">
            <a:extLst>
              <a:ext uri="{FF2B5EF4-FFF2-40B4-BE49-F238E27FC236}">
                <a16:creationId xmlns:a16="http://schemas.microsoft.com/office/drawing/2014/main" id="{97930E74-CEDA-4F44-8A62-DD2D56BA60D0}"/>
              </a:ext>
            </a:extLst>
          </p:cNvPr>
          <p:cNvGraphicFramePr>
            <a:graphicFrameLocks noGrp="1"/>
          </p:cNvGraphicFramePr>
          <p:nvPr>
            <p:extLst>
              <p:ext uri="{D42A27DB-BD31-4B8C-83A1-F6EECF244321}">
                <p14:modId xmlns:p14="http://schemas.microsoft.com/office/powerpoint/2010/main" val="2180057240"/>
              </p:ext>
            </p:extLst>
          </p:nvPr>
        </p:nvGraphicFramePr>
        <p:xfrm>
          <a:off x="1456660" y="4660498"/>
          <a:ext cx="3182112" cy="828040"/>
        </p:xfrm>
        <a:graphic>
          <a:graphicData uri="http://schemas.openxmlformats.org/drawingml/2006/table">
            <a:tbl>
              <a:tblPr firstRow="1" bandRow="1">
                <a:tableStyleId>{5C22544A-7EE6-4342-B048-85BDC9FD1C3A}</a:tableStyleId>
              </a:tblPr>
              <a:tblGrid>
                <a:gridCol w="3182112">
                  <a:extLst>
                    <a:ext uri="{9D8B030D-6E8A-4147-A177-3AD203B41FA5}">
                      <a16:colId xmlns:a16="http://schemas.microsoft.com/office/drawing/2014/main" val="1926476164"/>
                    </a:ext>
                  </a:extLst>
                </a:gridCol>
              </a:tblGrid>
              <a:tr h="370840">
                <a:tc>
                  <a:txBody>
                    <a:bodyPr/>
                    <a:lstStyle/>
                    <a:p>
                      <a:pPr marL="457200"/>
                      <a:r>
                        <a:rPr lang="en-US" sz="1200" dirty="0"/>
                        <a:t>ESTABLISHED ASCVD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517051923"/>
                  </a:ext>
                </a:extLst>
              </a:tr>
              <a:tr h="370840">
                <a:tc>
                  <a:txBody>
                    <a:bodyPr/>
                    <a:lstStyle/>
                    <a:p>
                      <a:pPr marL="457200" indent="0">
                        <a:buFont typeface="Arial" panose="020B0604020202020204" pitchFamily="34" charset="0"/>
                        <a:buNone/>
                      </a:pPr>
                      <a:r>
                        <a:rPr lang="en-US" sz="1200" dirty="0"/>
                        <a:t>First CV event before the LDL-C measurement date</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9211751"/>
                  </a:ext>
                </a:extLst>
              </a:tr>
            </a:tbl>
          </a:graphicData>
        </a:graphic>
      </p:graphicFrame>
      <p:graphicFrame>
        <p:nvGraphicFramePr>
          <p:cNvPr id="12" name="Table 10">
            <a:extLst>
              <a:ext uri="{FF2B5EF4-FFF2-40B4-BE49-F238E27FC236}">
                <a16:creationId xmlns:a16="http://schemas.microsoft.com/office/drawing/2014/main" id="{03A45AF5-7262-4E75-A2F4-CABB3579CFBA}"/>
              </a:ext>
            </a:extLst>
          </p:cNvPr>
          <p:cNvGraphicFramePr>
            <a:graphicFrameLocks noGrp="1"/>
          </p:cNvGraphicFramePr>
          <p:nvPr>
            <p:extLst>
              <p:ext uri="{D42A27DB-BD31-4B8C-83A1-F6EECF244321}">
                <p14:modId xmlns:p14="http://schemas.microsoft.com/office/powerpoint/2010/main" val="2795746839"/>
              </p:ext>
            </p:extLst>
          </p:nvPr>
        </p:nvGraphicFramePr>
        <p:xfrm>
          <a:off x="7620330" y="4660498"/>
          <a:ext cx="3182349" cy="828040"/>
        </p:xfrm>
        <a:graphic>
          <a:graphicData uri="http://schemas.openxmlformats.org/drawingml/2006/table">
            <a:tbl>
              <a:tblPr firstRow="1" bandRow="1">
                <a:tableStyleId>{5C22544A-7EE6-4342-B048-85BDC9FD1C3A}</a:tableStyleId>
              </a:tblPr>
              <a:tblGrid>
                <a:gridCol w="3182349">
                  <a:extLst>
                    <a:ext uri="{9D8B030D-6E8A-4147-A177-3AD203B41FA5}">
                      <a16:colId xmlns:a16="http://schemas.microsoft.com/office/drawing/2014/main" val="1926476164"/>
                    </a:ext>
                  </a:extLst>
                </a:gridCol>
              </a:tblGrid>
              <a:tr h="370840">
                <a:tc>
                  <a:txBody>
                    <a:bodyPr/>
                    <a:lstStyle/>
                    <a:p>
                      <a:pPr marL="457200"/>
                      <a:r>
                        <a:rPr lang="en-US" sz="1200" dirty="0"/>
                        <a:t>PRIMARY PREVENTION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517051923"/>
                  </a:ext>
                </a:extLst>
              </a:tr>
              <a:tr h="370840">
                <a:tc>
                  <a:txBody>
                    <a:bodyPr/>
                    <a:lstStyle/>
                    <a:p>
                      <a:pPr marL="457200" indent="0">
                        <a:buFont typeface="Arial" panose="020B0604020202020204" pitchFamily="34" charset="0"/>
                        <a:buNone/>
                      </a:pPr>
                      <a:r>
                        <a:rPr lang="en-US" sz="1200" dirty="0"/>
                        <a:t>First CV </a:t>
                      </a:r>
                      <a:r>
                        <a:rPr lang="en-US" sz="1200" dirty="0" err="1"/>
                        <a:t>event</a:t>
                      </a:r>
                      <a:r>
                        <a:rPr lang="en-US" sz="1200" baseline="30000" dirty="0" err="1"/>
                        <a:t>b</a:t>
                      </a:r>
                      <a:r>
                        <a:rPr lang="en-US" sz="1200" dirty="0"/>
                        <a:t> after the LDL-C measurement date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92D050">
                        <a:alpha val="25000"/>
                      </a:srgbClr>
                    </a:solidFill>
                  </a:tcPr>
                </a:tc>
                <a:extLst>
                  <a:ext uri="{0D108BD9-81ED-4DB2-BD59-A6C34878D82A}">
                    <a16:rowId xmlns:a16="http://schemas.microsoft.com/office/drawing/2014/main" val="2319211751"/>
                  </a:ext>
                </a:extLst>
              </a:tr>
            </a:tbl>
          </a:graphicData>
        </a:graphic>
      </p:graphicFrame>
      <p:grpSp>
        <p:nvGrpSpPr>
          <p:cNvPr id="16" name="Group 15">
            <a:extLst>
              <a:ext uri="{FF2B5EF4-FFF2-40B4-BE49-F238E27FC236}">
                <a16:creationId xmlns:a16="http://schemas.microsoft.com/office/drawing/2014/main" id="{A89A11BF-4B1E-4DC8-B9D8-F0C1FEB135D2}"/>
              </a:ext>
            </a:extLst>
          </p:cNvPr>
          <p:cNvGrpSpPr/>
          <p:nvPr/>
        </p:nvGrpSpPr>
        <p:grpSpPr>
          <a:xfrm>
            <a:off x="3127730" y="1286012"/>
            <a:ext cx="3826641" cy="627990"/>
            <a:chOff x="2328741" y="-1246642"/>
            <a:chExt cx="3826641" cy="889518"/>
          </a:xfrm>
        </p:grpSpPr>
        <p:sp>
          <p:nvSpPr>
            <p:cNvPr id="14" name="Arrow: Left 13">
              <a:extLst>
                <a:ext uri="{FF2B5EF4-FFF2-40B4-BE49-F238E27FC236}">
                  <a16:creationId xmlns:a16="http://schemas.microsoft.com/office/drawing/2014/main" id="{6AEF7C29-E138-44F8-AE9D-A608BEEC6F97}"/>
                </a:ext>
              </a:extLst>
            </p:cNvPr>
            <p:cNvSpPr/>
            <p:nvPr/>
          </p:nvSpPr>
          <p:spPr>
            <a:xfrm>
              <a:off x="2328741" y="-1246642"/>
              <a:ext cx="3731106" cy="889518"/>
            </a:xfrm>
            <a:prstGeom prst="leftArrow">
              <a:avLst>
                <a:gd name="adj1" fmla="val 50000"/>
                <a:gd name="adj2" fmla="val 6096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F8239BE-74CC-4F58-BAF1-8B23376A00A0}"/>
                </a:ext>
              </a:extLst>
            </p:cNvPr>
            <p:cNvSpPr txBox="1"/>
            <p:nvPr/>
          </p:nvSpPr>
          <p:spPr>
            <a:xfrm>
              <a:off x="2757012" y="-998060"/>
              <a:ext cx="3398370" cy="392356"/>
            </a:xfrm>
            <a:prstGeom prst="rect">
              <a:avLst/>
            </a:prstGeom>
            <a:noFill/>
          </p:spPr>
          <p:txBody>
            <a:bodyPr wrap="square" rtlCol="0" anchor="ctr">
              <a:spAutoFit/>
            </a:bodyPr>
            <a:lstStyle/>
            <a:p>
              <a:r>
                <a:rPr lang="en-US" sz="1200" b="1" dirty="0">
                  <a:solidFill>
                    <a:schemeClr val="bg1"/>
                  </a:solidFill>
                </a:rPr>
                <a:t>All LLT within 12 months before enrollment</a:t>
              </a:r>
            </a:p>
          </p:txBody>
        </p:sp>
      </p:grpSp>
      <p:sp>
        <p:nvSpPr>
          <p:cNvPr id="18" name="Arrow: Left 17">
            <a:extLst>
              <a:ext uri="{FF2B5EF4-FFF2-40B4-BE49-F238E27FC236}">
                <a16:creationId xmlns:a16="http://schemas.microsoft.com/office/drawing/2014/main" id="{3BC12BD5-6F6A-447F-AB02-F1E90C850548}"/>
              </a:ext>
            </a:extLst>
          </p:cNvPr>
          <p:cNvSpPr/>
          <p:nvPr/>
        </p:nvSpPr>
        <p:spPr>
          <a:xfrm>
            <a:off x="1456660" y="1809343"/>
            <a:ext cx="1153519" cy="731520"/>
          </a:xfrm>
          <a:prstGeom prst="leftArrow">
            <a:avLst>
              <a:gd name="adj1" fmla="val 50000"/>
              <a:gd name="adj2" fmla="val 6486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9E063E57-D80C-462E-90E1-A10376EC12B0}"/>
              </a:ext>
            </a:extLst>
          </p:cNvPr>
          <p:cNvSpPr/>
          <p:nvPr/>
        </p:nvSpPr>
        <p:spPr>
          <a:xfrm>
            <a:off x="7477659" y="1491320"/>
            <a:ext cx="202868" cy="271279"/>
          </a:xfrm>
          <a:custGeom>
            <a:avLst/>
            <a:gdLst>
              <a:gd name="connsiteX0" fmla="*/ 39053 w 188118"/>
              <a:gd name="connsiteY0" fmla="*/ 17145 h 251555"/>
              <a:gd name="connsiteX1" fmla="*/ 52673 w 188118"/>
              <a:gd name="connsiteY1" fmla="*/ 17145 h 251555"/>
              <a:gd name="connsiteX2" fmla="*/ 52673 w 188118"/>
              <a:gd name="connsiteY2" fmla="*/ 35433 h 251555"/>
              <a:gd name="connsiteX3" fmla="*/ 50673 w 188118"/>
              <a:gd name="connsiteY3" fmla="*/ 35433 h 251555"/>
              <a:gd name="connsiteX4" fmla="*/ 46673 w 188118"/>
              <a:gd name="connsiteY4" fmla="*/ 65627 h 251555"/>
              <a:gd name="connsiteX5" fmla="*/ 46196 w 188118"/>
              <a:gd name="connsiteY5" fmla="*/ 69437 h 251555"/>
              <a:gd name="connsiteX6" fmla="*/ 42386 w 188118"/>
              <a:gd name="connsiteY6" fmla="*/ 69628 h 251555"/>
              <a:gd name="connsiteX7" fmla="*/ 18193 w 188118"/>
              <a:gd name="connsiteY7" fmla="*/ 70771 h 251555"/>
              <a:gd name="connsiteX8" fmla="*/ 18193 w 188118"/>
              <a:gd name="connsiteY8" fmla="*/ 226600 h 251555"/>
              <a:gd name="connsiteX9" fmla="*/ 20193 w 188118"/>
              <a:gd name="connsiteY9" fmla="*/ 231362 h 251555"/>
              <a:gd name="connsiteX10" fmla="*/ 20193 w 188118"/>
              <a:gd name="connsiteY10" fmla="*/ 231362 h 251555"/>
              <a:gd name="connsiteX11" fmla="*/ 24956 w 188118"/>
              <a:gd name="connsiteY11" fmla="*/ 233363 h 251555"/>
              <a:gd name="connsiteX12" fmla="*/ 163163 w 188118"/>
              <a:gd name="connsiteY12" fmla="*/ 233363 h 251555"/>
              <a:gd name="connsiteX13" fmla="*/ 167926 w 188118"/>
              <a:gd name="connsiteY13" fmla="*/ 231362 h 251555"/>
              <a:gd name="connsiteX14" fmla="*/ 167926 w 188118"/>
              <a:gd name="connsiteY14" fmla="*/ 231362 h 251555"/>
              <a:gd name="connsiteX15" fmla="*/ 169926 w 188118"/>
              <a:gd name="connsiteY15" fmla="*/ 226600 h 251555"/>
              <a:gd name="connsiteX16" fmla="*/ 169926 w 188118"/>
              <a:gd name="connsiteY16" fmla="*/ 42291 h 251555"/>
              <a:gd name="connsiteX17" fmla="*/ 167926 w 188118"/>
              <a:gd name="connsiteY17" fmla="*/ 37529 h 251555"/>
              <a:gd name="connsiteX18" fmla="*/ 167926 w 188118"/>
              <a:gd name="connsiteY18" fmla="*/ 37529 h 251555"/>
              <a:gd name="connsiteX19" fmla="*/ 163163 w 188118"/>
              <a:gd name="connsiteY19" fmla="*/ 35528 h 251555"/>
              <a:gd name="connsiteX20" fmla="*/ 136017 w 188118"/>
              <a:gd name="connsiteY20" fmla="*/ 35528 h 251555"/>
              <a:gd name="connsiteX21" fmla="*/ 136017 w 188118"/>
              <a:gd name="connsiteY21" fmla="*/ 44196 h 251555"/>
              <a:gd name="connsiteX22" fmla="*/ 63532 w 188118"/>
              <a:gd name="connsiteY22" fmla="*/ 44196 h 251555"/>
              <a:gd name="connsiteX23" fmla="*/ 63532 w 188118"/>
              <a:gd name="connsiteY23" fmla="*/ 10287 h 251555"/>
              <a:gd name="connsiteX24" fmla="*/ 96203 w 188118"/>
              <a:gd name="connsiteY24" fmla="*/ 10287 h 251555"/>
              <a:gd name="connsiteX25" fmla="*/ 96203 w 188118"/>
              <a:gd name="connsiteY25" fmla="*/ 5334 h 251555"/>
              <a:gd name="connsiteX26" fmla="*/ 76486 w 188118"/>
              <a:gd name="connsiteY26" fmla="*/ 5334 h 251555"/>
              <a:gd name="connsiteX27" fmla="*/ 76486 w 188118"/>
              <a:gd name="connsiteY27" fmla="*/ 0 h 251555"/>
              <a:gd name="connsiteX28" fmla="*/ 123730 w 188118"/>
              <a:gd name="connsiteY28" fmla="*/ 0 h 251555"/>
              <a:gd name="connsiteX29" fmla="*/ 123730 w 188118"/>
              <a:gd name="connsiteY29" fmla="*/ 8954 h 251555"/>
              <a:gd name="connsiteX30" fmla="*/ 136017 w 188118"/>
              <a:gd name="connsiteY30" fmla="*/ 8954 h 251555"/>
              <a:gd name="connsiteX31" fmla="*/ 136017 w 188118"/>
              <a:gd name="connsiteY31" fmla="*/ 17240 h 251555"/>
              <a:gd name="connsiteX32" fmla="*/ 163163 w 188118"/>
              <a:gd name="connsiteY32" fmla="*/ 17240 h 251555"/>
              <a:gd name="connsiteX33" fmla="*/ 180785 w 188118"/>
              <a:gd name="connsiteY33" fmla="*/ 24575 h 251555"/>
              <a:gd name="connsiteX34" fmla="*/ 180785 w 188118"/>
              <a:gd name="connsiteY34" fmla="*/ 24575 h 251555"/>
              <a:gd name="connsiteX35" fmla="*/ 188119 w 188118"/>
              <a:gd name="connsiteY35" fmla="*/ 42291 h 251555"/>
              <a:gd name="connsiteX36" fmla="*/ 188119 w 188118"/>
              <a:gd name="connsiteY36" fmla="*/ 226600 h 251555"/>
              <a:gd name="connsiteX37" fmla="*/ 180785 w 188118"/>
              <a:gd name="connsiteY37" fmla="*/ 244221 h 251555"/>
              <a:gd name="connsiteX38" fmla="*/ 180785 w 188118"/>
              <a:gd name="connsiteY38" fmla="*/ 244221 h 251555"/>
              <a:gd name="connsiteX39" fmla="*/ 180785 w 188118"/>
              <a:gd name="connsiteY39" fmla="*/ 244221 h 251555"/>
              <a:gd name="connsiteX40" fmla="*/ 163163 w 188118"/>
              <a:gd name="connsiteY40" fmla="*/ 251555 h 251555"/>
              <a:gd name="connsiteX41" fmla="*/ 24956 w 188118"/>
              <a:gd name="connsiteY41" fmla="*/ 251555 h 251555"/>
              <a:gd name="connsiteX42" fmla="*/ 7334 w 188118"/>
              <a:gd name="connsiteY42" fmla="*/ 244221 h 251555"/>
              <a:gd name="connsiteX43" fmla="*/ 7334 w 188118"/>
              <a:gd name="connsiteY43" fmla="*/ 244221 h 251555"/>
              <a:gd name="connsiteX44" fmla="*/ 0 w 188118"/>
              <a:gd name="connsiteY44" fmla="*/ 226504 h 251555"/>
              <a:gd name="connsiteX45" fmla="*/ 0 w 188118"/>
              <a:gd name="connsiteY45" fmla="*/ 66580 h 251555"/>
              <a:gd name="connsiteX46" fmla="*/ 0 w 188118"/>
              <a:gd name="connsiteY46" fmla="*/ 63627 h 251555"/>
              <a:gd name="connsiteX47" fmla="*/ 1810 w 188118"/>
              <a:gd name="connsiteY47" fmla="*/ 61150 h 251555"/>
              <a:gd name="connsiteX48" fmla="*/ 16383 w 188118"/>
              <a:gd name="connsiteY48" fmla="*/ 41624 h 251555"/>
              <a:gd name="connsiteX49" fmla="*/ 31909 w 188118"/>
              <a:gd name="connsiteY49" fmla="*/ 20955 h 251555"/>
              <a:gd name="connsiteX50" fmla="*/ 34671 w 188118"/>
              <a:gd name="connsiteY50" fmla="*/ 17240 h 251555"/>
              <a:gd name="connsiteX51" fmla="*/ 39053 w 188118"/>
              <a:gd name="connsiteY51" fmla="*/ 17240 h 251555"/>
              <a:gd name="connsiteX52" fmla="*/ 39053 w 188118"/>
              <a:gd name="connsiteY52" fmla="*/ 17145 h 251555"/>
              <a:gd name="connsiteX53" fmla="*/ 41053 w 188118"/>
              <a:gd name="connsiteY53" fmla="*/ 136588 h 251555"/>
              <a:gd name="connsiteX54" fmla="*/ 41053 w 188118"/>
              <a:gd name="connsiteY54" fmla="*/ 151257 h 251555"/>
              <a:gd name="connsiteX55" fmla="*/ 57626 w 188118"/>
              <a:gd name="connsiteY55" fmla="*/ 151257 h 251555"/>
              <a:gd name="connsiteX56" fmla="*/ 57626 w 188118"/>
              <a:gd name="connsiteY56" fmla="*/ 167830 h 251555"/>
              <a:gd name="connsiteX57" fmla="*/ 72295 w 188118"/>
              <a:gd name="connsiteY57" fmla="*/ 167830 h 251555"/>
              <a:gd name="connsiteX58" fmla="*/ 72295 w 188118"/>
              <a:gd name="connsiteY58" fmla="*/ 151257 h 251555"/>
              <a:gd name="connsiteX59" fmla="*/ 88868 w 188118"/>
              <a:gd name="connsiteY59" fmla="*/ 151257 h 251555"/>
              <a:gd name="connsiteX60" fmla="*/ 88868 w 188118"/>
              <a:gd name="connsiteY60" fmla="*/ 136588 h 251555"/>
              <a:gd name="connsiteX61" fmla="*/ 72295 w 188118"/>
              <a:gd name="connsiteY61" fmla="*/ 136588 h 251555"/>
              <a:gd name="connsiteX62" fmla="*/ 72295 w 188118"/>
              <a:gd name="connsiteY62" fmla="*/ 120015 h 251555"/>
              <a:gd name="connsiteX63" fmla="*/ 57626 w 188118"/>
              <a:gd name="connsiteY63" fmla="*/ 120015 h 251555"/>
              <a:gd name="connsiteX64" fmla="*/ 57626 w 188118"/>
              <a:gd name="connsiteY64" fmla="*/ 136588 h 251555"/>
              <a:gd name="connsiteX65" fmla="*/ 41053 w 188118"/>
              <a:gd name="connsiteY65" fmla="*/ 136588 h 251555"/>
              <a:gd name="connsiteX66" fmla="*/ 41053 w 188118"/>
              <a:gd name="connsiteY66" fmla="*/ 136588 h 251555"/>
              <a:gd name="connsiteX67" fmla="*/ 44387 w 188118"/>
              <a:gd name="connsiteY67" fmla="*/ 203454 h 251555"/>
              <a:gd name="connsiteX68" fmla="*/ 44387 w 188118"/>
              <a:gd name="connsiteY68" fmla="*/ 210693 h 251555"/>
              <a:gd name="connsiteX69" fmla="*/ 152876 w 188118"/>
              <a:gd name="connsiteY69" fmla="*/ 210693 h 251555"/>
              <a:gd name="connsiteX70" fmla="*/ 152876 w 188118"/>
              <a:gd name="connsiteY70" fmla="*/ 203454 h 251555"/>
              <a:gd name="connsiteX71" fmla="*/ 44387 w 188118"/>
              <a:gd name="connsiteY71" fmla="*/ 203454 h 251555"/>
              <a:gd name="connsiteX72" fmla="*/ 44387 w 188118"/>
              <a:gd name="connsiteY72" fmla="*/ 203454 h 251555"/>
              <a:gd name="connsiteX73" fmla="*/ 102680 w 188118"/>
              <a:gd name="connsiteY73" fmla="*/ 175260 h 251555"/>
              <a:gd name="connsiteX74" fmla="*/ 102680 w 188118"/>
              <a:gd name="connsiteY74" fmla="*/ 182499 h 251555"/>
              <a:gd name="connsiteX75" fmla="*/ 152876 w 188118"/>
              <a:gd name="connsiteY75" fmla="*/ 182499 h 251555"/>
              <a:gd name="connsiteX76" fmla="*/ 152876 w 188118"/>
              <a:gd name="connsiteY76" fmla="*/ 175260 h 251555"/>
              <a:gd name="connsiteX77" fmla="*/ 102680 w 188118"/>
              <a:gd name="connsiteY77" fmla="*/ 175260 h 251555"/>
              <a:gd name="connsiteX78" fmla="*/ 102680 w 188118"/>
              <a:gd name="connsiteY78" fmla="*/ 175260 h 251555"/>
              <a:gd name="connsiteX79" fmla="*/ 102680 w 188118"/>
              <a:gd name="connsiteY79" fmla="*/ 146304 h 251555"/>
              <a:gd name="connsiteX80" fmla="*/ 102680 w 188118"/>
              <a:gd name="connsiteY80" fmla="*/ 153543 h 251555"/>
              <a:gd name="connsiteX81" fmla="*/ 152876 w 188118"/>
              <a:gd name="connsiteY81" fmla="*/ 153543 h 251555"/>
              <a:gd name="connsiteX82" fmla="*/ 152876 w 188118"/>
              <a:gd name="connsiteY82" fmla="*/ 146304 h 251555"/>
              <a:gd name="connsiteX83" fmla="*/ 102680 w 188118"/>
              <a:gd name="connsiteY83" fmla="*/ 146304 h 251555"/>
              <a:gd name="connsiteX84" fmla="*/ 102680 w 188118"/>
              <a:gd name="connsiteY84" fmla="*/ 146304 h 251555"/>
              <a:gd name="connsiteX85" fmla="*/ 102680 w 188118"/>
              <a:gd name="connsiteY85" fmla="*/ 118015 h 251555"/>
              <a:gd name="connsiteX86" fmla="*/ 102680 w 188118"/>
              <a:gd name="connsiteY86" fmla="*/ 125254 h 251555"/>
              <a:gd name="connsiteX87" fmla="*/ 152876 w 188118"/>
              <a:gd name="connsiteY87" fmla="*/ 125254 h 251555"/>
              <a:gd name="connsiteX88" fmla="*/ 152876 w 188118"/>
              <a:gd name="connsiteY88" fmla="*/ 118015 h 251555"/>
              <a:gd name="connsiteX89" fmla="*/ 102680 w 188118"/>
              <a:gd name="connsiteY89" fmla="*/ 118015 h 251555"/>
              <a:gd name="connsiteX90" fmla="*/ 102680 w 188118"/>
              <a:gd name="connsiteY90" fmla="*/ 118015 h 251555"/>
              <a:gd name="connsiteX91" fmla="*/ 73438 w 188118"/>
              <a:gd name="connsiteY91" fmla="*/ 74771 h 251555"/>
              <a:gd name="connsiteX92" fmla="*/ 73438 w 188118"/>
              <a:gd name="connsiteY92" fmla="*/ 82010 h 251555"/>
              <a:gd name="connsiteX93" fmla="*/ 152876 w 188118"/>
              <a:gd name="connsiteY93" fmla="*/ 82010 h 251555"/>
              <a:gd name="connsiteX94" fmla="*/ 152876 w 188118"/>
              <a:gd name="connsiteY94" fmla="*/ 74771 h 251555"/>
              <a:gd name="connsiteX95" fmla="*/ 73438 w 188118"/>
              <a:gd name="connsiteY95" fmla="*/ 74771 h 251555"/>
              <a:gd name="connsiteX96" fmla="*/ 73438 w 188118"/>
              <a:gd name="connsiteY96" fmla="*/ 74771 h 251555"/>
              <a:gd name="connsiteX97" fmla="*/ 44387 w 188118"/>
              <a:gd name="connsiteY97" fmla="*/ 94964 h 251555"/>
              <a:gd name="connsiteX98" fmla="*/ 44387 w 188118"/>
              <a:gd name="connsiteY98" fmla="*/ 102203 h 251555"/>
              <a:gd name="connsiteX99" fmla="*/ 152876 w 188118"/>
              <a:gd name="connsiteY99" fmla="*/ 102203 h 251555"/>
              <a:gd name="connsiteX100" fmla="*/ 152876 w 188118"/>
              <a:gd name="connsiteY100" fmla="*/ 94964 h 251555"/>
              <a:gd name="connsiteX101" fmla="*/ 44387 w 188118"/>
              <a:gd name="connsiteY101" fmla="*/ 94964 h 251555"/>
              <a:gd name="connsiteX102" fmla="*/ 44387 w 188118"/>
              <a:gd name="connsiteY102" fmla="*/ 94964 h 251555"/>
              <a:gd name="connsiteX103" fmla="*/ 41148 w 188118"/>
              <a:gd name="connsiteY103" fmla="*/ 38767 h 251555"/>
              <a:gd name="connsiteX104" fmla="*/ 30956 w 188118"/>
              <a:gd name="connsiteY104" fmla="*/ 52483 h 251555"/>
              <a:gd name="connsiteX105" fmla="*/ 24384 w 188118"/>
              <a:gd name="connsiteY105" fmla="*/ 61341 h 251555"/>
              <a:gd name="connsiteX106" fmla="*/ 38291 w 188118"/>
              <a:gd name="connsiteY106" fmla="*/ 60769 h 251555"/>
              <a:gd name="connsiteX107" fmla="*/ 41148 w 188118"/>
              <a:gd name="connsiteY107" fmla="*/ 38767 h 25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88118" h="251555">
                <a:moveTo>
                  <a:pt x="39053" y="17145"/>
                </a:moveTo>
                <a:lnTo>
                  <a:pt x="52673" y="17145"/>
                </a:lnTo>
                <a:lnTo>
                  <a:pt x="52673" y="35433"/>
                </a:lnTo>
                <a:lnTo>
                  <a:pt x="50673" y="35433"/>
                </a:lnTo>
                <a:lnTo>
                  <a:pt x="46673" y="65627"/>
                </a:lnTo>
                <a:lnTo>
                  <a:pt x="46196" y="69437"/>
                </a:lnTo>
                <a:lnTo>
                  <a:pt x="42386" y="69628"/>
                </a:lnTo>
                <a:lnTo>
                  <a:pt x="18193" y="70771"/>
                </a:lnTo>
                <a:lnTo>
                  <a:pt x="18193" y="226600"/>
                </a:lnTo>
                <a:cubicBezTo>
                  <a:pt x="18193" y="228409"/>
                  <a:pt x="18955" y="230124"/>
                  <a:pt x="20193" y="231362"/>
                </a:cubicBezTo>
                <a:lnTo>
                  <a:pt x="20193" y="231362"/>
                </a:lnTo>
                <a:cubicBezTo>
                  <a:pt x="21431" y="232600"/>
                  <a:pt x="23146" y="233363"/>
                  <a:pt x="24956" y="233363"/>
                </a:cubicBezTo>
                <a:lnTo>
                  <a:pt x="163163" y="233363"/>
                </a:lnTo>
                <a:cubicBezTo>
                  <a:pt x="165068" y="233363"/>
                  <a:pt x="166688" y="232600"/>
                  <a:pt x="167926" y="231362"/>
                </a:cubicBezTo>
                <a:lnTo>
                  <a:pt x="167926" y="231362"/>
                </a:lnTo>
                <a:cubicBezTo>
                  <a:pt x="169164" y="230124"/>
                  <a:pt x="169926" y="228505"/>
                  <a:pt x="169926" y="226600"/>
                </a:cubicBezTo>
                <a:lnTo>
                  <a:pt x="169926" y="42291"/>
                </a:lnTo>
                <a:cubicBezTo>
                  <a:pt x="169926" y="40481"/>
                  <a:pt x="169164" y="38767"/>
                  <a:pt x="167926" y="37529"/>
                </a:cubicBezTo>
                <a:lnTo>
                  <a:pt x="167926" y="37529"/>
                </a:lnTo>
                <a:cubicBezTo>
                  <a:pt x="166688" y="36290"/>
                  <a:pt x="164973" y="35528"/>
                  <a:pt x="163163" y="35528"/>
                </a:cubicBezTo>
                <a:lnTo>
                  <a:pt x="136017" y="35528"/>
                </a:lnTo>
                <a:lnTo>
                  <a:pt x="136017" y="44196"/>
                </a:lnTo>
                <a:lnTo>
                  <a:pt x="63532" y="44196"/>
                </a:lnTo>
                <a:lnTo>
                  <a:pt x="63532" y="10287"/>
                </a:lnTo>
                <a:lnTo>
                  <a:pt x="96203" y="10287"/>
                </a:lnTo>
                <a:lnTo>
                  <a:pt x="96203" y="5334"/>
                </a:lnTo>
                <a:lnTo>
                  <a:pt x="76486" y="5334"/>
                </a:lnTo>
                <a:lnTo>
                  <a:pt x="76486" y="0"/>
                </a:lnTo>
                <a:lnTo>
                  <a:pt x="123730" y="0"/>
                </a:lnTo>
                <a:lnTo>
                  <a:pt x="123730" y="8954"/>
                </a:lnTo>
                <a:lnTo>
                  <a:pt x="136017" y="8954"/>
                </a:lnTo>
                <a:lnTo>
                  <a:pt x="136017" y="17240"/>
                </a:lnTo>
                <a:lnTo>
                  <a:pt x="163163" y="17240"/>
                </a:lnTo>
                <a:cubicBezTo>
                  <a:pt x="170021" y="17240"/>
                  <a:pt x="176308" y="20098"/>
                  <a:pt x="180785" y="24575"/>
                </a:cubicBezTo>
                <a:lnTo>
                  <a:pt x="180785" y="24575"/>
                </a:lnTo>
                <a:cubicBezTo>
                  <a:pt x="185356" y="29146"/>
                  <a:pt x="188119" y="35338"/>
                  <a:pt x="188119" y="42291"/>
                </a:cubicBezTo>
                <a:lnTo>
                  <a:pt x="188119" y="226600"/>
                </a:lnTo>
                <a:cubicBezTo>
                  <a:pt x="188119" y="233458"/>
                  <a:pt x="185356" y="239744"/>
                  <a:pt x="180785" y="244221"/>
                </a:cubicBezTo>
                <a:lnTo>
                  <a:pt x="180785" y="244221"/>
                </a:lnTo>
                <a:lnTo>
                  <a:pt x="180785" y="244221"/>
                </a:lnTo>
                <a:cubicBezTo>
                  <a:pt x="176213" y="248793"/>
                  <a:pt x="170021" y="251555"/>
                  <a:pt x="163163" y="251555"/>
                </a:cubicBezTo>
                <a:lnTo>
                  <a:pt x="24956" y="251555"/>
                </a:lnTo>
                <a:cubicBezTo>
                  <a:pt x="18098" y="251555"/>
                  <a:pt x="11811" y="248793"/>
                  <a:pt x="7334" y="244221"/>
                </a:cubicBezTo>
                <a:lnTo>
                  <a:pt x="7334" y="244221"/>
                </a:lnTo>
                <a:cubicBezTo>
                  <a:pt x="2762" y="239744"/>
                  <a:pt x="0" y="233458"/>
                  <a:pt x="0" y="226504"/>
                </a:cubicBezTo>
                <a:lnTo>
                  <a:pt x="0" y="66580"/>
                </a:lnTo>
                <a:lnTo>
                  <a:pt x="0" y="63627"/>
                </a:lnTo>
                <a:lnTo>
                  <a:pt x="1810" y="61150"/>
                </a:lnTo>
                <a:cubicBezTo>
                  <a:pt x="8192" y="52578"/>
                  <a:pt x="12859" y="46196"/>
                  <a:pt x="16383" y="41624"/>
                </a:cubicBezTo>
                <a:lnTo>
                  <a:pt x="31909" y="20955"/>
                </a:lnTo>
                <a:lnTo>
                  <a:pt x="34671" y="17240"/>
                </a:lnTo>
                <a:lnTo>
                  <a:pt x="39053" y="17240"/>
                </a:lnTo>
                <a:lnTo>
                  <a:pt x="39053" y="17145"/>
                </a:lnTo>
                <a:close/>
                <a:moveTo>
                  <a:pt x="41053" y="136588"/>
                </a:moveTo>
                <a:lnTo>
                  <a:pt x="41053" y="151257"/>
                </a:lnTo>
                <a:lnTo>
                  <a:pt x="57626" y="151257"/>
                </a:lnTo>
                <a:lnTo>
                  <a:pt x="57626" y="167830"/>
                </a:lnTo>
                <a:lnTo>
                  <a:pt x="72295" y="167830"/>
                </a:lnTo>
                <a:lnTo>
                  <a:pt x="72295" y="151257"/>
                </a:lnTo>
                <a:lnTo>
                  <a:pt x="88868" y="151257"/>
                </a:lnTo>
                <a:lnTo>
                  <a:pt x="88868" y="136588"/>
                </a:lnTo>
                <a:lnTo>
                  <a:pt x="72295" y="136588"/>
                </a:lnTo>
                <a:lnTo>
                  <a:pt x="72295" y="120015"/>
                </a:lnTo>
                <a:lnTo>
                  <a:pt x="57626" y="120015"/>
                </a:lnTo>
                <a:lnTo>
                  <a:pt x="57626" y="136588"/>
                </a:lnTo>
                <a:lnTo>
                  <a:pt x="41053" y="136588"/>
                </a:lnTo>
                <a:lnTo>
                  <a:pt x="41053" y="136588"/>
                </a:lnTo>
                <a:close/>
                <a:moveTo>
                  <a:pt x="44387" y="203454"/>
                </a:moveTo>
                <a:lnTo>
                  <a:pt x="44387" y="210693"/>
                </a:lnTo>
                <a:lnTo>
                  <a:pt x="152876" y="210693"/>
                </a:lnTo>
                <a:lnTo>
                  <a:pt x="152876" y="203454"/>
                </a:lnTo>
                <a:lnTo>
                  <a:pt x="44387" y="203454"/>
                </a:lnTo>
                <a:lnTo>
                  <a:pt x="44387" y="203454"/>
                </a:lnTo>
                <a:close/>
                <a:moveTo>
                  <a:pt x="102680" y="175260"/>
                </a:moveTo>
                <a:lnTo>
                  <a:pt x="102680" y="182499"/>
                </a:lnTo>
                <a:lnTo>
                  <a:pt x="152876" y="182499"/>
                </a:lnTo>
                <a:lnTo>
                  <a:pt x="152876" y="175260"/>
                </a:lnTo>
                <a:lnTo>
                  <a:pt x="102680" y="175260"/>
                </a:lnTo>
                <a:lnTo>
                  <a:pt x="102680" y="175260"/>
                </a:lnTo>
                <a:close/>
                <a:moveTo>
                  <a:pt x="102680" y="146304"/>
                </a:moveTo>
                <a:lnTo>
                  <a:pt x="102680" y="153543"/>
                </a:lnTo>
                <a:lnTo>
                  <a:pt x="152876" y="153543"/>
                </a:lnTo>
                <a:lnTo>
                  <a:pt x="152876" y="146304"/>
                </a:lnTo>
                <a:lnTo>
                  <a:pt x="102680" y="146304"/>
                </a:lnTo>
                <a:lnTo>
                  <a:pt x="102680" y="146304"/>
                </a:lnTo>
                <a:close/>
                <a:moveTo>
                  <a:pt x="102680" y="118015"/>
                </a:moveTo>
                <a:lnTo>
                  <a:pt x="102680" y="125254"/>
                </a:lnTo>
                <a:lnTo>
                  <a:pt x="152876" y="125254"/>
                </a:lnTo>
                <a:lnTo>
                  <a:pt x="152876" y="118015"/>
                </a:lnTo>
                <a:lnTo>
                  <a:pt x="102680" y="118015"/>
                </a:lnTo>
                <a:lnTo>
                  <a:pt x="102680" y="118015"/>
                </a:lnTo>
                <a:close/>
                <a:moveTo>
                  <a:pt x="73438" y="74771"/>
                </a:moveTo>
                <a:lnTo>
                  <a:pt x="73438" y="82010"/>
                </a:lnTo>
                <a:lnTo>
                  <a:pt x="152876" y="82010"/>
                </a:lnTo>
                <a:lnTo>
                  <a:pt x="152876" y="74771"/>
                </a:lnTo>
                <a:lnTo>
                  <a:pt x="73438" y="74771"/>
                </a:lnTo>
                <a:lnTo>
                  <a:pt x="73438" y="74771"/>
                </a:lnTo>
                <a:close/>
                <a:moveTo>
                  <a:pt x="44387" y="94964"/>
                </a:moveTo>
                <a:lnTo>
                  <a:pt x="44387" y="102203"/>
                </a:lnTo>
                <a:lnTo>
                  <a:pt x="152876" y="102203"/>
                </a:lnTo>
                <a:lnTo>
                  <a:pt x="152876" y="94964"/>
                </a:lnTo>
                <a:lnTo>
                  <a:pt x="44387" y="94964"/>
                </a:lnTo>
                <a:lnTo>
                  <a:pt x="44387" y="94964"/>
                </a:lnTo>
                <a:close/>
                <a:moveTo>
                  <a:pt x="41148" y="38767"/>
                </a:moveTo>
                <a:lnTo>
                  <a:pt x="30956" y="52483"/>
                </a:lnTo>
                <a:lnTo>
                  <a:pt x="24384" y="61341"/>
                </a:lnTo>
                <a:lnTo>
                  <a:pt x="38291" y="60769"/>
                </a:lnTo>
                <a:lnTo>
                  <a:pt x="41148" y="38767"/>
                </a:lnTo>
                <a:close/>
              </a:path>
            </a:pathLst>
          </a:custGeom>
          <a:solidFill>
            <a:schemeClr val="bg1"/>
          </a:solidFill>
          <a:ln w="9525" cap="flat">
            <a:noFill/>
            <a:prstDash val="solid"/>
            <a:miter/>
          </a:ln>
        </p:spPr>
        <p:txBody>
          <a:bodyPr rtlCol="0" anchor="ctr"/>
          <a:lstStyle/>
          <a:p>
            <a:endParaRPr lang="en-US"/>
          </a:p>
        </p:txBody>
      </p:sp>
      <p:grpSp>
        <p:nvGrpSpPr>
          <p:cNvPr id="24" name="Group 23">
            <a:extLst>
              <a:ext uri="{FF2B5EF4-FFF2-40B4-BE49-F238E27FC236}">
                <a16:creationId xmlns:a16="http://schemas.microsoft.com/office/drawing/2014/main" id="{2B1DB523-663C-422F-9FEB-6CF3C288206E}"/>
              </a:ext>
            </a:extLst>
          </p:cNvPr>
          <p:cNvGrpSpPr/>
          <p:nvPr/>
        </p:nvGrpSpPr>
        <p:grpSpPr>
          <a:xfrm>
            <a:off x="2224736" y="2018544"/>
            <a:ext cx="274638" cy="293688"/>
            <a:chOff x="5561013" y="2427288"/>
            <a:chExt cx="274638" cy="293688"/>
          </a:xfrm>
          <a:solidFill>
            <a:srgbClr val="FFFFFF"/>
          </a:solidFill>
        </p:grpSpPr>
        <p:sp>
          <p:nvSpPr>
            <p:cNvPr id="25" name="Freeform 60">
              <a:extLst>
                <a:ext uri="{FF2B5EF4-FFF2-40B4-BE49-F238E27FC236}">
                  <a16:creationId xmlns:a16="http://schemas.microsoft.com/office/drawing/2014/main" id="{5DF85F4F-2293-4F11-8D80-BB9384B4A950}"/>
                </a:ext>
              </a:extLst>
            </p:cNvPr>
            <p:cNvSpPr>
              <a:spLocks/>
            </p:cNvSpPr>
            <p:nvPr/>
          </p:nvSpPr>
          <p:spPr bwMode="auto">
            <a:xfrm>
              <a:off x="5608638" y="2546350"/>
              <a:ext cx="63500" cy="128588"/>
            </a:xfrm>
            <a:custGeom>
              <a:avLst/>
              <a:gdLst/>
              <a:ahLst/>
              <a:cxnLst>
                <a:cxn ang="0">
                  <a:pos x="18" y="21"/>
                </a:cxn>
                <a:cxn ang="0">
                  <a:pos x="18" y="81"/>
                </a:cxn>
                <a:cxn ang="0">
                  <a:pos x="40" y="81"/>
                </a:cxn>
                <a:cxn ang="0">
                  <a:pos x="40" y="0"/>
                </a:cxn>
                <a:cxn ang="0">
                  <a:pos x="24" y="0"/>
                </a:cxn>
                <a:cxn ang="0">
                  <a:pos x="0" y="6"/>
                </a:cxn>
                <a:cxn ang="0">
                  <a:pos x="5" y="24"/>
                </a:cxn>
                <a:cxn ang="0">
                  <a:pos x="18" y="21"/>
                </a:cxn>
              </a:cxnLst>
              <a:rect l="0" t="0" r="r" b="b"/>
              <a:pathLst>
                <a:path w="40" h="81">
                  <a:moveTo>
                    <a:pt x="18" y="21"/>
                  </a:moveTo>
                  <a:lnTo>
                    <a:pt x="18" y="81"/>
                  </a:lnTo>
                  <a:lnTo>
                    <a:pt x="40" y="81"/>
                  </a:lnTo>
                  <a:lnTo>
                    <a:pt x="40" y="0"/>
                  </a:lnTo>
                  <a:lnTo>
                    <a:pt x="24" y="0"/>
                  </a:lnTo>
                  <a:lnTo>
                    <a:pt x="0" y="6"/>
                  </a:lnTo>
                  <a:lnTo>
                    <a:pt x="5" y="24"/>
                  </a:lnTo>
                  <a:lnTo>
                    <a:pt x="18" y="21"/>
                  </a:lnTo>
                  <a:close/>
                </a:path>
              </a:pathLst>
            </a:custGeom>
            <a:grpFill/>
            <a:ln w="9525">
              <a:noFill/>
              <a:round/>
              <a:headEnd/>
              <a:tailEnd/>
            </a:ln>
          </p:spPr>
          <p:txBody>
            <a:bodyPr/>
            <a:lstStyle/>
            <a:p>
              <a:pPr>
                <a:defRPr/>
              </a:pPr>
              <a:endParaRPr lang="en-US"/>
            </a:p>
          </p:txBody>
        </p:sp>
        <p:sp>
          <p:nvSpPr>
            <p:cNvPr id="26" name="Freeform 61">
              <a:extLst>
                <a:ext uri="{FF2B5EF4-FFF2-40B4-BE49-F238E27FC236}">
                  <a16:creationId xmlns:a16="http://schemas.microsoft.com/office/drawing/2014/main" id="{DB1337ED-C83D-40DD-A82B-D7CA02418438}"/>
                </a:ext>
              </a:extLst>
            </p:cNvPr>
            <p:cNvSpPr>
              <a:spLocks/>
            </p:cNvSpPr>
            <p:nvPr/>
          </p:nvSpPr>
          <p:spPr bwMode="auto">
            <a:xfrm>
              <a:off x="5702301" y="2546350"/>
              <a:ext cx="98425" cy="128588"/>
            </a:xfrm>
            <a:custGeom>
              <a:avLst/>
              <a:gdLst/>
              <a:ahLst/>
              <a:cxnLst>
                <a:cxn ang="0">
                  <a:pos x="2" y="81"/>
                </a:cxn>
                <a:cxn ang="0">
                  <a:pos x="27" y="81"/>
                </a:cxn>
                <a:cxn ang="0">
                  <a:pos x="62" y="18"/>
                </a:cxn>
                <a:cxn ang="0">
                  <a:pos x="62" y="0"/>
                </a:cxn>
                <a:cxn ang="0">
                  <a:pos x="0" y="0"/>
                </a:cxn>
                <a:cxn ang="0">
                  <a:pos x="0" y="19"/>
                </a:cxn>
                <a:cxn ang="0">
                  <a:pos x="38" y="19"/>
                </a:cxn>
                <a:cxn ang="0">
                  <a:pos x="2" y="81"/>
                </a:cxn>
              </a:cxnLst>
              <a:rect l="0" t="0" r="r" b="b"/>
              <a:pathLst>
                <a:path w="62" h="81">
                  <a:moveTo>
                    <a:pt x="2" y="81"/>
                  </a:moveTo>
                  <a:lnTo>
                    <a:pt x="27" y="81"/>
                  </a:lnTo>
                  <a:lnTo>
                    <a:pt x="62" y="18"/>
                  </a:lnTo>
                  <a:lnTo>
                    <a:pt x="62" y="0"/>
                  </a:lnTo>
                  <a:lnTo>
                    <a:pt x="0" y="0"/>
                  </a:lnTo>
                  <a:lnTo>
                    <a:pt x="0" y="19"/>
                  </a:lnTo>
                  <a:lnTo>
                    <a:pt x="38" y="19"/>
                  </a:lnTo>
                  <a:lnTo>
                    <a:pt x="2" y="81"/>
                  </a:lnTo>
                  <a:close/>
                </a:path>
              </a:pathLst>
            </a:custGeom>
            <a:grpFill/>
            <a:ln w="9525">
              <a:noFill/>
              <a:round/>
              <a:headEnd/>
              <a:tailEnd/>
            </a:ln>
          </p:spPr>
          <p:txBody>
            <a:bodyPr/>
            <a:lstStyle/>
            <a:p>
              <a:pPr>
                <a:defRPr/>
              </a:pPr>
              <a:endParaRPr lang="en-US"/>
            </a:p>
          </p:txBody>
        </p:sp>
        <p:sp>
          <p:nvSpPr>
            <p:cNvPr id="27" name="Freeform 62">
              <a:extLst>
                <a:ext uri="{FF2B5EF4-FFF2-40B4-BE49-F238E27FC236}">
                  <a16:creationId xmlns:a16="http://schemas.microsoft.com/office/drawing/2014/main" id="{CD53E5E3-B983-4A38-A792-D809391474A4}"/>
                </a:ext>
              </a:extLst>
            </p:cNvPr>
            <p:cNvSpPr>
              <a:spLocks noEditPoints="1"/>
            </p:cNvSpPr>
            <p:nvPr/>
          </p:nvSpPr>
          <p:spPr bwMode="auto">
            <a:xfrm>
              <a:off x="5561013" y="2427288"/>
              <a:ext cx="274638" cy="293688"/>
            </a:xfrm>
            <a:custGeom>
              <a:avLst/>
              <a:gdLst/>
              <a:ahLst/>
              <a:cxnLst>
                <a:cxn ang="0">
                  <a:pos x="94" y="14"/>
                </a:cxn>
                <a:cxn ang="0">
                  <a:pos x="94" y="4"/>
                </a:cxn>
                <a:cxn ang="0">
                  <a:pos x="91" y="0"/>
                </a:cxn>
                <a:cxn ang="0">
                  <a:pos x="76" y="0"/>
                </a:cxn>
                <a:cxn ang="0">
                  <a:pos x="73" y="4"/>
                </a:cxn>
                <a:cxn ang="0">
                  <a:pos x="73" y="14"/>
                </a:cxn>
                <a:cxn ang="0">
                  <a:pos x="36" y="14"/>
                </a:cxn>
                <a:cxn ang="0">
                  <a:pos x="36" y="4"/>
                </a:cxn>
                <a:cxn ang="0">
                  <a:pos x="33" y="0"/>
                </a:cxn>
                <a:cxn ang="0">
                  <a:pos x="18" y="0"/>
                </a:cxn>
                <a:cxn ang="0">
                  <a:pos x="15" y="4"/>
                </a:cxn>
                <a:cxn ang="0">
                  <a:pos x="15" y="14"/>
                </a:cxn>
                <a:cxn ang="0">
                  <a:pos x="0" y="14"/>
                </a:cxn>
                <a:cxn ang="0">
                  <a:pos x="0" y="116"/>
                </a:cxn>
                <a:cxn ang="0">
                  <a:pos x="109" y="116"/>
                </a:cxn>
                <a:cxn ang="0">
                  <a:pos x="109" y="14"/>
                </a:cxn>
                <a:cxn ang="0">
                  <a:pos x="94" y="14"/>
                </a:cxn>
                <a:cxn ang="0">
                  <a:pos x="80" y="7"/>
                </a:cxn>
                <a:cxn ang="0">
                  <a:pos x="87" y="7"/>
                </a:cxn>
                <a:cxn ang="0">
                  <a:pos x="87" y="22"/>
                </a:cxn>
                <a:cxn ang="0">
                  <a:pos x="80" y="22"/>
                </a:cxn>
                <a:cxn ang="0">
                  <a:pos x="80" y="7"/>
                </a:cxn>
                <a:cxn ang="0">
                  <a:pos x="22" y="7"/>
                </a:cxn>
                <a:cxn ang="0">
                  <a:pos x="29" y="7"/>
                </a:cxn>
                <a:cxn ang="0">
                  <a:pos x="29" y="22"/>
                </a:cxn>
                <a:cxn ang="0">
                  <a:pos x="22" y="22"/>
                </a:cxn>
                <a:cxn ang="0">
                  <a:pos x="22" y="7"/>
                </a:cxn>
                <a:cxn ang="0">
                  <a:pos x="102" y="109"/>
                </a:cxn>
                <a:cxn ang="0">
                  <a:pos x="7" y="109"/>
                </a:cxn>
                <a:cxn ang="0">
                  <a:pos x="7" y="36"/>
                </a:cxn>
                <a:cxn ang="0">
                  <a:pos x="102" y="36"/>
                </a:cxn>
                <a:cxn ang="0">
                  <a:pos x="102" y="109"/>
                </a:cxn>
              </a:cxnLst>
              <a:rect l="0" t="0" r="r" b="b"/>
              <a:pathLst>
                <a:path w="109" h="116">
                  <a:moveTo>
                    <a:pt x="94" y="14"/>
                  </a:moveTo>
                  <a:cubicBezTo>
                    <a:pt x="94" y="4"/>
                    <a:pt x="94" y="4"/>
                    <a:pt x="94" y="4"/>
                  </a:cubicBezTo>
                  <a:cubicBezTo>
                    <a:pt x="94" y="2"/>
                    <a:pt x="93" y="0"/>
                    <a:pt x="91" y="0"/>
                  </a:cubicBezTo>
                  <a:cubicBezTo>
                    <a:pt x="76" y="0"/>
                    <a:pt x="76" y="0"/>
                    <a:pt x="76" y="0"/>
                  </a:cubicBezTo>
                  <a:cubicBezTo>
                    <a:pt x="74" y="0"/>
                    <a:pt x="73" y="2"/>
                    <a:pt x="73" y="4"/>
                  </a:cubicBezTo>
                  <a:cubicBezTo>
                    <a:pt x="73" y="14"/>
                    <a:pt x="73" y="14"/>
                    <a:pt x="73" y="14"/>
                  </a:cubicBezTo>
                  <a:cubicBezTo>
                    <a:pt x="36" y="14"/>
                    <a:pt x="36" y="14"/>
                    <a:pt x="36" y="14"/>
                  </a:cubicBezTo>
                  <a:cubicBezTo>
                    <a:pt x="36" y="4"/>
                    <a:pt x="36" y="4"/>
                    <a:pt x="36" y="4"/>
                  </a:cubicBezTo>
                  <a:cubicBezTo>
                    <a:pt x="36" y="2"/>
                    <a:pt x="35" y="0"/>
                    <a:pt x="33" y="0"/>
                  </a:cubicBezTo>
                  <a:cubicBezTo>
                    <a:pt x="18" y="0"/>
                    <a:pt x="18" y="0"/>
                    <a:pt x="18" y="0"/>
                  </a:cubicBezTo>
                  <a:cubicBezTo>
                    <a:pt x="16" y="0"/>
                    <a:pt x="15" y="2"/>
                    <a:pt x="15" y="4"/>
                  </a:cubicBezTo>
                  <a:cubicBezTo>
                    <a:pt x="15" y="14"/>
                    <a:pt x="15" y="14"/>
                    <a:pt x="15" y="14"/>
                  </a:cubicBezTo>
                  <a:cubicBezTo>
                    <a:pt x="0" y="14"/>
                    <a:pt x="0" y="14"/>
                    <a:pt x="0" y="14"/>
                  </a:cubicBezTo>
                  <a:cubicBezTo>
                    <a:pt x="0" y="116"/>
                    <a:pt x="0" y="116"/>
                    <a:pt x="0" y="116"/>
                  </a:cubicBezTo>
                  <a:cubicBezTo>
                    <a:pt x="109" y="116"/>
                    <a:pt x="109" y="116"/>
                    <a:pt x="109" y="116"/>
                  </a:cubicBezTo>
                  <a:cubicBezTo>
                    <a:pt x="109" y="14"/>
                    <a:pt x="109" y="14"/>
                    <a:pt x="109" y="14"/>
                  </a:cubicBezTo>
                  <a:lnTo>
                    <a:pt x="94" y="14"/>
                  </a:lnTo>
                  <a:close/>
                  <a:moveTo>
                    <a:pt x="80" y="7"/>
                  </a:moveTo>
                  <a:cubicBezTo>
                    <a:pt x="87" y="7"/>
                    <a:pt x="87" y="7"/>
                    <a:pt x="87" y="7"/>
                  </a:cubicBezTo>
                  <a:cubicBezTo>
                    <a:pt x="87" y="22"/>
                    <a:pt x="87" y="22"/>
                    <a:pt x="87" y="22"/>
                  </a:cubicBezTo>
                  <a:cubicBezTo>
                    <a:pt x="80" y="22"/>
                    <a:pt x="80" y="22"/>
                    <a:pt x="80" y="22"/>
                  </a:cubicBezTo>
                  <a:lnTo>
                    <a:pt x="80" y="7"/>
                  </a:lnTo>
                  <a:close/>
                  <a:moveTo>
                    <a:pt x="22" y="7"/>
                  </a:moveTo>
                  <a:cubicBezTo>
                    <a:pt x="29" y="7"/>
                    <a:pt x="29" y="7"/>
                    <a:pt x="29" y="7"/>
                  </a:cubicBezTo>
                  <a:cubicBezTo>
                    <a:pt x="29" y="22"/>
                    <a:pt x="29" y="22"/>
                    <a:pt x="29" y="22"/>
                  </a:cubicBezTo>
                  <a:cubicBezTo>
                    <a:pt x="22" y="22"/>
                    <a:pt x="22" y="22"/>
                    <a:pt x="22" y="22"/>
                  </a:cubicBezTo>
                  <a:lnTo>
                    <a:pt x="22" y="7"/>
                  </a:lnTo>
                  <a:close/>
                  <a:moveTo>
                    <a:pt x="102" y="109"/>
                  </a:moveTo>
                  <a:cubicBezTo>
                    <a:pt x="7" y="109"/>
                    <a:pt x="7" y="109"/>
                    <a:pt x="7" y="109"/>
                  </a:cubicBezTo>
                  <a:cubicBezTo>
                    <a:pt x="7" y="36"/>
                    <a:pt x="7" y="36"/>
                    <a:pt x="7" y="36"/>
                  </a:cubicBezTo>
                  <a:cubicBezTo>
                    <a:pt x="102" y="36"/>
                    <a:pt x="102" y="36"/>
                    <a:pt x="102" y="36"/>
                  </a:cubicBezTo>
                  <a:lnTo>
                    <a:pt x="102" y="109"/>
                  </a:lnTo>
                  <a:close/>
                </a:path>
              </a:pathLst>
            </a:custGeom>
            <a:grpFill/>
            <a:ln w="9525">
              <a:noFill/>
              <a:round/>
              <a:headEnd/>
              <a:tailEnd/>
            </a:ln>
          </p:spPr>
          <p:txBody>
            <a:bodyPr/>
            <a:lstStyle/>
            <a:p>
              <a:pPr>
                <a:defRPr/>
              </a:pPr>
              <a:endParaRPr lang="en-US"/>
            </a:p>
          </p:txBody>
        </p:sp>
      </p:grpSp>
      <p:grpSp>
        <p:nvGrpSpPr>
          <p:cNvPr id="28" name="Group 27">
            <a:extLst>
              <a:ext uri="{FF2B5EF4-FFF2-40B4-BE49-F238E27FC236}">
                <a16:creationId xmlns:a16="http://schemas.microsoft.com/office/drawing/2014/main" id="{30D1E76B-9D26-42DC-8E55-6E2E49854FA1}"/>
              </a:ext>
            </a:extLst>
          </p:cNvPr>
          <p:cNvGrpSpPr/>
          <p:nvPr/>
        </p:nvGrpSpPr>
        <p:grpSpPr>
          <a:xfrm>
            <a:off x="1591345" y="3138112"/>
            <a:ext cx="254000" cy="293687"/>
            <a:chOff x="2708276" y="2427288"/>
            <a:chExt cx="254000" cy="293687"/>
          </a:xfrm>
          <a:solidFill>
            <a:srgbClr val="FFFFFF"/>
          </a:solidFill>
        </p:grpSpPr>
        <p:sp>
          <p:nvSpPr>
            <p:cNvPr id="29" name="Freeform 47">
              <a:extLst>
                <a:ext uri="{FF2B5EF4-FFF2-40B4-BE49-F238E27FC236}">
                  <a16:creationId xmlns:a16="http://schemas.microsoft.com/office/drawing/2014/main" id="{C133C457-BEA8-419F-9989-825570E1A1FF}"/>
                </a:ext>
              </a:extLst>
            </p:cNvPr>
            <p:cNvSpPr>
              <a:spLocks noEditPoints="1"/>
            </p:cNvSpPr>
            <p:nvPr/>
          </p:nvSpPr>
          <p:spPr bwMode="auto">
            <a:xfrm>
              <a:off x="2760663" y="2427288"/>
              <a:ext cx="146050" cy="73025"/>
            </a:xfrm>
            <a:custGeom>
              <a:avLst/>
              <a:gdLst/>
              <a:ahLst/>
              <a:cxnLst>
                <a:cxn ang="0">
                  <a:pos x="58" y="14"/>
                </a:cxn>
                <a:cxn ang="0">
                  <a:pos x="44" y="14"/>
                </a:cxn>
                <a:cxn ang="0">
                  <a:pos x="29" y="0"/>
                </a:cxn>
                <a:cxn ang="0">
                  <a:pos x="15" y="14"/>
                </a:cxn>
                <a:cxn ang="0">
                  <a:pos x="0" y="14"/>
                </a:cxn>
                <a:cxn ang="0">
                  <a:pos x="0" y="29"/>
                </a:cxn>
                <a:cxn ang="0">
                  <a:pos x="58" y="29"/>
                </a:cxn>
                <a:cxn ang="0">
                  <a:pos x="58" y="14"/>
                </a:cxn>
                <a:cxn ang="0">
                  <a:pos x="29" y="22"/>
                </a:cxn>
                <a:cxn ang="0">
                  <a:pos x="22" y="14"/>
                </a:cxn>
                <a:cxn ang="0">
                  <a:pos x="29" y="7"/>
                </a:cxn>
                <a:cxn ang="0">
                  <a:pos x="37" y="14"/>
                </a:cxn>
                <a:cxn ang="0">
                  <a:pos x="29" y="22"/>
                </a:cxn>
              </a:cxnLst>
              <a:rect l="0" t="0" r="r" b="b"/>
              <a:pathLst>
                <a:path w="58" h="29">
                  <a:moveTo>
                    <a:pt x="58" y="14"/>
                  </a:moveTo>
                  <a:cubicBezTo>
                    <a:pt x="44" y="14"/>
                    <a:pt x="44" y="14"/>
                    <a:pt x="44" y="14"/>
                  </a:cubicBezTo>
                  <a:cubicBezTo>
                    <a:pt x="44" y="6"/>
                    <a:pt x="37" y="0"/>
                    <a:pt x="29" y="0"/>
                  </a:cubicBezTo>
                  <a:cubicBezTo>
                    <a:pt x="21" y="0"/>
                    <a:pt x="15" y="6"/>
                    <a:pt x="15" y="14"/>
                  </a:cubicBezTo>
                  <a:cubicBezTo>
                    <a:pt x="0" y="14"/>
                    <a:pt x="0" y="14"/>
                    <a:pt x="0" y="14"/>
                  </a:cubicBezTo>
                  <a:cubicBezTo>
                    <a:pt x="0" y="29"/>
                    <a:pt x="0" y="29"/>
                    <a:pt x="0" y="29"/>
                  </a:cubicBezTo>
                  <a:cubicBezTo>
                    <a:pt x="58" y="29"/>
                    <a:pt x="58" y="29"/>
                    <a:pt x="58" y="29"/>
                  </a:cubicBezTo>
                  <a:lnTo>
                    <a:pt x="58" y="14"/>
                  </a:lnTo>
                  <a:close/>
                  <a:moveTo>
                    <a:pt x="29" y="22"/>
                  </a:moveTo>
                  <a:cubicBezTo>
                    <a:pt x="25" y="22"/>
                    <a:pt x="22" y="18"/>
                    <a:pt x="22" y="14"/>
                  </a:cubicBezTo>
                  <a:cubicBezTo>
                    <a:pt x="22" y="10"/>
                    <a:pt x="25" y="7"/>
                    <a:pt x="29" y="7"/>
                  </a:cubicBezTo>
                  <a:cubicBezTo>
                    <a:pt x="33" y="7"/>
                    <a:pt x="37" y="10"/>
                    <a:pt x="37" y="14"/>
                  </a:cubicBezTo>
                  <a:cubicBezTo>
                    <a:pt x="37" y="18"/>
                    <a:pt x="33" y="22"/>
                    <a:pt x="29" y="22"/>
                  </a:cubicBezTo>
                  <a:close/>
                </a:path>
              </a:pathLst>
            </a:custGeom>
            <a:grpFill/>
            <a:ln w="9525">
              <a:noFill/>
              <a:round/>
              <a:headEnd/>
              <a:tailEnd/>
            </a:ln>
          </p:spPr>
          <p:txBody>
            <a:bodyPr/>
            <a:lstStyle/>
            <a:p>
              <a:pPr>
                <a:defRPr/>
              </a:pPr>
              <a:endParaRPr lang="en-US"/>
            </a:p>
          </p:txBody>
        </p:sp>
        <p:sp>
          <p:nvSpPr>
            <p:cNvPr id="30" name="Freeform 48">
              <a:extLst>
                <a:ext uri="{FF2B5EF4-FFF2-40B4-BE49-F238E27FC236}">
                  <a16:creationId xmlns:a16="http://schemas.microsoft.com/office/drawing/2014/main" id="{CBC5E823-F1A2-4F38-B401-F990F957A9CB}"/>
                </a:ext>
              </a:extLst>
            </p:cNvPr>
            <p:cNvSpPr>
              <a:spLocks noEditPoints="1"/>
            </p:cNvSpPr>
            <p:nvPr/>
          </p:nvSpPr>
          <p:spPr bwMode="auto">
            <a:xfrm>
              <a:off x="2708276" y="2463800"/>
              <a:ext cx="254000" cy="257175"/>
            </a:xfrm>
            <a:custGeom>
              <a:avLst/>
              <a:gdLst/>
              <a:ahLst/>
              <a:cxnLst>
                <a:cxn ang="0">
                  <a:pos x="138" y="0"/>
                </a:cxn>
                <a:cxn ang="0">
                  <a:pos x="138" y="35"/>
                </a:cxn>
                <a:cxn ang="0">
                  <a:pos x="22" y="35"/>
                </a:cxn>
                <a:cxn ang="0">
                  <a:pos x="22" y="0"/>
                </a:cxn>
                <a:cxn ang="0">
                  <a:pos x="0" y="0"/>
                </a:cxn>
                <a:cxn ang="0">
                  <a:pos x="0" y="162"/>
                </a:cxn>
                <a:cxn ang="0">
                  <a:pos x="160" y="162"/>
                </a:cxn>
                <a:cxn ang="0">
                  <a:pos x="160" y="0"/>
                </a:cxn>
                <a:cxn ang="0">
                  <a:pos x="138" y="0"/>
                </a:cxn>
                <a:cxn ang="0">
                  <a:pos x="74" y="138"/>
                </a:cxn>
                <a:cxn ang="0">
                  <a:pos x="66" y="128"/>
                </a:cxn>
                <a:cxn ang="0">
                  <a:pos x="33" y="97"/>
                </a:cxn>
                <a:cxn ang="0">
                  <a:pos x="51" y="81"/>
                </a:cxn>
                <a:cxn ang="0">
                  <a:pos x="74" y="105"/>
                </a:cxn>
                <a:cxn ang="0">
                  <a:pos x="120" y="58"/>
                </a:cxn>
                <a:cxn ang="0">
                  <a:pos x="138" y="74"/>
                </a:cxn>
                <a:cxn ang="0">
                  <a:pos x="74" y="138"/>
                </a:cxn>
              </a:cxnLst>
              <a:rect l="0" t="0" r="r" b="b"/>
              <a:pathLst>
                <a:path w="160" h="162">
                  <a:moveTo>
                    <a:pt x="138" y="0"/>
                  </a:moveTo>
                  <a:lnTo>
                    <a:pt x="138" y="35"/>
                  </a:lnTo>
                  <a:lnTo>
                    <a:pt x="22" y="35"/>
                  </a:lnTo>
                  <a:lnTo>
                    <a:pt x="22" y="0"/>
                  </a:lnTo>
                  <a:lnTo>
                    <a:pt x="0" y="0"/>
                  </a:lnTo>
                  <a:lnTo>
                    <a:pt x="0" y="162"/>
                  </a:lnTo>
                  <a:lnTo>
                    <a:pt x="160" y="162"/>
                  </a:lnTo>
                  <a:lnTo>
                    <a:pt x="160" y="0"/>
                  </a:lnTo>
                  <a:lnTo>
                    <a:pt x="138" y="0"/>
                  </a:lnTo>
                  <a:close/>
                  <a:moveTo>
                    <a:pt x="74" y="138"/>
                  </a:moveTo>
                  <a:lnTo>
                    <a:pt x="66" y="128"/>
                  </a:lnTo>
                  <a:lnTo>
                    <a:pt x="33" y="97"/>
                  </a:lnTo>
                  <a:lnTo>
                    <a:pt x="51" y="81"/>
                  </a:lnTo>
                  <a:lnTo>
                    <a:pt x="74" y="105"/>
                  </a:lnTo>
                  <a:lnTo>
                    <a:pt x="120" y="58"/>
                  </a:lnTo>
                  <a:lnTo>
                    <a:pt x="138" y="74"/>
                  </a:lnTo>
                  <a:lnTo>
                    <a:pt x="74" y="138"/>
                  </a:lnTo>
                  <a:close/>
                </a:path>
              </a:pathLst>
            </a:custGeom>
            <a:grpFill/>
            <a:ln w="9525">
              <a:noFill/>
              <a:round/>
              <a:headEnd/>
              <a:tailEnd/>
            </a:ln>
          </p:spPr>
          <p:txBody>
            <a:bodyPr/>
            <a:lstStyle/>
            <a:p>
              <a:pPr>
                <a:defRPr/>
              </a:pPr>
              <a:endParaRPr lang="en-US"/>
            </a:p>
          </p:txBody>
        </p:sp>
      </p:grpSp>
      <p:sp>
        <p:nvSpPr>
          <p:cNvPr id="31" name="Graphic 23571">
            <a:extLst>
              <a:ext uri="{FF2B5EF4-FFF2-40B4-BE49-F238E27FC236}">
                <a16:creationId xmlns:a16="http://schemas.microsoft.com/office/drawing/2014/main" id="{6669739E-F9E7-40D6-A17B-6A467A7E1BBF}"/>
              </a:ext>
            </a:extLst>
          </p:cNvPr>
          <p:cNvSpPr/>
          <p:nvPr/>
        </p:nvSpPr>
        <p:spPr>
          <a:xfrm>
            <a:off x="1571590" y="4716707"/>
            <a:ext cx="298866" cy="272115"/>
          </a:xfrm>
          <a:custGeom>
            <a:avLst/>
            <a:gdLst>
              <a:gd name="connsiteX0" fmla="*/ 28544 w 229448"/>
              <a:gd name="connsiteY0" fmla="*/ 56510 h 208910"/>
              <a:gd name="connsiteX1" fmla="*/ 98933 w 229448"/>
              <a:gd name="connsiteY1" fmla="*/ 27935 h 208910"/>
              <a:gd name="connsiteX2" fmla="*/ 48070 w 229448"/>
              <a:gd name="connsiteY2" fmla="*/ 62892 h 208910"/>
              <a:gd name="connsiteX3" fmla="*/ 28544 w 229448"/>
              <a:gd name="connsiteY3" fmla="*/ 56510 h 208910"/>
              <a:gd name="connsiteX4" fmla="*/ 28544 w 229448"/>
              <a:gd name="connsiteY4" fmla="*/ 56510 h 208910"/>
              <a:gd name="connsiteX5" fmla="*/ 114745 w 229448"/>
              <a:gd name="connsiteY5" fmla="*/ 208910 h 208910"/>
              <a:gd name="connsiteX6" fmla="*/ 26639 w 229448"/>
              <a:gd name="connsiteY6" fmla="*/ 133091 h 208910"/>
              <a:gd name="connsiteX7" fmla="*/ 72644 w 229448"/>
              <a:gd name="connsiteY7" fmla="*/ 133091 h 208910"/>
              <a:gd name="connsiteX8" fmla="*/ 81884 w 229448"/>
              <a:gd name="connsiteY8" fmla="*/ 127091 h 208910"/>
              <a:gd name="connsiteX9" fmla="*/ 85884 w 229448"/>
              <a:gd name="connsiteY9" fmla="*/ 119661 h 208910"/>
              <a:gd name="connsiteX10" fmla="*/ 89885 w 229448"/>
              <a:gd name="connsiteY10" fmla="*/ 112231 h 208910"/>
              <a:gd name="connsiteX11" fmla="*/ 91694 w 229448"/>
              <a:gd name="connsiteY11" fmla="*/ 116518 h 208910"/>
              <a:gd name="connsiteX12" fmla="*/ 116078 w 229448"/>
              <a:gd name="connsiteY12" fmla="*/ 175478 h 208910"/>
              <a:gd name="connsiteX13" fmla="*/ 129318 w 229448"/>
              <a:gd name="connsiteY13" fmla="*/ 181002 h 208910"/>
              <a:gd name="connsiteX14" fmla="*/ 135414 w 229448"/>
              <a:gd name="connsiteY14" fmla="*/ 173382 h 208910"/>
              <a:gd name="connsiteX15" fmla="*/ 135414 w 229448"/>
              <a:gd name="connsiteY15" fmla="*/ 173382 h 208910"/>
              <a:gd name="connsiteX16" fmla="*/ 146558 w 229448"/>
              <a:gd name="connsiteY16" fmla="*/ 111184 h 208910"/>
              <a:gd name="connsiteX17" fmla="*/ 148844 w 229448"/>
              <a:gd name="connsiteY17" fmla="*/ 98135 h 208910"/>
              <a:gd name="connsiteX18" fmla="*/ 153226 w 229448"/>
              <a:gd name="connsiteY18" fmla="*/ 107850 h 208910"/>
              <a:gd name="connsiteX19" fmla="*/ 163132 w 229448"/>
              <a:gd name="connsiteY19" fmla="*/ 113851 h 208910"/>
              <a:gd name="connsiteX20" fmla="*/ 216186 w 229448"/>
              <a:gd name="connsiteY20" fmla="*/ 111660 h 208910"/>
              <a:gd name="connsiteX21" fmla="*/ 114745 w 229448"/>
              <a:gd name="connsiteY21" fmla="*/ 208910 h 208910"/>
              <a:gd name="connsiteX22" fmla="*/ 114745 w 229448"/>
              <a:gd name="connsiteY22" fmla="*/ 208910 h 208910"/>
              <a:gd name="connsiteX23" fmla="*/ 35973 w 229448"/>
              <a:gd name="connsiteY23" fmla="*/ 99468 h 208910"/>
              <a:gd name="connsiteX24" fmla="*/ 41498 w 229448"/>
              <a:gd name="connsiteY24" fmla="*/ 76703 h 208910"/>
              <a:gd name="connsiteX25" fmla="*/ 27877 w 229448"/>
              <a:gd name="connsiteY25" fmla="*/ 72227 h 208910"/>
              <a:gd name="connsiteX26" fmla="*/ 35973 w 229448"/>
              <a:gd name="connsiteY26" fmla="*/ 99468 h 208910"/>
              <a:gd name="connsiteX27" fmla="*/ 35973 w 229448"/>
              <a:gd name="connsiteY27" fmla="*/ 99468 h 208910"/>
              <a:gd name="connsiteX28" fmla="*/ 154178 w 229448"/>
              <a:gd name="connsiteY28" fmla="*/ 60511 h 208910"/>
              <a:gd name="connsiteX29" fmla="*/ 155417 w 229448"/>
              <a:gd name="connsiteY29" fmla="*/ 63178 h 208910"/>
              <a:gd name="connsiteX30" fmla="*/ 168942 w 229448"/>
              <a:gd name="connsiteY30" fmla="*/ 93372 h 208910"/>
              <a:gd name="connsiteX31" fmla="*/ 224759 w 229448"/>
              <a:gd name="connsiteY31" fmla="*/ 91086 h 208910"/>
              <a:gd name="connsiteX32" fmla="*/ 154178 w 229448"/>
              <a:gd name="connsiteY32" fmla="*/ 60511 h 208910"/>
              <a:gd name="connsiteX33" fmla="*/ 154178 w 229448"/>
              <a:gd name="connsiteY33" fmla="*/ 60511 h 208910"/>
              <a:gd name="connsiteX34" fmla="*/ 224759 w 229448"/>
              <a:gd name="connsiteY34" fmla="*/ 90991 h 208910"/>
              <a:gd name="connsiteX35" fmla="*/ 114745 w 229448"/>
              <a:gd name="connsiteY35" fmla="*/ 11457 h 208910"/>
              <a:gd name="connsiteX36" fmla="*/ 13875 w 229448"/>
              <a:gd name="connsiteY36" fmla="*/ 112803 h 208910"/>
              <a:gd name="connsiteX37" fmla="*/ 66644 w 229448"/>
              <a:gd name="connsiteY37" fmla="*/ 112803 h 208910"/>
              <a:gd name="connsiteX38" fmla="*/ 68072 w 229448"/>
              <a:gd name="connsiteY38" fmla="*/ 110136 h 208910"/>
              <a:gd name="connsiteX39" fmla="*/ 82169 w 229448"/>
              <a:gd name="connsiteY39" fmla="*/ 83847 h 208910"/>
              <a:gd name="connsiteX40" fmla="*/ 95885 w 229448"/>
              <a:gd name="connsiteY40" fmla="*/ 79751 h 208910"/>
              <a:gd name="connsiteX41" fmla="*/ 100648 w 229448"/>
              <a:gd name="connsiteY41" fmla="*/ 85276 h 208910"/>
              <a:gd name="connsiteX42" fmla="*/ 110363 w 229448"/>
              <a:gd name="connsiteY42" fmla="*/ 108898 h 208910"/>
              <a:gd name="connsiteX43" fmla="*/ 121412 w 229448"/>
              <a:gd name="connsiteY43" fmla="*/ 135663 h 208910"/>
              <a:gd name="connsiteX44" fmla="*/ 126365 w 229448"/>
              <a:gd name="connsiteY44" fmla="*/ 107660 h 208910"/>
              <a:gd name="connsiteX45" fmla="*/ 134462 w 229448"/>
              <a:gd name="connsiteY45" fmla="*/ 62130 h 208910"/>
              <a:gd name="connsiteX46" fmla="*/ 146273 w 229448"/>
              <a:gd name="connsiteY46" fmla="*/ 53843 h 208910"/>
              <a:gd name="connsiteX47" fmla="*/ 154083 w 229448"/>
              <a:gd name="connsiteY47" fmla="*/ 60416 h 208910"/>
              <a:gd name="connsiteX48" fmla="*/ 224759 w 229448"/>
              <a:gd name="connsiteY48" fmla="*/ 90991 h 208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29448" h="208910">
                <a:moveTo>
                  <a:pt x="28544" y="56510"/>
                </a:moveTo>
                <a:cubicBezTo>
                  <a:pt x="33878" y="31745"/>
                  <a:pt x="60738" y="21077"/>
                  <a:pt x="98933" y="27935"/>
                </a:cubicBezTo>
                <a:cubicBezTo>
                  <a:pt x="78931" y="33555"/>
                  <a:pt x="60167" y="42699"/>
                  <a:pt x="48070" y="62892"/>
                </a:cubicBezTo>
                <a:lnTo>
                  <a:pt x="28544" y="56510"/>
                </a:lnTo>
                <a:lnTo>
                  <a:pt x="28544" y="56510"/>
                </a:lnTo>
                <a:close/>
                <a:moveTo>
                  <a:pt x="114745" y="208910"/>
                </a:moveTo>
                <a:cubicBezTo>
                  <a:pt x="73787" y="184812"/>
                  <a:pt x="45117" y="158523"/>
                  <a:pt x="26639" y="133091"/>
                </a:cubicBezTo>
                <a:lnTo>
                  <a:pt x="72644" y="133091"/>
                </a:lnTo>
                <a:cubicBezTo>
                  <a:pt x="76740" y="133091"/>
                  <a:pt x="80264" y="130615"/>
                  <a:pt x="81884" y="127091"/>
                </a:cubicBezTo>
                <a:lnTo>
                  <a:pt x="85884" y="119661"/>
                </a:lnTo>
                <a:lnTo>
                  <a:pt x="89885" y="112231"/>
                </a:lnTo>
                <a:lnTo>
                  <a:pt x="91694" y="116518"/>
                </a:lnTo>
                <a:lnTo>
                  <a:pt x="116078" y="175478"/>
                </a:lnTo>
                <a:cubicBezTo>
                  <a:pt x="118174" y="180621"/>
                  <a:pt x="124175" y="183097"/>
                  <a:pt x="129318" y="181002"/>
                </a:cubicBezTo>
                <a:cubicBezTo>
                  <a:pt x="132652" y="179669"/>
                  <a:pt x="134843" y="176621"/>
                  <a:pt x="135414" y="173382"/>
                </a:cubicBezTo>
                <a:lnTo>
                  <a:pt x="135414" y="173382"/>
                </a:lnTo>
                <a:lnTo>
                  <a:pt x="146558" y="111184"/>
                </a:lnTo>
                <a:lnTo>
                  <a:pt x="148844" y="98135"/>
                </a:lnTo>
                <a:lnTo>
                  <a:pt x="153226" y="107850"/>
                </a:lnTo>
                <a:cubicBezTo>
                  <a:pt x="155036" y="111851"/>
                  <a:pt x="159036" y="114041"/>
                  <a:pt x="163132" y="113851"/>
                </a:cubicBezTo>
                <a:lnTo>
                  <a:pt x="216186" y="111660"/>
                </a:lnTo>
                <a:cubicBezTo>
                  <a:pt x="199708" y="143569"/>
                  <a:pt x="167323" y="177954"/>
                  <a:pt x="114745" y="208910"/>
                </a:cubicBezTo>
                <a:lnTo>
                  <a:pt x="114745" y="208910"/>
                </a:lnTo>
                <a:close/>
                <a:moveTo>
                  <a:pt x="35973" y="99468"/>
                </a:moveTo>
                <a:cubicBezTo>
                  <a:pt x="37211" y="90896"/>
                  <a:pt x="39116" y="83276"/>
                  <a:pt x="41498" y="76703"/>
                </a:cubicBezTo>
                <a:lnTo>
                  <a:pt x="27877" y="72227"/>
                </a:lnTo>
                <a:cubicBezTo>
                  <a:pt x="28829" y="80418"/>
                  <a:pt x="31401" y="89467"/>
                  <a:pt x="35973" y="99468"/>
                </a:cubicBezTo>
                <a:lnTo>
                  <a:pt x="35973" y="99468"/>
                </a:lnTo>
                <a:close/>
                <a:moveTo>
                  <a:pt x="154178" y="60511"/>
                </a:moveTo>
                <a:lnTo>
                  <a:pt x="155417" y="63178"/>
                </a:lnTo>
                <a:lnTo>
                  <a:pt x="168942" y="93372"/>
                </a:lnTo>
                <a:lnTo>
                  <a:pt x="224759" y="91086"/>
                </a:lnTo>
                <a:lnTo>
                  <a:pt x="154178" y="60511"/>
                </a:lnTo>
                <a:lnTo>
                  <a:pt x="154178" y="60511"/>
                </a:lnTo>
                <a:close/>
                <a:moveTo>
                  <a:pt x="224759" y="90991"/>
                </a:moveTo>
                <a:cubicBezTo>
                  <a:pt x="245618" y="24697"/>
                  <a:pt x="194755" y="-22833"/>
                  <a:pt x="114745" y="11457"/>
                </a:cubicBezTo>
                <a:cubicBezTo>
                  <a:pt x="26162" y="-26548"/>
                  <a:pt x="-26701" y="35841"/>
                  <a:pt x="13875" y="112803"/>
                </a:cubicBezTo>
                <a:lnTo>
                  <a:pt x="66644" y="112803"/>
                </a:lnTo>
                <a:lnTo>
                  <a:pt x="68072" y="110136"/>
                </a:lnTo>
                <a:lnTo>
                  <a:pt x="82169" y="83847"/>
                </a:lnTo>
                <a:cubicBezTo>
                  <a:pt x="84836" y="78894"/>
                  <a:pt x="91028" y="77084"/>
                  <a:pt x="95885" y="79751"/>
                </a:cubicBezTo>
                <a:cubicBezTo>
                  <a:pt x="98171" y="80990"/>
                  <a:pt x="99791" y="82990"/>
                  <a:pt x="100648" y="85276"/>
                </a:cubicBezTo>
                <a:lnTo>
                  <a:pt x="110363" y="108898"/>
                </a:lnTo>
                <a:lnTo>
                  <a:pt x="121412" y="135663"/>
                </a:lnTo>
                <a:lnTo>
                  <a:pt x="126365" y="107660"/>
                </a:lnTo>
                <a:lnTo>
                  <a:pt x="134462" y="62130"/>
                </a:lnTo>
                <a:cubicBezTo>
                  <a:pt x="135414" y="56606"/>
                  <a:pt x="140653" y="52891"/>
                  <a:pt x="146273" y="53843"/>
                </a:cubicBezTo>
                <a:cubicBezTo>
                  <a:pt x="149987" y="54510"/>
                  <a:pt x="152845" y="57082"/>
                  <a:pt x="154083" y="60416"/>
                </a:cubicBezTo>
                <a:lnTo>
                  <a:pt x="224759" y="90991"/>
                </a:lnTo>
                <a:close/>
              </a:path>
            </a:pathLst>
          </a:custGeom>
          <a:solidFill>
            <a:schemeClr val="bg1"/>
          </a:solidFill>
          <a:ln w="9525" cap="flat">
            <a:noFill/>
            <a:prstDash val="solid"/>
            <a:miter/>
          </a:ln>
        </p:spPr>
        <p:txBody>
          <a:bodyPr rtlCol="0" anchor="ctr"/>
          <a:lstStyle/>
          <a:p>
            <a:endParaRPr lang="en-US"/>
          </a:p>
        </p:txBody>
      </p:sp>
      <p:grpSp>
        <p:nvGrpSpPr>
          <p:cNvPr id="33" name="Graphic 23595">
            <a:extLst>
              <a:ext uri="{FF2B5EF4-FFF2-40B4-BE49-F238E27FC236}">
                <a16:creationId xmlns:a16="http://schemas.microsoft.com/office/drawing/2014/main" id="{CCBA2164-364A-4086-AF8F-26A02B88F580}"/>
              </a:ext>
            </a:extLst>
          </p:cNvPr>
          <p:cNvGrpSpPr/>
          <p:nvPr/>
        </p:nvGrpSpPr>
        <p:grpSpPr>
          <a:xfrm>
            <a:off x="7804204" y="4696921"/>
            <a:ext cx="200376" cy="286608"/>
            <a:chOff x="1105588" y="5839484"/>
            <a:chExt cx="340631" cy="487221"/>
          </a:xfrm>
          <a:solidFill>
            <a:schemeClr val="bg1"/>
          </a:solidFill>
        </p:grpSpPr>
        <p:sp>
          <p:nvSpPr>
            <p:cNvPr id="34" name="Freeform: Shape 33">
              <a:extLst>
                <a:ext uri="{FF2B5EF4-FFF2-40B4-BE49-F238E27FC236}">
                  <a16:creationId xmlns:a16="http://schemas.microsoft.com/office/drawing/2014/main" id="{D9DDA79A-C5A7-417D-A88F-621FC3A8E29C}"/>
                </a:ext>
              </a:extLst>
            </p:cNvPr>
            <p:cNvSpPr/>
            <p:nvPr/>
          </p:nvSpPr>
          <p:spPr>
            <a:xfrm>
              <a:off x="1105938" y="5960852"/>
              <a:ext cx="44566" cy="221289"/>
            </a:xfrm>
            <a:custGeom>
              <a:avLst/>
              <a:gdLst>
                <a:gd name="connsiteX0" fmla="*/ 117 w 44566"/>
                <a:gd name="connsiteY0" fmla="*/ 211783 h 221289"/>
                <a:gd name="connsiteX1" fmla="*/ 21607 w 44566"/>
                <a:gd name="connsiteY1" fmla="*/ 220966 h 221289"/>
                <a:gd name="connsiteX2" fmla="*/ 21607 w 44566"/>
                <a:gd name="connsiteY2" fmla="*/ 220966 h 221289"/>
                <a:gd name="connsiteX3" fmla="*/ 44566 w 44566"/>
                <a:gd name="connsiteY3" fmla="*/ 197518 h 221289"/>
                <a:gd name="connsiteX4" fmla="*/ 44030 w 44566"/>
                <a:gd name="connsiteY4" fmla="*/ 22050 h 221289"/>
                <a:gd name="connsiteX5" fmla="*/ 22097 w 44566"/>
                <a:gd name="connsiteY5" fmla="*/ 0 h 221289"/>
                <a:gd name="connsiteX6" fmla="*/ 22097 w 44566"/>
                <a:gd name="connsiteY6" fmla="*/ 0 h 221289"/>
                <a:gd name="connsiteX7" fmla="*/ 0 w 44566"/>
                <a:gd name="connsiteY7" fmla="*/ 22003 h 221289"/>
                <a:gd name="connsiteX8" fmla="*/ 117 w 44566"/>
                <a:gd name="connsiteY8" fmla="*/ 211783 h 221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566" h="221289">
                  <a:moveTo>
                    <a:pt x="117" y="211783"/>
                  </a:moveTo>
                  <a:cubicBezTo>
                    <a:pt x="117" y="223950"/>
                    <a:pt x="9487" y="220966"/>
                    <a:pt x="21607" y="220966"/>
                  </a:cubicBezTo>
                  <a:lnTo>
                    <a:pt x="21607" y="220966"/>
                  </a:lnTo>
                  <a:cubicBezTo>
                    <a:pt x="33798" y="220990"/>
                    <a:pt x="44520" y="209685"/>
                    <a:pt x="44566" y="197518"/>
                  </a:cubicBezTo>
                  <a:lnTo>
                    <a:pt x="44030" y="22050"/>
                  </a:lnTo>
                  <a:cubicBezTo>
                    <a:pt x="44100" y="9883"/>
                    <a:pt x="34217" y="23"/>
                    <a:pt x="22097" y="0"/>
                  </a:cubicBezTo>
                  <a:lnTo>
                    <a:pt x="22097" y="0"/>
                  </a:lnTo>
                  <a:cubicBezTo>
                    <a:pt x="9906" y="-23"/>
                    <a:pt x="47" y="9860"/>
                    <a:pt x="0" y="22003"/>
                  </a:cubicBezTo>
                  <a:lnTo>
                    <a:pt x="117" y="211783"/>
                  </a:lnTo>
                  <a:close/>
                </a:path>
              </a:pathLst>
            </a:custGeom>
            <a:grpFill/>
            <a:ln w="233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37C839B-19C9-48A9-9255-65D7F2627608}"/>
                </a:ext>
              </a:extLst>
            </p:cNvPr>
            <p:cNvSpPr/>
            <p:nvPr/>
          </p:nvSpPr>
          <p:spPr>
            <a:xfrm>
              <a:off x="1164606" y="5871813"/>
              <a:ext cx="50463" cy="251151"/>
            </a:xfrm>
            <a:custGeom>
              <a:avLst/>
              <a:gdLst>
                <a:gd name="connsiteX0" fmla="*/ 0 w 50463"/>
                <a:gd name="connsiteY0" fmla="*/ 226071 h 251151"/>
                <a:gd name="connsiteX1" fmla="*/ 24987 w 50463"/>
                <a:gd name="connsiteY1" fmla="*/ 251151 h 251151"/>
                <a:gd name="connsiteX2" fmla="*/ 24987 w 50463"/>
                <a:gd name="connsiteY2" fmla="*/ 251151 h 251151"/>
                <a:gd name="connsiteX3" fmla="*/ 50067 w 50463"/>
                <a:gd name="connsiteY3" fmla="*/ 226164 h 251151"/>
                <a:gd name="connsiteX4" fmla="*/ 50464 w 50463"/>
                <a:gd name="connsiteY4" fmla="*/ 25150 h 251151"/>
                <a:gd name="connsiteX5" fmla="*/ 25453 w 50463"/>
                <a:gd name="connsiteY5" fmla="*/ 0 h 251151"/>
                <a:gd name="connsiteX6" fmla="*/ 25453 w 50463"/>
                <a:gd name="connsiteY6" fmla="*/ 0 h 251151"/>
                <a:gd name="connsiteX7" fmla="*/ 373 w 50463"/>
                <a:gd name="connsiteY7" fmla="*/ 25057 h 251151"/>
                <a:gd name="connsiteX8" fmla="*/ 0 w 50463"/>
                <a:gd name="connsiteY8" fmla="*/ 226071 h 25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63" h="251151">
                  <a:moveTo>
                    <a:pt x="0" y="226071"/>
                  </a:moveTo>
                  <a:cubicBezTo>
                    <a:pt x="-47" y="239916"/>
                    <a:pt x="11188" y="251151"/>
                    <a:pt x="24987" y="251151"/>
                  </a:cubicBezTo>
                  <a:lnTo>
                    <a:pt x="24987" y="251151"/>
                  </a:lnTo>
                  <a:cubicBezTo>
                    <a:pt x="38809" y="251174"/>
                    <a:pt x="50044" y="240033"/>
                    <a:pt x="50067" y="226164"/>
                  </a:cubicBezTo>
                  <a:lnTo>
                    <a:pt x="50464" y="25150"/>
                  </a:lnTo>
                  <a:cubicBezTo>
                    <a:pt x="50510" y="11281"/>
                    <a:pt x="39322" y="47"/>
                    <a:pt x="25453" y="0"/>
                  </a:cubicBezTo>
                  <a:lnTo>
                    <a:pt x="25453" y="0"/>
                  </a:lnTo>
                  <a:cubicBezTo>
                    <a:pt x="11608" y="47"/>
                    <a:pt x="420" y="11211"/>
                    <a:pt x="373" y="25057"/>
                  </a:cubicBezTo>
                  <a:lnTo>
                    <a:pt x="0" y="226071"/>
                  </a:lnTo>
                  <a:close/>
                </a:path>
              </a:pathLst>
            </a:custGeom>
            <a:grpFill/>
            <a:ln w="2331"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8DDB2058-0191-44CB-A8D6-23C1B6466F52}"/>
                </a:ext>
              </a:extLst>
            </p:cNvPr>
            <p:cNvSpPr/>
            <p:nvPr/>
          </p:nvSpPr>
          <p:spPr>
            <a:xfrm>
              <a:off x="1228915" y="5839484"/>
              <a:ext cx="52304" cy="251151"/>
            </a:xfrm>
            <a:custGeom>
              <a:avLst/>
              <a:gdLst>
                <a:gd name="connsiteX0" fmla="*/ 0 w 52304"/>
                <a:gd name="connsiteY0" fmla="*/ 226094 h 251151"/>
                <a:gd name="connsiteX1" fmla="*/ 25919 w 52304"/>
                <a:gd name="connsiteY1" fmla="*/ 251151 h 251151"/>
                <a:gd name="connsiteX2" fmla="*/ 25919 w 52304"/>
                <a:gd name="connsiteY2" fmla="*/ 251151 h 251151"/>
                <a:gd name="connsiteX3" fmla="*/ 51932 w 52304"/>
                <a:gd name="connsiteY3" fmla="*/ 226164 h 251151"/>
                <a:gd name="connsiteX4" fmla="*/ 52305 w 52304"/>
                <a:gd name="connsiteY4" fmla="*/ 25150 h 251151"/>
                <a:gd name="connsiteX5" fmla="*/ 26385 w 52304"/>
                <a:gd name="connsiteY5" fmla="*/ 0 h 251151"/>
                <a:gd name="connsiteX6" fmla="*/ 26385 w 52304"/>
                <a:gd name="connsiteY6" fmla="*/ 0 h 251151"/>
                <a:gd name="connsiteX7" fmla="*/ 396 w 52304"/>
                <a:gd name="connsiteY7" fmla="*/ 25010 h 251151"/>
                <a:gd name="connsiteX8" fmla="*/ 0 w 52304"/>
                <a:gd name="connsiteY8" fmla="*/ 226094 h 25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04" h="251151">
                  <a:moveTo>
                    <a:pt x="0" y="226094"/>
                  </a:moveTo>
                  <a:cubicBezTo>
                    <a:pt x="-47" y="239893"/>
                    <a:pt x="11584" y="251151"/>
                    <a:pt x="25919" y="251151"/>
                  </a:cubicBezTo>
                  <a:lnTo>
                    <a:pt x="25919" y="251151"/>
                  </a:lnTo>
                  <a:cubicBezTo>
                    <a:pt x="40231" y="251174"/>
                    <a:pt x="51909" y="240010"/>
                    <a:pt x="51932" y="226164"/>
                  </a:cubicBezTo>
                  <a:lnTo>
                    <a:pt x="52305" y="25150"/>
                  </a:lnTo>
                  <a:cubicBezTo>
                    <a:pt x="52351" y="11281"/>
                    <a:pt x="40767" y="0"/>
                    <a:pt x="26385" y="0"/>
                  </a:cubicBezTo>
                  <a:lnTo>
                    <a:pt x="26385" y="0"/>
                  </a:lnTo>
                  <a:cubicBezTo>
                    <a:pt x="12051" y="-23"/>
                    <a:pt x="443" y="11165"/>
                    <a:pt x="396" y="25010"/>
                  </a:cubicBezTo>
                  <a:lnTo>
                    <a:pt x="0" y="226094"/>
                  </a:lnTo>
                  <a:close/>
                </a:path>
              </a:pathLst>
            </a:custGeom>
            <a:grpFill/>
            <a:ln w="2331"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4EEFC55-EB6E-4CBF-967F-6FB52FFB7F1E}"/>
                </a:ext>
              </a:extLst>
            </p:cNvPr>
            <p:cNvSpPr/>
            <p:nvPr/>
          </p:nvSpPr>
          <p:spPr>
            <a:xfrm>
              <a:off x="1296743" y="5873468"/>
              <a:ext cx="50463" cy="251151"/>
            </a:xfrm>
            <a:custGeom>
              <a:avLst/>
              <a:gdLst>
                <a:gd name="connsiteX0" fmla="*/ 0 w 50463"/>
                <a:gd name="connsiteY0" fmla="*/ 226094 h 251151"/>
                <a:gd name="connsiteX1" fmla="*/ 24964 w 50463"/>
                <a:gd name="connsiteY1" fmla="*/ 251151 h 251151"/>
                <a:gd name="connsiteX2" fmla="*/ 24964 w 50463"/>
                <a:gd name="connsiteY2" fmla="*/ 251151 h 251151"/>
                <a:gd name="connsiteX3" fmla="*/ 50091 w 50463"/>
                <a:gd name="connsiteY3" fmla="*/ 226164 h 251151"/>
                <a:gd name="connsiteX4" fmla="*/ 50464 w 50463"/>
                <a:gd name="connsiteY4" fmla="*/ 25127 h 251151"/>
                <a:gd name="connsiteX5" fmla="*/ 25453 w 50463"/>
                <a:gd name="connsiteY5" fmla="*/ 0 h 251151"/>
                <a:gd name="connsiteX6" fmla="*/ 25453 w 50463"/>
                <a:gd name="connsiteY6" fmla="*/ 0 h 251151"/>
                <a:gd name="connsiteX7" fmla="*/ 373 w 50463"/>
                <a:gd name="connsiteY7" fmla="*/ 25034 h 251151"/>
                <a:gd name="connsiteX8" fmla="*/ 0 w 50463"/>
                <a:gd name="connsiteY8" fmla="*/ 226094 h 25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63" h="251151">
                  <a:moveTo>
                    <a:pt x="0" y="226094"/>
                  </a:moveTo>
                  <a:cubicBezTo>
                    <a:pt x="-47" y="239846"/>
                    <a:pt x="11165" y="251128"/>
                    <a:pt x="24964" y="251151"/>
                  </a:cubicBezTo>
                  <a:lnTo>
                    <a:pt x="24964" y="251151"/>
                  </a:lnTo>
                  <a:cubicBezTo>
                    <a:pt x="38832" y="251174"/>
                    <a:pt x="50067" y="239986"/>
                    <a:pt x="50091" y="226164"/>
                  </a:cubicBezTo>
                  <a:lnTo>
                    <a:pt x="50464" y="25127"/>
                  </a:lnTo>
                  <a:cubicBezTo>
                    <a:pt x="50487" y="11351"/>
                    <a:pt x="39299" y="93"/>
                    <a:pt x="25453" y="0"/>
                  </a:cubicBezTo>
                  <a:lnTo>
                    <a:pt x="25453" y="0"/>
                  </a:lnTo>
                  <a:cubicBezTo>
                    <a:pt x="11654" y="0"/>
                    <a:pt x="420" y="11188"/>
                    <a:pt x="373" y="25034"/>
                  </a:cubicBezTo>
                  <a:lnTo>
                    <a:pt x="0" y="226094"/>
                  </a:lnTo>
                  <a:close/>
                </a:path>
              </a:pathLst>
            </a:custGeom>
            <a:grpFill/>
            <a:ln w="2331"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6B3B79DE-D9C5-4120-9972-95AC36688A92}"/>
                </a:ext>
              </a:extLst>
            </p:cNvPr>
            <p:cNvSpPr/>
            <p:nvPr/>
          </p:nvSpPr>
          <p:spPr>
            <a:xfrm>
              <a:off x="1336267" y="6046184"/>
              <a:ext cx="109952" cy="205594"/>
            </a:xfrm>
            <a:custGeom>
              <a:avLst/>
              <a:gdLst>
                <a:gd name="connsiteX0" fmla="*/ 1826 w 109952"/>
                <a:gd name="connsiteY0" fmla="*/ 163511 h 205594"/>
                <a:gd name="connsiteX1" fmla="*/ 15671 w 109952"/>
                <a:gd name="connsiteY1" fmla="*/ 196097 h 205594"/>
                <a:gd name="connsiteX2" fmla="*/ 15671 w 109952"/>
                <a:gd name="connsiteY2" fmla="*/ 196097 h 205594"/>
                <a:gd name="connsiteX3" fmla="*/ 39166 w 109952"/>
                <a:gd name="connsiteY3" fmla="*/ 199686 h 205594"/>
                <a:gd name="connsiteX4" fmla="*/ 108114 w 109952"/>
                <a:gd name="connsiteY4" fmla="*/ 34451 h 205594"/>
                <a:gd name="connsiteX5" fmla="*/ 94315 w 109952"/>
                <a:gd name="connsiteY5" fmla="*/ 1842 h 205594"/>
                <a:gd name="connsiteX6" fmla="*/ 94315 w 109952"/>
                <a:gd name="connsiteY6" fmla="*/ 1842 h 205594"/>
                <a:gd name="connsiteX7" fmla="*/ 61706 w 109952"/>
                <a:gd name="connsiteY7" fmla="*/ 15641 h 205594"/>
                <a:gd name="connsiteX8" fmla="*/ 1826 w 109952"/>
                <a:gd name="connsiteY8" fmla="*/ 163511 h 20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52" h="205594">
                  <a:moveTo>
                    <a:pt x="1826" y="163511"/>
                  </a:moveTo>
                  <a:cubicBezTo>
                    <a:pt x="-3349" y="176331"/>
                    <a:pt x="2851" y="190969"/>
                    <a:pt x="15671" y="196097"/>
                  </a:cubicBezTo>
                  <a:lnTo>
                    <a:pt x="15671" y="196097"/>
                  </a:lnTo>
                  <a:cubicBezTo>
                    <a:pt x="28491" y="201318"/>
                    <a:pt x="33968" y="212460"/>
                    <a:pt x="39166" y="199686"/>
                  </a:cubicBezTo>
                  <a:lnTo>
                    <a:pt x="108114" y="34451"/>
                  </a:lnTo>
                  <a:cubicBezTo>
                    <a:pt x="113311" y="21631"/>
                    <a:pt x="107111" y="7040"/>
                    <a:pt x="94315" y="1842"/>
                  </a:cubicBezTo>
                  <a:lnTo>
                    <a:pt x="94315" y="1842"/>
                  </a:lnTo>
                  <a:cubicBezTo>
                    <a:pt x="81495" y="-3356"/>
                    <a:pt x="66880" y="2821"/>
                    <a:pt x="61706" y="15641"/>
                  </a:cubicBezTo>
                  <a:lnTo>
                    <a:pt x="1826" y="163511"/>
                  </a:lnTo>
                  <a:close/>
                </a:path>
              </a:pathLst>
            </a:custGeom>
            <a:grpFill/>
            <a:ln w="2331"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01E8F5AD-7D5B-41B9-ACE8-DDB5BCAA1CD9}"/>
                </a:ext>
              </a:extLst>
            </p:cNvPr>
            <p:cNvSpPr/>
            <p:nvPr/>
          </p:nvSpPr>
          <p:spPr>
            <a:xfrm>
              <a:off x="1105588" y="6054136"/>
              <a:ext cx="283737" cy="272568"/>
            </a:xfrm>
            <a:custGeom>
              <a:avLst/>
              <a:gdLst>
                <a:gd name="connsiteX0" fmla="*/ 44730 w 283737"/>
                <a:gd name="connsiteY0" fmla="*/ 25520 h 272568"/>
                <a:gd name="connsiteX1" fmla="*/ 51769 w 283737"/>
                <a:gd name="connsiteY1" fmla="*/ 31743 h 272568"/>
                <a:gd name="connsiteX2" fmla="*/ 59041 w 283737"/>
                <a:gd name="connsiteY2" fmla="*/ 24285 h 272568"/>
                <a:gd name="connsiteX3" fmla="*/ 59088 w 283737"/>
                <a:gd name="connsiteY3" fmla="*/ 16476 h 272568"/>
                <a:gd name="connsiteX4" fmla="*/ 109108 w 283737"/>
                <a:gd name="connsiteY4" fmla="*/ 1419 h 272568"/>
                <a:gd name="connsiteX5" fmla="*/ 109108 w 283737"/>
                <a:gd name="connsiteY5" fmla="*/ 6430 h 272568"/>
                <a:gd name="connsiteX6" fmla="*/ 116101 w 283737"/>
                <a:gd name="connsiteY6" fmla="*/ 13866 h 272568"/>
                <a:gd name="connsiteX7" fmla="*/ 123117 w 283737"/>
                <a:gd name="connsiteY7" fmla="*/ 6430 h 272568"/>
                <a:gd name="connsiteX8" fmla="*/ 123187 w 283737"/>
                <a:gd name="connsiteY8" fmla="*/ 230 h 272568"/>
                <a:gd name="connsiteX9" fmla="*/ 141461 w 283737"/>
                <a:gd name="connsiteY9" fmla="*/ 113 h 272568"/>
                <a:gd name="connsiteX10" fmla="*/ 175235 w 283737"/>
                <a:gd name="connsiteY10" fmla="*/ 3563 h 272568"/>
                <a:gd name="connsiteX11" fmla="*/ 175212 w 283737"/>
                <a:gd name="connsiteY11" fmla="*/ 8808 h 272568"/>
                <a:gd name="connsiteX12" fmla="*/ 183253 w 283737"/>
                <a:gd name="connsiteY12" fmla="*/ 16290 h 272568"/>
                <a:gd name="connsiteX13" fmla="*/ 191365 w 283737"/>
                <a:gd name="connsiteY13" fmla="*/ 8854 h 272568"/>
                <a:gd name="connsiteX14" fmla="*/ 191365 w 283737"/>
                <a:gd name="connsiteY14" fmla="*/ 7036 h 272568"/>
                <a:gd name="connsiteX15" fmla="*/ 241082 w 283737"/>
                <a:gd name="connsiteY15" fmla="*/ 37407 h 272568"/>
                <a:gd name="connsiteX16" fmla="*/ 242318 w 283737"/>
                <a:gd name="connsiteY16" fmla="*/ 59714 h 272568"/>
                <a:gd name="connsiteX17" fmla="*/ 267957 w 283737"/>
                <a:gd name="connsiteY17" fmla="*/ 67569 h 272568"/>
                <a:gd name="connsiteX18" fmla="*/ 283737 w 283737"/>
                <a:gd name="connsiteY18" fmla="*/ 130945 h 272568"/>
                <a:gd name="connsiteX19" fmla="*/ 141601 w 283737"/>
                <a:gd name="connsiteY19" fmla="*/ 272569 h 272568"/>
                <a:gd name="connsiteX20" fmla="*/ 0 w 283737"/>
                <a:gd name="connsiteY20" fmla="*/ 130362 h 272568"/>
                <a:gd name="connsiteX21" fmla="*/ 44730 w 283737"/>
                <a:gd name="connsiteY21" fmla="*/ 25520 h 27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3737" h="272568">
                  <a:moveTo>
                    <a:pt x="44730" y="25520"/>
                  </a:moveTo>
                  <a:cubicBezTo>
                    <a:pt x="45336" y="29039"/>
                    <a:pt x="48179" y="31720"/>
                    <a:pt x="51769" y="31743"/>
                  </a:cubicBezTo>
                  <a:cubicBezTo>
                    <a:pt x="55801" y="31767"/>
                    <a:pt x="59041" y="28433"/>
                    <a:pt x="59041" y="24285"/>
                  </a:cubicBezTo>
                  <a:lnTo>
                    <a:pt x="59088" y="16476"/>
                  </a:lnTo>
                  <a:cubicBezTo>
                    <a:pt x="73143" y="8924"/>
                    <a:pt x="89692" y="3773"/>
                    <a:pt x="109108" y="1419"/>
                  </a:cubicBezTo>
                  <a:lnTo>
                    <a:pt x="109108" y="6430"/>
                  </a:lnTo>
                  <a:cubicBezTo>
                    <a:pt x="109062" y="10509"/>
                    <a:pt x="112208" y="13842"/>
                    <a:pt x="116101" y="13866"/>
                  </a:cubicBezTo>
                  <a:cubicBezTo>
                    <a:pt x="119994" y="13935"/>
                    <a:pt x="123140" y="10556"/>
                    <a:pt x="123117" y="6430"/>
                  </a:cubicBezTo>
                  <a:lnTo>
                    <a:pt x="123187" y="230"/>
                  </a:lnTo>
                  <a:cubicBezTo>
                    <a:pt x="129037" y="-26"/>
                    <a:pt x="135121" y="-73"/>
                    <a:pt x="141461" y="113"/>
                  </a:cubicBezTo>
                  <a:cubicBezTo>
                    <a:pt x="152183" y="463"/>
                    <a:pt x="163791" y="1605"/>
                    <a:pt x="175235" y="3563"/>
                  </a:cubicBezTo>
                  <a:lnTo>
                    <a:pt x="175212" y="8808"/>
                  </a:lnTo>
                  <a:cubicBezTo>
                    <a:pt x="175212" y="12980"/>
                    <a:pt x="178825" y="16290"/>
                    <a:pt x="183253" y="16290"/>
                  </a:cubicBezTo>
                  <a:cubicBezTo>
                    <a:pt x="187705" y="16290"/>
                    <a:pt x="191365" y="12956"/>
                    <a:pt x="191365" y="8854"/>
                  </a:cubicBezTo>
                  <a:lnTo>
                    <a:pt x="191365" y="7036"/>
                  </a:lnTo>
                  <a:cubicBezTo>
                    <a:pt x="212086" y="12584"/>
                    <a:pt x="230826" y="21907"/>
                    <a:pt x="241082" y="37407"/>
                  </a:cubicBezTo>
                  <a:cubicBezTo>
                    <a:pt x="241665" y="38293"/>
                    <a:pt x="241851" y="53024"/>
                    <a:pt x="242318" y="59714"/>
                  </a:cubicBezTo>
                  <a:cubicBezTo>
                    <a:pt x="243413" y="76030"/>
                    <a:pt x="255417" y="93465"/>
                    <a:pt x="267957" y="67569"/>
                  </a:cubicBezTo>
                  <a:cubicBezTo>
                    <a:pt x="278469" y="45868"/>
                    <a:pt x="283807" y="105142"/>
                    <a:pt x="283737" y="130945"/>
                  </a:cubicBezTo>
                  <a:cubicBezTo>
                    <a:pt x="283621" y="209309"/>
                    <a:pt x="219965" y="272732"/>
                    <a:pt x="141601" y="272569"/>
                  </a:cubicBezTo>
                  <a:cubicBezTo>
                    <a:pt x="63214" y="272382"/>
                    <a:pt x="-186" y="208749"/>
                    <a:pt x="0" y="130362"/>
                  </a:cubicBezTo>
                  <a:cubicBezTo>
                    <a:pt x="47" y="85680"/>
                    <a:pt x="14405" y="48619"/>
                    <a:pt x="44730" y="25520"/>
                  </a:cubicBezTo>
                  <a:close/>
                </a:path>
              </a:pathLst>
            </a:custGeom>
            <a:grpFill/>
            <a:ln w="2331" cap="flat">
              <a:noFill/>
              <a:prstDash val="solid"/>
              <a:miter/>
            </a:ln>
          </p:spPr>
          <p:txBody>
            <a:bodyPr rtlCol="0" anchor="ctr"/>
            <a:lstStyle/>
            <a:p>
              <a:endParaRPr lang="en-US"/>
            </a:p>
          </p:txBody>
        </p:sp>
      </p:grpSp>
      <p:grpSp>
        <p:nvGrpSpPr>
          <p:cNvPr id="41" name="Group 40">
            <a:extLst>
              <a:ext uri="{FF2B5EF4-FFF2-40B4-BE49-F238E27FC236}">
                <a16:creationId xmlns:a16="http://schemas.microsoft.com/office/drawing/2014/main" id="{53B69E30-49A7-484D-AA54-0AF2E7B61D90}"/>
              </a:ext>
            </a:extLst>
          </p:cNvPr>
          <p:cNvGrpSpPr/>
          <p:nvPr/>
        </p:nvGrpSpPr>
        <p:grpSpPr>
          <a:xfrm>
            <a:off x="5761338" y="4705032"/>
            <a:ext cx="736662" cy="736662"/>
            <a:chOff x="4217305" y="5208509"/>
            <a:chExt cx="736662" cy="736662"/>
          </a:xfrm>
        </p:grpSpPr>
        <p:sp>
          <p:nvSpPr>
            <p:cNvPr id="40" name="Oval 39">
              <a:extLst>
                <a:ext uri="{FF2B5EF4-FFF2-40B4-BE49-F238E27FC236}">
                  <a16:creationId xmlns:a16="http://schemas.microsoft.com/office/drawing/2014/main" id="{A9D5ED93-B7E7-4C6B-95F1-F13073E4D048}"/>
                </a:ext>
              </a:extLst>
            </p:cNvPr>
            <p:cNvSpPr/>
            <p:nvPr/>
          </p:nvSpPr>
          <p:spPr>
            <a:xfrm>
              <a:off x="4217305" y="5208509"/>
              <a:ext cx="736662" cy="73666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Graphic 23575">
              <a:extLst>
                <a:ext uri="{FF2B5EF4-FFF2-40B4-BE49-F238E27FC236}">
                  <a16:creationId xmlns:a16="http://schemas.microsoft.com/office/drawing/2014/main" id="{05D00CB1-41AB-4EFF-A996-81CEA9A06BAD}"/>
                </a:ext>
              </a:extLst>
            </p:cNvPr>
            <p:cNvSpPr/>
            <p:nvPr/>
          </p:nvSpPr>
          <p:spPr>
            <a:xfrm>
              <a:off x="4413904" y="5307438"/>
              <a:ext cx="343465" cy="496272"/>
            </a:xfrm>
            <a:custGeom>
              <a:avLst/>
              <a:gdLst>
                <a:gd name="connsiteX0" fmla="*/ 2262 w 343465"/>
                <a:gd name="connsiteY0" fmla="*/ 378805 h 496272"/>
                <a:gd name="connsiteX1" fmla="*/ 171733 w 343465"/>
                <a:gd name="connsiteY1" fmla="*/ 0 h 496272"/>
                <a:gd name="connsiteX2" fmla="*/ 341204 w 343465"/>
                <a:gd name="connsiteY2" fmla="*/ 378805 h 496272"/>
                <a:gd name="connsiteX3" fmla="*/ 2262 w 343465"/>
                <a:gd name="connsiteY3" fmla="*/ 378805 h 496272"/>
                <a:gd name="connsiteX4" fmla="*/ 2262 w 343465"/>
                <a:gd name="connsiteY4" fmla="*/ 378805 h 496272"/>
                <a:gd name="connsiteX5" fmla="*/ 53084 w 343465"/>
                <a:gd name="connsiteY5" fmla="*/ 236919 h 496272"/>
                <a:gd name="connsiteX6" fmla="*/ 163609 w 343465"/>
                <a:gd name="connsiteY6" fmla="*/ 63481 h 496272"/>
                <a:gd name="connsiteX7" fmla="*/ 53084 w 343465"/>
                <a:gd name="connsiteY7" fmla="*/ 236919 h 496272"/>
                <a:gd name="connsiteX8" fmla="*/ 53084 w 343465"/>
                <a:gd name="connsiteY8" fmla="*/ 236919 h 496272"/>
                <a:gd name="connsiteX9" fmla="*/ 198561 w 343465"/>
                <a:gd name="connsiteY9" fmla="*/ 476293 h 496272"/>
                <a:gd name="connsiteX10" fmla="*/ 324200 w 343465"/>
                <a:gd name="connsiteY10" fmla="*/ 333084 h 496272"/>
                <a:gd name="connsiteX11" fmla="*/ 198561 w 343465"/>
                <a:gd name="connsiteY11" fmla="*/ 476293 h 496272"/>
                <a:gd name="connsiteX12" fmla="*/ 198561 w 343465"/>
                <a:gd name="connsiteY12" fmla="*/ 476293 h 496272"/>
                <a:gd name="connsiteX13" fmla="*/ 136970 w 343465"/>
                <a:gd name="connsiteY13" fmla="*/ 224260 h 496272"/>
                <a:gd name="connsiteX14" fmla="*/ 136970 w 343465"/>
                <a:gd name="connsiteY14" fmla="*/ 287363 h 496272"/>
                <a:gd name="connsiteX15" fmla="*/ 73867 w 343465"/>
                <a:gd name="connsiteY15" fmla="*/ 287363 h 496272"/>
                <a:gd name="connsiteX16" fmla="*/ 73867 w 343465"/>
                <a:gd name="connsiteY16" fmla="*/ 359157 h 496272"/>
                <a:gd name="connsiteX17" fmla="*/ 136970 w 343465"/>
                <a:gd name="connsiteY17" fmla="*/ 359157 h 496272"/>
                <a:gd name="connsiteX18" fmla="*/ 136970 w 343465"/>
                <a:gd name="connsiteY18" fmla="*/ 422259 h 496272"/>
                <a:gd name="connsiteX19" fmla="*/ 208763 w 343465"/>
                <a:gd name="connsiteY19" fmla="*/ 422259 h 496272"/>
                <a:gd name="connsiteX20" fmla="*/ 208763 w 343465"/>
                <a:gd name="connsiteY20" fmla="*/ 359157 h 496272"/>
                <a:gd name="connsiteX21" fmla="*/ 271866 w 343465"/>
                <a:gd name="connsiteY21" fmla="*/ 359157 h 496272"/>
                <a:gd name="connsiteX22" fmla="*/ 271866 w 343465"/>
                <a:gd name="connsiteY22" fmla="*/ 287363 h 496272"/>
                <a:gd name="connsiteX23" fmla="*/ 208763 w 343465"/>
                <a:gd name="connsiteY23" fmla="*/ 287363 h 496272"/>
                <a:gd name="connsiteX24" fmla="*/ 208763 w 343465"/>
                <a:gd name="connsiteY24" fmla="*/ 224260 h 496272"/>
                <a:gd name="connsiteX25" fmla="*/ 136970 w 343465"/>
                <a:gd name="connsiteY25" fmla="*/ 224260 h 49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3465" h="496272">
                  <a:moveTo>
                    <a:pt x="2262" y="378805"/>
                  </a:moveTo>
                  <a:cubicBezTo>
                    <a:pt x="-21354" y="197621"/>
                    <a:pt x="147172" y="114870"/>
                    <a:pt x="171733" y="0"/>
                  </a:cubicBezTo>
                  <a:cubicBezTo>
                    <a:pt x="196294" y="114870"/>
                    <a:pt x="364820" y="197621"/>
                    <a:pt x="341204" y="378805"/>
                  </a:cubicBezTo>
                  <a:cubicBezTo>
                    <a:pt x="320610" y="535429"/>
                    <a:pt x="22667" y="535429"/>
                    <a:pt x="2262" y="378805"/>
                  </a:cubicBezTo>
                  <a:lnTo>
                    <a:pt x="2262" y="378805"/>
                  </a:lnTo>
                  <a:close/>
                  <a:moveTo>
                    <a:pt x="53084" y="236919"/>
                  </a:moveTo>
                  <a:cubicBezTo>
                    <a:pt x="137347" y="202156"/>
                    <a:pt x="162286" y="167014"/>
                    <a:pt x="163609" y="63481"/>
                  </a:cubicBezTo>
                  <a:cubicBezTo>
                    <a:pt x="134513" y="131307"/>
                    <a:pt x="75378" y="178728"/>
                    <a:pt x="53084" y="236919"/>
                  </a:cubicBezTo>
                  <a:lnTo>
                    <a:pt x="53084" y="236919"/>
                  </a:lnTo>
                  <a:close/>
                  <a:moveTo>
                    <a:pt x="198561" y="476293"/>
                  </a:moveTo>
                  <a:cubicBezTo>
                    <a:pt x="277156" y="469870"/>
                    <a:pt x="331757" y="411868"/>
                    <a:pt x="324200" y="333084"/>
                  </a:cubicBezTo>
                  <a:cubicBezTo>
                    <a:pt x="311164" y="405445"/>
                    <a:pt x="266765" y="450788"/>
                    <a:pt x="198561" y="476293"/>
                  </a:cubicBezTo>
                  <a:lnTo>
                    <a:pt x="198561" y="476293"/>
                  </a:lnTo>
                  <a:close/>
                  <a:moveTo>
                    <a:pt x="136970" y="224260"/>
                  </a:moveTo>
                  <a:lnTo>
                    <a:pt x="136970" y="287363"/>
                  </a:lnTo>
                  <a:lnTo>
                    <a:pt x="73867" y="287363"/>
                  </a:lnTo>
                  <a:lnTo>
                    <a:pt x="73867" y="359157"/>
                  </a:lnTo>
                  <a:lnTo>
                    <a:pt x="136970" y="359157"/>
                  </a:lnTo>
                  <a:lnTo>
                    <a:pt x="136970" y="422259"/>
                  </a:lnTo>
                  <a:lnTo>
                    <a:pt x="208763" y="422259"/>
                  </a:lnTo>
                  <a:lnTo>
                    <a:pt x="208763" y="359157"/>
                  </a:lnTo>
                  <a:lnTo>
                    <a:pt x="271866" y="359157"/>
                  </a:lnTo>
                  <a:lnTo>
                    <a:pt x="271866" y="287363"/>
                  </a:lnTo>
                  <a:lnTo>
                    <a:pt x="208763" y="287363"/>
                  </a:lnTo>
                  <a:lnTo>
                    <a:pt x="208763" y="224260"/>
                  </a:lnTo>
                  <a:lnTo>
                    <a:pt x="136970" y="224260"/>
                  </a:lnTo>
                  <a:close/>
                </a:path>
              </a:pathLst>
            </a:custGeom>
            <a:solidFill>
              <a:schemeClr val="bg1"/>
            </a:solidFill>
            <a:ln w="18521" cap="flat">
              <a:noFill/>
              <a:prstDash val="solid"/>
              <a:miter/>
            </a:ln>
          </p:spPr>
          <p:txBody>
            <a:bodyPr rtlCol="0" anchor="ctr"/>
            <a:lstStyle/>
            <a:p>
              <a:endParaRPr lang="en-US"/>
            </a:p>
          </p:txBody>
        </p:sp>
      </p:grpSp>
      <p:cxnSp>
        <p:nvCxnSpPr>
          <p:cNvPr id="47" name="Straight Arrow Connector 46">
            <a:extLst>
              <a:ext uri="{FF2B5EF4-FFF2-40B4-BE49-F238E27FC236}">
                <a16:creationId xmlns:a16="http://schemas.microsoft.com/office/drawing/2014/main" id="{25C5B64C-948F-4ADC-ACBC-A362F18A9478}"/>
              </a:ext>
            </a:extLst>
          </p:cNvPr>
          <p:cNvCxnSpPr>
            <a:stCxn id="40" idx="6"/>
          </p:cNvCxnSpPr>
          <p:nvPr/>
        </p:nvCxnSpPr>
        <p:spPr>
          <a:xfrm>
            <a:off x="6497999" y="5073363"/>
            <a:ext cx="1097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266063E0-0AC1-4213-97BF-AA5EA509F49C}"/>
              </a:ext>
            </a:extLst>
          </p:cNvPr>
          <p:cNvCxnSpPr>
            <a:cxnSpLocks/>
          </p:cNvCxnSpPr>
          <p:nvPr/>
        </p:nvCxnSpPr>
        <p:spPr>
          <a:xfrm flipH="1">
            <a:off x="4659741" y="5073363"/>
            <a:ext cx="1097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63875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391D-7EFC-4798-B5F7-5DDC469FCF8A}"/>
              </a:ext>
            </a:extLst>
          </p:cNvPr>
          <p:cNvSpPr>
            <a:spLocks noGrp="1"/>
          </p:cNvSpPr>
          <p:nvPr>
            <p:ph type="title"/>
          </p:nvPr>
        </p:nvSpPr>
        <p:spPr/>
        <p:txBody>
          <a:bodyPr/>
          <a:lstStyle/>
          <a:p>
            <a:r>
              <a:rPr lang="en-US" dirty="0"/>
              <a:t>Baseline Demographics Were Well Balanced  Between the Groups </a:t>
            </a:r>
          </a:p>
        </p:txBody>
      </p:sp>
      <p:graphicFrame>
        <p:nvGraphicFramePr>
          <p:cNvPr id="3" name="Table 2">
            <a:extLst>
              <a:ext uri="{FF2B5EF4-FFF2-40B4-BE49-F238E27FC236}">
                <a16:creationId xmlns:a16="http://schemas.microsoft.com/office/drawing/2014/main" id="{76E88335-F12A-4EE1-9D1F-22DC5EA83EEA}"/>
              </a:ext>
            </a:extLst>
          </p:cNvPr>
          <p:cNvGraphicFramePr>
            <a:graphicFrameLocks noGrp="1"/>
          </p:cNvGraphicFramePr>
          <p:nvPr>
            <p:extLst>
              <p:ext uri="{D42A27DB-BD31-4B8C-83A1-F6EECF244321}">
                <p14:modId xmlns:p14="http://schemas.microsoft.com/office/powerpoint/2010/main" val="2951517754"/>
              </p:ext>
            </p:extLst>
          </p:nvPr>
        </p:nvGraphicFramePr>
        <p:xfrm>
          <a:off x="668338" y="1385074"/>
          <a:ext cx="10834690" cy="4178808"/>
        </p:xfrm>
        <a:graphic>
          <a:graphicData uri="http://schemas.openxmlformats.org/drawingml/2006/table">
            <a:tbl>
              <a:tblPr>
                <a:tableStyleId>{5C22544A-7EE6-4342-B048-85BDC9FD1C3A}</a:tableStyleId>
              </a:tblPr>
              <a:tblGrid>
                <a:gridCol w="3781056">
                  <a:extLst>
                    <a:ext uri="{9D8B030D-6E8A-4147-A177-3AD203B41FA5}">
                      <a16:colId xmlns:a16="http://schemas.microsoft.com/office/drawing/2014/main" val="171335842"/>
                    </a:ext>
                  </a:extLst>
                </a:gridCol>
                <a:gridCol w="1007662">
                  <a:extLst>
                    <a:ext uri="{9D8B030D-6E8A-4147-A177-3AD203B41FA5}">
                      <a16:colId xmlns:a16="http://schemas.microsoft.com/office/drawing/2014/main" val="3715456430"/>
                    </a:ext>
                  </a:extLst>
                </a:gridCol>
                <a:gridCol w="1007662">
                  <a:extLst>
                    <a:ext uri="{9D8B030D-6E8A-4147-A177-3AD203B41FA5}">
                      <a16:colId xmlns:a16="http://schemas.microsoft.com/office/drawing/2014/main" val="2915378235"/>
                    </a:ext>
                  </a:extLst>
                </a:gridCol>
                <a:gridCol w="1007662">
                  <a:extLst>
                    <a:ext uri="{9D8B030D-6E8A-4147-A177-3AD203B41FA5}">
                      <a16:colId xmlns:a16="http://schemas.microsoft.com/office/drawing/2014/main" val="2201759658"/>
                    </a:ext>
                  </a:extLst>
                </a:gridCol>
                <a:gridCol w="1007662">
                  <a:extLst>
                    <a:ext uri="{9D8B030D-6E8A-4147-A177-3AD203B41FA5}">
                      <a16:colId xmlns:a16="http://schemas.microsoft.com/office/drawing/2014/main" val="1557736636"/>
                    </a:ext>
                  </a:extLst>
                </a:gridCol>
                <a:gridCol w="1007662">
                  <a:extLst>
                    <a:ext uri="{9D8B030D-6E8A-4147-A177-3AD203B41FA5}">
                      <a16:colId xmlns:a16="http://schemas.microsoft.com/office/drawing/2014/main" val="1022841596"/>
                    </a:ext>
                  </a:extLst>
                </a:gridCol>
                <a:gridCol w="1007662">
                  <a:extLst>
                    <a:ext uri="{9D8B030D-6E8A-4147-A177-3AD203B41FA5}">
                      <a16:colId xmlns:a16="http://schemas.microsoft.com/office/drawing/2014/main" val="1188494968"/>
                    </a:ext>
                  </a:extLst>
                </a:gridCol>
                <a:gridCol w="1007662">
                  <a:extLst>
                    <a:ext uri="{9D8B030D-6E8A-4147-A177-3AD203B41FA5}">
                      <a16:colId xmlns:a16="http://schemas.microsoft.com/office/drawing/2014/main" val="57563102"/>
                    </a:ext>
                  </a:extLst>
                </a:gridCol>
              </a:tblGrid>
              <a:tr h="164001">
                <a:tc>
                  <a:txBody>
                    <a:bodyPr/>
                    <a:lstStyle/>
                    <a:p>
                      <a:pPr algn="l" fontAlgn="b">
                        <a:lnSpc>
                          <a:spcPct val="85000"/>
                        </a:lnSpc>
                      </a:pPr>
                      <a:endParaRPr lang="en-US" sz="1000" b="1" i="0" u="none" strike="noStrike" dirty="0">
                        <a:solidFill>
                          <a:schemeClr val="bg1"/>
                        </a:solidFill>
                        <a:effectLst/>
                        <a:latin typeface="+mn-lt"/>
                      </a:endParaRPr>
                    </a:p>
                  </a:txBody>
                  <a:tcPr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endParaRPr lang="en-US" sz="1000" b="0" i="0" u="none" strike="noStrike" dirty="0">
                        <a:solidFill>
                          <a:schemeClr val="bg1"/>
                        </a:solidFill>
                        <a:effectLst/>
                        <a:latin typeface="+mn-lt"/>
                      </a:endParaRPr>
                    </a:p>
                  </a:txBody>
                  <a:tcPr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endParaRPr lang="en-US" sz="1000" b="0" i="0" u="none" strike="noStrike" dirty="0">
                        <a:solidFill>
                          <a:schemeClr val="bg1"/>
                        </a:solidFill>
                        <a:effectLst/>
                        <a:latin typeface="+mn-lt"/>
                      </a:endParaRPr>
                    </a:p>
                  </a:txBody>
                  <a:tcPr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4">
                  <a:txBody>
                    <a:bodyPr/>
                    <a:lstStyle/>
                    <a:p>
                      <a:pPr algn="ctr" fontAlgn="b">
                        <a:lnSpc>
                          <a:spcPct val="85000"/>
                        </a:lnSpc>
                      </a:pPr>
                      <a:r>
                        <a:rPr lang="en-US" sz="1000" b="1" i="0" u="none" strike="noStrike" dirty="0">
                          <a:solidFill>
                            <a:schemeClr val="bg1"/>
                          </a:solidFill>
                          <a:effectLst/>
                          <a:latin typeface="+mn-lt"/>
                        </a:rPr>
                        <a:t>Secondary prevention patients by ASCVD status</a:t>
                      </a:r>
                    </a:p>
                  </a:txBody>
                  <a:tcPr marL="0" marR="0" anchor="b">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endParaRPr lang="en-US" sz="1000" b="1" u="none" strike="noStrike" kern="1200" dirty="0">
                        <a:solidFill>
                          <a:schemeClr val="bg1"/>
                        </a:solidFill>
                        <a:effectLst/>
                        <a:latin typeface="+mn-lt"/>
                        <a:ea typeface="+mn-ea"/>
                        <a:cs typeface="+mn-cs"/>
                      </a:endParaRPr>
                    </a:p>
                  </a:txBody>
                  <a:tcPr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35756154"/>
                  </a:ext>
                </a:extLst>
              </a:tr>
              <a:tr h="452417">
                <a:tc>
                  <a:txBody>
                    <a:bodyPr/>
                    <a:lstStyle/>
                    <a:p>
                      <a:pPr algn="l" fontAlgn="b">
                        <a:lnSpc>
                          <a:spcPct val="85000"/>
                        </a:lnSpc>
                      </a:pPr>
                      <a:endParaRPr lang="en-US" sz="1000" b="1" i="0" u="none" strike="noStrike" baseline="30000" dirty="0">
                        <a:solidFill>
                          <a:schemeClr val="bg1"/>
                        </a:solidFill>
                        <a:effectLst/>
                        <a:latin typeface="+mn-lt"/>
                      </a:endParaRPr>
                    </a:p>
                  </a:txBody>
                  <a:tcPr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Overall</a:t>
                      </a:r>
                      <a:endParaRPr lang="en-US" sz="1000" b="1" i="0" u="none" strike="noStrike" dirty="0">
                        <a:solidFill>
                          <a:schemeClr val="bg1"/>
                        </a:solidFill>
                        <a:effectLst/>
                        <a:latin typeface="+mn-lt"/>
                      </a:endParaRPr>
                    </a:p>
                    <a:p>
                      <a:pPr algn="ctr" fontAlgn="b">
                        <a:lnSpc>
                          <a:spcPct val="85000"/>
                        </a:lnSpc>
                      </a:pP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5888)</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Primary prevention</a:t>
                      </a:r>
                      <a:br>
                        <a:rPr lang="en-US" sz="1000" b="1" u="none" strike="noStrike" dirty="0">
                          <a:solidFill>
                            <a:schemeClr val="bg1"/>
                          </a:solidFill>
                          <a:effectLst/>
                          <a:latin typeface="+mn-lt"/>
                        </a:rPr>
                      </a:b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3000)</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Established ASCVD total</a:t>
                      </a:r>
                      <a:endParaRPr lang="en-US" sz="1000" b="1" i="0" u="none" strike="noStrike" dirty="0">
                        <a:solidFill>
                          <a:schemeClr val="bg1"/>
                        </a:solidFill>
                        <a:effectLst/>
                        <a:latin typeface="+mn-lt"/>
                      </a:endParaRPr>
                    </a:p>
                    <a:p>
                      <a:pPr algn="ctr" fontAlgn="b">
                        <a:lnSpc>
                          <a:spcPct val="85000"/>
                        </a:lnSpc>
                      </a:pP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2794)</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coronary</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622)</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peripheral</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1036)</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cerebral</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1136)</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Other vascular secondary </a:t>
                      </a:r>
                      <a:r>
                        <a:rPr lang="en-US" sz="1000" b="1" u="none" strike="noStrike" kern="1200" dirty="0" err="1">
                          <a:solidFill>
                            <a:schemeClr val="bg1"/>
                          </a:solidFill>
                          <a:effectLst/>
                          <a:latin typeface="+mn-lt"/>
                          <a:ea typeface="+mn-ea"/>
                          <a:cs typeface="+mn-cs"/>
                        </a:rPr>
                        <a:t>prevention</a:t>
                      </a:r>
                      <a:r>
                        <a:rPr lang="en-US" sz="1000" b="1" u="none" strike="noStrike" kern="1200" baseline="30000" dirty="0" err="1">
                          <a:solidFill>
                            <a:schemeClr val="bg1"/>
                          </a:solidFill>
                          <a:effectLst/>
                          <a:latin typeface="+mn-lt"/>
                          <a:ea typeface="+mn-ea"/>
                          <a:cs typeface="+mn-cs"/>
                        </a:rPr>
                        <a:t>a</a:t>
                      </a:r>
                      <a:endParaRPr lang="en-US" sz="1000" b="1" u="none" strike="noStrike" kern="1200" baseline="30000" dirty="0">
                        <a:solidFill>
                          <a:schemeClr val="bg1"/>
                        </a:solidFill>
                        <a:effectLst/>
                        <a:latin typeface="+mn-lt"/>
                        <a:ea typeface="+mn-ea"/>
                        <a:cs typeface="+mn-cs"/>
                      </a:endParaRP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94)</a:t>
                      </a: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653352470"/>
                  </a:ext>
                </a:extLst>
              </a:tr>
              <a:tr h="164001">
                <a:tc>
                  <a:txBody>
                    <a:bodyPr/>
                    <a:lstStyle/>
                    <a:p>
                      <a:pPr marL="0" algn="l" fontAlgn="b">
                        <a:lnSpc>
                          <a:spcPct val="85000"/>
                        </a:lnSpc>
                      </a:pPr>
                      <a:r>
                        <a:rPr lang="en-US" sz="1000" b="1" u="none" strike="noStrike" dirty="0">
                          <a:solidFill>
                            <a:schemeClr val="bg1"/>
                          </a:solidFill>
                          <a:effectLst/>
                          <a:latin typeface="+mn-lt"/>
                        </a:rPr>
                        <a:t>Female, </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a:t>
                      </a:r>
                      <a:endParaRPr lang="en-US" sz="1000" b="1" i="0" u="none" strike="noStrike" dirty="0">
                        <a:solidFill>
                          <a:schemeClr val="bg1"/>
                        </a:solidFill>
                        <a:effectLst/>
                        <a:latin typeface="+mn-lt"/>
                      </a:endParaRPr>
                    </a:p>
                  </a:txBody>
                  <a:tcPr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2475 (42)</a:t>
                      </a:r>
                    </a:p>
                  </a:txBody>
                  <a:tcPr marL="0" marR="0"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1502 (50)</a:t>
                      </a:r>
                    </a:p>
                  </a:txBody>
                  <a:tcPr marL="0" marR="0"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939 (34)</a:t>
                      </a:r>
                    </a:p>
                  </a:txBody>
                  <a:tcPr marL="0" marR="0"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149 (24)</a:t>
                      </a:r>
                    </a:p>
                  </a:txBody>
                  <a:tcPr marL="0" marR="0" marT="64008" marB="6400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323 (31)</a:t>
                      </a:r>
                    </a:p>
                  </a:txBody>
                  <a:tcPr marL="0" marR="0" marT="64008" marB="6400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467 (41)</a:t>
                      </a:r>
                    </a:p>
                  </a:txBody>
                  <a:tcPr marL="0" marR="0" marT="64008" marB="6400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34 (36)</a:t>
                      </a:r>
                    </a:p>
                  </a:txBody>
                  <a:tcPr marL="0" marR="0" marT="64008" marB="6400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50932095"/>
                  </a:ext>
                </a:extLst>
              </a:tr>
              <a:tr h="164001">
                <a:tc>
                  <a:txBody>
                    <a:bodyPr/>
                    <a:lstStyle/>
                    <a:p>
                      <a:pPr marL="0" algn="l" fontAlgn="b">
                        <a:lnSpc>
                          <a:spcPct val="85000"/>
                        </a:lnSpc>
                      </a:pPr>
                      <a:r>
                        <a:rPr lang="en-US" sz="1000" b="1" u="none" strike="noStrike" dirty="0">
                          <a:solidFill>
                            <a:schemeClr val="bg1"/>
                          </a:solidFill>
                          <a:effectLst/>
                          <a:latin typeface="+mn-lt"/>
                        </a:rPr>
                        <a:t>Age, years, mean (SD)</a:t>
                      </a:r>
                      <a:endParaRPr lang="en-US" sz="1000" b="1" i="0" u="none" strike="noStrike" dirty="0">
                        <a:solidFill>
                          <a:schemeClr val="bg1"/>
                        </a:solidFill>
                        <a:effectLst/>
                        <a:latin typeface="+mn-lt"/>
                      </a:endParaRP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65 (12)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63 (13)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68 (10)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67 (10)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69 (9)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67 (11)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70 (10)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502802795"/>
                  </a:ext>
                </a:extLst>
              </a:tr>
              <a:tr h="164001">
                <a:tc>
                  <a:txBody>
                    <a:bodyPr/>
                    <a:lstStyle/>
                    <a:p>
                      <a:pPr marL="0" algn="l" fontAlgn="b">
                        <a:lnSpc>
                          <a:spcPct val="85000"/>
                        </a:lnSpc>
                      </a:pPr>
                      <a:r>
                        <a:rPr lang="en-US" sz="1000" b="1" u="none" strike="noStrike" dirty="0">
                          <a:solidFill>
                            <a:schemeClr val="bg1"/>
                          </a:solidFill>
                          <a:effectLst/>
                          <a:latin typeface="+mn-lt"/>
                        </a:rPr>
                        <a:t>Ethnicity, white, </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5435 (92)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2829 (94)</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2523 (90)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550 (88)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937 (90)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1036 (91)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83 (88)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03922724"/>
                  </a:ext>
                </a:extLst>
              </a:tr>
              <a:tr h="164001">
                <a:tc>
                  <a:txBody>
                    <a:bodyPr/>
                    <a:lstStyle/>
                    <a:p>
                      <a:pPr marL="0" marR="0" lvl="0" indent="0" algn="l" defTabSz="914400" rtl="0" eaLnBrk="1" fontAlgn="b" latinLnBrk="0" hangingPunct="1">
                        <a:lnSpc>
                          <a:spcPct val="85000"/>
                        </a:lnSpc>
                        <a:spcBef>
                          <a:spcPts val="0"/>
                        </a:spcBef>
                        <a:spcAft>
                          <a:spcPts val="0"/>
                        </a:spcAft>
                        <a:buClrTx/>
                        <a:buSzTx/>
                        <a:buFontTx/>
                        <a:buNone/>
                        <a:tabLst/>
                        <a:defRPr/>
                      </a:pPr>
                      <a:r>
                        <a:rPr lang="en-US" sz="1000" b="1" u="none" strike="noStrike" dirty="0">
                          <a:solidFill>
                            <a:schemeClr val="bg1"/>
                          </a:solidFill>
                          <a:effectLst/>
                          <a:latin typeface="+mn-lt"/>
                        </a:rPr>
                        <a:t>Systolic blood pressure (mmHg), mean (SD)</a:t>
                      </a:r>
                      <a:endParaRPr lang="en-US" sz="1000" b="1" i="0" u="none" strike="noStrike" baseline="30000" dirty="0">
                        <a:solidFill>
                          <a:schemeClr val="bg1"/>
                        </a:solidFill>
                        <a:effectLst/>
                        <a:latin typeface="+mn-lt"/>
                      </a:endParaRP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135 (17)</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134 (16)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135 (18)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133 (18)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136 (19)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136 (17.4)</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137 (23)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22016280"/>
                  </a:ext>
                </a:extLst>
              </a:tr>
              <a:tr h="164001">
                <a:tc>
                  <a:txBody>
                    <a:bodyPr/>
                    <a:lstStyle/>
                    <a:p>
                      <a:pPr marL="0" marR="0" lvl="0" indent="0" algn="l" defTabSz="914400" rtl="0" eaLnBrk="1" fontAlgn="b" latinLnBrk="0" hangingPunct="1">
                        <a:lnSpc>
                          <a:spcPct val="85000"/>
                        </a:lnSpc>
                        <a:spcBef>
                          <a:spcPts val="0"/>
                        </a:spcBef>
                        <a:spcAft>
                          <a:spcPts val="0"/>
                        </a:spcAft>
                        <a:buClrTx/>
                        <a:buSzTx/>
                        <a:buFontTx/>
                        <a:buNone/>
                        <a:tabLst/>
                        <a:defRPr/>
                      </a:pPr>
                      <a:r>
                        <a:rPr lang="en-US" sz="1000" b="1" u="none" strike="noStrike" dirty="0">
                          <a:solidFill>
                            <a:schemeClr val="bg1"/>
                          </a:solidFill>
                          <a:effectLst/>
                          <a:latin typeface="+mn-lt"/>
                        </a:rPr>
                        <a:t>Diastolic blood pressure </a:t>
                      </a:r>
                      <a:r>
                        <a:rPr lang="en-US" sz="1000" b="1" i="0" u="none" strike="noStrike" dirty="0">
                          <a:solidFill>
                            <a:schemeClr val="bg1"/>
                          </a:solidFill>
                          <a:effectLst/>
                          <a:latin typeface="+mn-lt"/>
                        </a:rPr>
                        <a:t>(mmHg), mean (SD)</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78 (11)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79 (10)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77 (11)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77 (11)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76 (11)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78 (11)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77 (13)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4045933"/>
                  </a:ext>
                </a:extLst>
              </a:tr>
              <a:tr h="164001">
                <a:tc>
                  <a:txBody>
                    <a:bodyPr/>
                    <a:lstStyle/>
                    <a:p>
                      <a:pPr algn="l" fontAlgn="b">
                        <a:lnSpc>
                          <a:spcPct val="85000"/>
                        </a:lnSpc>
                      </a:pPr>
                      <a:r>
                        <a:rPr lang="en-US" sz="1000" b="1" i="0" u="none" strike="noStrike" dirty="0">
                          <a:solidFill>
                            <a:schemeClr val="bg1"/>
                          </a:solidFill>
                          <a:effectLst/>
                          <a:latin typeface="+mn-lt"/>
                        </a:rPr>
                        <a:t>BMI, median (Q1, Q3)</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28 (25, 32)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 (25, 32)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 (25, 31)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 (25, 31)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 (25, 31)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 (25, 31)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 (25, 31)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54081531"/>
                  </a:ext>
                </a:extLst>
              </a:tr>
              <a:tr h="164001">
                <a:tc>
                  <a:txBody>
                    <a:bodyPr/>
                    <a:lstStyle/>
                    <a:p>
                      <a:pPr algn="l" fontAlgn="b">
                        <a:lnSpc>
                          <a:spcPct val="85000"/>
                        </a:lnSpc>
                      </a:pPr>
                      <a:r>
                        <a:rPr lang="en-US" sz="1000" b="1" i="0" u="none" strike="noStrike" dirty="0">
                          <a:solidFill>
                            <a:schemeClr val="bg1"/>
                          </a:solidFill>
                          <a:effectLst/>
                          <a:latin typeface="+mn-lt"/>
                        </a:rPr>
                        <a:t>Smoking history, </a:t>
                      </a:r>
                      <a:r>
                        <a:rPr lang="en-US" sz="1000" b="1" i="1" u="none" strike="noStrike" dirty="0">
                          <a:solidFill>
                            <a:schemeClr val="bg1"/>
                          </a:solidFill>
                          <a:effectLst/>
                          <a:latin typeface="+mn-lt"/>
                        </a:rPr>
                        <a:t>n</a:t>
                      </a:r>
                      <a:r>
                        <a:rPr lang="en-US" sz="1000" b="1" i="0" u="none" strike="noStrike" dirty="0">
                          <a:solidFill>
                            <a:schemeClr val="bg1"/>
                          </a:solidFill>
                          <a:effectLst/>
                          <a:latin typeface="+mn-lt"/>
                        </a:rPr>
                        <a:t> (%)</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379252483"/>
                  </a:ext>
                </a:extLst>
              </a:tr>
              <a:tr h="164001">
                <a:tc>
                  <a:txBody>
                    <a:bodyPr/>
                    <a:lstStyle/>
                    <a:p>
                      <a:pPr marL="182880" algn="l" fontAlgn="b">
                        <a:lnSpc>
                          <a:spcPct val="85000"/>
                        </a:lnSpc>
                      </a:pPr>
                      <a:r>
                        <a:rPr lang="en-US" sz="1000" b="0" i="0" u="none" strike="noStrike" dirty="0">
                          <a:solidFill>
                            <a:schemeClr val="bg1"/>
                          </a:solidFill>
                          <a:effectLst/>
                          <a:latin typeface="+mn-lt"/>
                        </a:rPr>
                        <a:t>Non-smoker</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2854 (49)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1732 (58)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1089 (39)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277 (45)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242 (23)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570 (50)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33 (35)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3634761"/>
                  </a:ext>
                </a:extLst>
              </a:tr>
              <a:tr h="205163">
                <a:tc>
                  <a:txBody>
                    <a:bodyPr/>
                    <a:lstStyle/>
                    <a:p>
                      <a:pPr marL="182880" algn="l" fontAlgn="b">
                        <a:lnSpc>
                          <a:spcPct val="85000"/>
                        </a:lnSpc>
                      </a:pPr>
                      <a:r>
                        <a:rPr lang="en-US" sz="1000" b="0" i="0" u="none" strike="noStrike" dirty="0">
                          <a:solidFill>
                            <a:schemeClr val="bg1"/>
                          </a:solidFill>
                          <a:effectLst/>
                          <a:latin typeface="+mn-lt"/>
                        </a:rPr>
                        <a:t>Ex-smoker</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2059 (35)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851 (28)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1166 (42)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267 (43)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508 (49)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391 (34)</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42 (45)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5998936"/>
                  </a:ext>
                </a:extLst>
              </a:tr>
              <a:tr h="164001">
                <a:tc>
                  <a:txBody>
                    <a:bodyPr/>
                    <a:lstStyle/>
                    <a:p>
                      <a:pPr marL="182880" algn="l" fontAlgn="b">
                        <a:lnSpc>
                          <a:spcPct val="85000"/>
                        </a:lnSpc>
                      </a:pPr>
                      <a:r>
                        <a:rPr lang="en-US" sz="1000" b="0" i="0" u="none" strike="noStrike" dirty="0">
                          <a:solidFill>
                            <a:schemeClr val="bg1"/>
                          </a:solidFill>
                          <a:effectLst/>
                          <a:latin typeface="+mn-lt"/>
                        </a:rPr>
                        <a:t>Light-smoker</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313 (5)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140 (5)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167 (6)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26 (4) </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76 (7)</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65 (6)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 (6)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18006759"/>
                  </a:ext>
                </a:extLst>
              </a:tr>
              <a:tr h="164001">
                <a:tc>
                  <a:txBody>
                    <a:bodyPr/>
                    <a:lstStyle/>
                    <a:p>
                      <a:pPr marL="182880" algn="l" fontAlgn="b">
                        <a:lnSpc>
                          <a:spcPct val="85000"/>
                        </a:lnSpc>
                      </a:pPr>
                      <a:r>
                        <a:rPr lang="en-US" sz="1000" b="0" i="0" u="none" strike="noStrike" dirty="0">
                          <a:solidFill>
                            <a:schemeClr val="bg1"/>
                          </a:solidFill>
                          <a:effectLst/>
                          <a:latin typeface="+mn-lt"/>
                        </a:rPr>
                        <a:t>Moderate smoker</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391 (7)</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161 (5) </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220 (8)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30 (5)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126 (12)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64 (6)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 (11)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682022755"/>
                  </a:ext>
                </a:extLst>
              </a:tr>
              <a:tr h="164001">
                <a:tc>
                  <a:txBody>
                    <a:bodyPr/>
                    <a:lstStyle/>
                    <a:p>
                      <a:pPr marL="182880" algn="l" fontAlgn="b">
                        <a:lnSpc>
                          <a:spcPct val="85000"/>
                        </a:lnSpc>
                      </a:pPr>
                      <a:r>
                        <a:rPr lang="en-US" sz="1000" b="0" i="0" u="none" strike="noStrike" dirty="0">
                          <a:solidFill>
                            <a:schemeClr val="bg1"/>
                          </a:solidFill>
                          <a:effectLst/>
                          <a:latin typeface="+mn-lt"/>
                        </a:rPr>
                        <a:t>Heavy smoker</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253 (4)</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106 (4)</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144 (5)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 (3)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84 (8)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41 (4)</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 (3)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381789919"/>
                  </a:ext>
                </a:extLst>
              </a:tr>
              <a:tr h="164001">
                <a:tc>
                  <a:txBody>
                    <a:bodyPr/>
                    <a:lstStyle/>
                    <a:p>
                      <a:pPr marL="182880" algn="l" fontAlgn="b">
                        <a:lnSpc>
                          <a:spcPct val="85000"/>
                        </a:lnSpc>
                      </a:pPr>
                      <a:r>
                        <a:rPr lang="en-US" sz="1000" b="0" i="0" u="none" strike="noStrike" dirty="0">
                          <a:solidFill>
                            <a:schemeClr val="bg1"/>
                          </a:solidFill>
                          <a:effectLst/>
                          <a:latin typeface="+mn-lt"/>
                        </a:rPr>
                        <a:t>Missing</a:t>
                      </a:r>
                    </a:p>
                  </a:txBody>
                  <a:tcPr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18 (&lt; 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 (&lt; 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 (&lt; 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 (&lt; 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 (&lt; 1)</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24697341"/>
                  </a:ext>
                </a:extLst>
              </a:tr>
            </a:tbl>
          </a:graphicData>
        </a:graphic>
      </p:graphicFrame>
      <p:sp>
        <p:nvSpPr>
          <p:cNvPr id="7" name="TextBox 6">
            <a:extLst>
              <a:ext uri="{FF2B5EF4-FFF2-40B4-BE49-F238E27FC236}">
                <a16:creationId xmlns:a16="http://schemas.microsoft.com/office/drawing/2014/main" id="{1A1B1A83-6D48-5844-A031-AF7AB9CCFF5C}"/>
              </a:ext>
            </a:extLst>
          </p:cNvPr>
          <p:cNvSpPr txBox="1"/>
          <p:nvPr/>
        </p:nvSpPr>
        <p:spPr>
          <a:xfrm>
            <a:off x="668337" y="6222295"/>
            <a:ext cx="8229600" cy="523220"/>
          </a:xfrm>
          <a:prstGeom prst="rect">
            <a:avLst/>
          </a:prstGeom>
          <a:noFill/>
        </p:spPr>
        <p:txBody>
          <a:bodyPr wrap="square" rtlCol="0" anchor="b">
            <a:spAutoFit/>
          </a:bodyPr>
          <a:lstStyle/>
          <a:p>
            <a:pPr lvl="0"/>
            <a:r>
              <a:rPr lang="en-US" sz="900" dirty="0">
                <a:solidFill>
                  <a:srgbClr val="000000"/>
                </a:solidFill>
              </a:rPr>
              <a:t>ASCVD = atherosclerotic cardiovascular disease; BMI = body mass index; SD = standard deviation.</a:t>
            </a:r>
          </a:p>
          <a:p>
            <a:pPr lvl="0"/>
            <a:r>
              <a:rPr lang="en-US" sz="900" baseline="30000" dirty="0" err="1">
                <a:solidFill>
                  <a:srgbClr val="000000"/>
                </a:solidFill>
              </a:rPr>
              <a:t>a</a:t>
            </a:r>
            <a:r>
              <a:rPr lang="en-US" sz="900" dirty="0" err="1">
                <a:solidFill>
                  <a:srgbClr val="000000"/>
                </a:solidFill>
              </a:rPr>
              <a:t>Patients</a:t>
            </a:r>
            <a:r>
              <a:rPr lang="en-US" sz="900" dirty="0">
                <a:solidFill>
                  <a:srgbClr val="000000"/>
                </a:solidFill>
              </a:rPr>
              <a:t> with other evidence of atherosclerosis or other manifestation of vascular disease at enrollment.</a:t>
            </a:r>
          </a:p>
          <a:p>
            <a:r>
              <a:rPr lang="en-US" sz="900" dirty="0">
                <a:solidFill>
                  <a:srgbClr val="000000"/>
                </a:solidFill>
              </a:rPr>
              <a:t>Ray, KK, et al. </a:t>
            </a:r>
            <a:r>
              <a:rPr lang="en-US" sz="900" i="1" dirty="0">
                <a:solidFill>
                  <a:srgbClr val="000000"/>
                </a:solidFill>
              </a:rPr>
              <a:t>Eur J </a:t>
            </a:r>
            <a:r>
              <a:rPr lang="en-US" sz="900" i="1" dirty="0" err="1">
                <a:solidFill>
                  <a:srgbClr val="000000"/>
                </a:solidFill>
              </a:rPr>
              <a:t>Prev</a:t>
            </a:r>
            <a:r>
              <a:rPr lang="en-US" sz="900" i="1" dirty="0">
                <a:solidFill>
                  <a:srgbClr val="000000"/>
                </a:solidFill>
              </a:rPr>
              <a:t> </a:t>
            </a:r>
            <a:r>
              <a:rPr lang="en-US" sz="900" i="1" dirty="0" err="1">
                <a:solidFill>
                  <a:srgbClr val="000000"/>
                </a:solidFill>
              </a:rPr>
              <a:t>Cardiol</a:t>
            </a:r>
            <a:r>
              <a:rPr lang="en-US" sz="900" dirty="0">
                <a:solidFill>
                  <a:srgbClr val="000000"/>
                </a:solidFill>
              </a:rPr>
              <a:t>. 2020. [in press].</a:t>
            </a:r>
          </a:p>
        </p:txBody>
      </p:sp>
    </p:spTree>
    <p:extLst>
      <p:ext uri="{BB962C8B-B14F-4D97-AF65-F5344CB8AC3E}">
        <p14:creationId xmlns:p14="http://schemas.microsoft.com/office/powerpoint/2010/main" val="85730012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391D-7EFC-4798-B5F7-5DDC469FCF8A}"/>
              </a:ext>
            </a:extLst>
          </p:cNvPr>
          <p:cNvSpPr>
            <a:spLocks noGrp="1"/>
          </p:cNvSpPr>
          <p:nvPr>
            <p:ph type="title"/>
          </p:nvPr>
        </p:nvSpPr>
        <p:spPr/>
        <p:txBody>
          <a:bodyPr/>
          <a:lstStyle/>
          <a:p>
            <a:r>
              <a:rPr lang="en-US" dirty="0"/>
              <a:t>Those Managed for PAD were More Likely to Have a Prior History of Vascular Disease </a:t>
            </a:r>
            <a:endParaRPr lang="en-US" i="1" dirty="0"/>
          </a:p>
        </p:txBody>
      </p:sp>
      <p:graphicFrame>
        <p:nvGraphicFramePr>
          <p:cNvPr id="3" name="Table 2">
            <a:extLst>
              <a:ext uri="{FF2B5EF4-FFF2-40B4-BE49-F238E27FC236}">
                <a16:creationId xmlns:a16="http://schemas.microsoft.com/office/drawing/2014/main" id="{76E88335-F12A-4EE1-9D1F-22DC5EA83EEA}"/>
              </a:ext>
            </a:extLst>
          </p:cNvPr>
          <p:cNvGraphicFramePr>
            <a:graphicFrameLocks noGrp="1"/>
          </p:cNvGraphicFramePr>
          <p:nvPr>
            <p:extLst>
              <p:ext uri="{D42A27DB-BD31-4B8C-83A1-F6EECF244321}">
                <p14:modId xmlns:p14="http://schemas.microsoft.com/office/powerpoint/2010/main" val="423310567"/>
              </p:ext>
            </p:extLst>
          </p:nvPr>
        </p:nvGraphicFramePr>
        <p:xfrm>
          <a:off x="671248" y="1697565"/>
          <a:ext cx="10834690" cy="3452080"/>
        </p:xfrm>
        <a:graphic>
          <a:graphicData uri="http://schemas.openxmlformats.org/drawingml/2006/table">
            <a:tbl>
              <a:tblPr>
                <a:tableStyleId>{5C22544A-7EE6-4342-B048-85BDC9FD1C3A}</a:tableStyleId>
              </a:tblPr>
              <a:tblGrid>
                <a:gridCol w="3781056">
                  <a:extLst>
                    <a:ext uri="{9D8B030D-6E8A-4147-A177-3AD203B41FA5}">
                      <a16:colId xmlns:a16="http://schemas.microsoft.com/office/drawing/2014/main" val="171335842"/>
                    </a:ext>
                  </a:extLst>
                </a:gridCol>
                <a:gridCol w="1007662">
                  <a:extLst>
                    <a:ext uri="{9D8B030D-6E8A-4147-A177-3AD203B41FA5}">
                      <a16:colId xmlns:a16="http://schemas.microsoft.com/office/drawing/2014/main" val="3715456430"/>
                    </a:ext>
                  </a:extLst>
                </a:gridCol>
                <a:gridCol w="1007662">
                  <a:extLst>
                    <a:ext uri="{9D8B030D-6E8A-4147-A177-3AD203B41FA5}">
                      <a16:colId xmlns:a16="http://schemas.microsoft.com/office/drawing/2014/main" val="2915378235"/>
                    </a:ext>
                  </a:extLst>
                </a:gridCol>
                <a:gridCol w="1007662">
                  <a:extLst>
                    <a:ext uri="{9D8B030D-6E8A-4147-A177-3AD203B41FA5}">
                      <a16:colId xmlns:a16="http://schemas.microsoft.com/office/drawing/2014/main" val="2201759658"/>
                    </a:ext>
                  </a:extLst>
                </a:gridCol>
                <a:gridCol w="1007662">
                  <a:extLst>
                    <a:ext uri="{9D8B030D-6E8A-4147-A177-3AD203B41FA5}">
                      <a16:colId xmlns:a16="http://schemas.microsoft.com/office/drawing/2014/main" val="1557736636"/>
                    </a:ext>
                  </a:extLst>
                </a:gridCol>
                <a:gridCol w="1007662">
                  <a:extLst>
                    <a:ext uri="{9D8B030D-6E8A-4147-A177-3AD203B41FA5}">
                      <a16:colId xmlns:a16="http://schemas.microsoft.com/office/drawing/2014/main" val="1022841596"/>
                    </a:ext>
                  </a:extLst>
                </a:gridCol>
                <a:gridCol w="1007662">
                  <a:extLst>
                    <a:ext uri="{9D8B030D-6E8A-4147-A177-3AD203B41FA5}">
                      <a16:colId xmlns:a16="http://schemas.microsoft.com/office/drawing/2014/main" val="1188494968"/>
                    </a:ext>
                  </a:extLst>
                </a:gridCol>
                <a:gridCol w="1007662">
                  <a:extLst>
                    <a:ext uri="{9D8B030D-6E8A-4147-A177-3AD203B41FA5}">
                      <a16:colId xmlns:a16="http://schemas.microsoft.com/office/drawing/2014/main" val="57563102"/>
                    </a:ext>
                  </a:extLst>
                </a:gridCol>
              </a:tblGrid>
              <a:tr h="263865">
                <a:tc>
                  <a:txBody>
                    <a:bodyPr/>
                    <a:lstStyle/>
                    <a:p>
                      <a:pPr algn="l" fontAlgn="b">
                        <a:lnSpc>
                          <a:spcPct val="85000"/>
                        </a:lnSpc>
                      </a:pPr>
                      <a:endParaRPr lang="en-US" sz="1000" b="1" i="0" u="none" strike="noStrike" dirty="0">
                        <a:solidFill>
                          <a:schemeClr val="bg1"/>
                        </a:solidFill>
                        <a:effectLst/>
                        <a:latin typeface="+mn-lt"/>
                      </a:endParaRPr>
                    </a:p>
                  </a:txBody>
                  <a:tcPr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endParaRPr lang="en-US" sz="1000" b="0"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endParaRPr lang="en-US" sz="1000" b="0"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4">
                  <a:txBody>
                    <a:bodyPr/>
                    <a:lstStyle/>
                    <a:p>
                      <a:pPr algn="ctr" fontAlgn="b">
                        <a:lnSpc>
                          <a:spcPct val="85000"/>
                        </a:lnSpc>
                      </a:pPr>
                      <a:r>
                        <a:rPr lang="en-US" sz="1000" b="1" i="0" u="none" strike="noStrike" dirty="0">
                          <a:solidFill>
                            <a:schemeClr val="bg1"/>
                          </a:solidFill>
                          <a:effectLst/>
                          <a:latin typeface="+mn-lt"/>
                        </a:rPr>
                        <a:t>Secondary prevention patients by ASCVD status</a:t>
                      </a:r>
                    </a:p>
                  </a:txBody>
                  <a:tcPr marL="0" marR="0" marT="0" anchor="b">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hMerge="1">
                  <a:txBody>
                    <a:bodyPr/>
                    <a:lstStyle/>
                    <a:p>
                      <a:pPr marL="0" algn="ctr" defTabSz="914400" rtl="0" eaLnBrk="1" fontAlgn="b" latinLnBrk="0" hangingPunct="1">
                        <a:lnSpc>
                          <a:spcPct val="85000"/>
                        </a:lnSpc>
                      </a:pPr>
                      <a:endParaRPr lang="en-US" sz="1200" b="1" u="none" strike="noStrike" kern="1200" dirty="0">
                        <a:solidFill>
                          <a:schemeClr val="bg1"/>
                        </a:solidFill>
                        <a:effectLst/>
                        <a:latin typeface="+mn-lt"/>
                        <a:ea typeface="+mn-ea"/>
                        <a:cs typeface="+mn-cs"/>
                      </a:endParaRP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endParaRPr lang="en-US" sz="1000" b="1" u="none" strike="noStrike" kern="1200" dirty="0">
                        <a:solidFill>
                          <a:schemeClr val="bg1"/>
                        </a:solidFill>
                        <a:effectLst/>
                        <a:latin typeface="+mn-lt"/>
                        <a:ea typeface="+mn-ea"/>
                        <a:cs typeface="+mn-cs"/>
                      </a:endParaRPr>
                    </a:p>
                  </a:txBody>
                  <a:tcPr marL="0" marR="0" marT="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35756154"/>
                  </a:ext>
                </a:extLst>
              </a:tr>
              <a:tr h="727903">
                <a:tc>
                  <a:txBody>
                    <a:bodyPr/>
                    <a:lstStyle/>
                    <a:p>
                      <a:pPr algn="l" fontAlgn="b">
                        <a:lnSpc>
                          <a:spcPct val="85000"/>
                        </a:lnSpc>
                      </a:pPr>
                      <a:endParaRPr lang="en-US" sz="1000" b="1" i="0" u="none" strike="noStrike" baseline="30000" dirty="0">
                        <a:solidFill>
                          <a:schemeClr val="bg1"/>
                        </a:solidFill>
                        <a:effectLst/>
                        <a:latin typeface="+mn-lt"/>
                      </a:endParaRPr>
                    </a:p>
                  </a:txBody>
                  <a:tcPr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Overall</a:t>
                      </a:r>
                      <a:endParaRPr lang="en-US" sz="1000" b="1" i="0" u="none" strike="noStrike" dirty="0">
                        <a:solidFill>
                          <a:schemeClr val="bg1"/>
                        </a:solidFill>
                        <a:effectLst/>
                        <a:latin typeface="+mn-lt"/>
                      </a:endParaRPr>
                    </a:p>
                    <a:p>
                      <a:pPr algn="ctr" fontAlgn="b">
                        <a:lnSpc>
                          <a:spcPct val="85000"/>
                        </a:lnSpc>
                      </a:pP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5888)</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Primary prevention</a:t>
                      </a:r>
                      <a:br>
                        <a:rPr lang="en-US" sz="1000" b="1" u="none" strike="noStrike" dirty="0">
                          <a:solidFill>
                            <a:schemeClr val="bg1"/>
                          </a:solidFill>
                          <a:effectLst/>
                          <a:latin typeface="+mn-lt"/>
                        </a:rPr>
                      </a:b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3000)</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000" b="1" u="none" strike="noStrike" dirty="0">
                          <a:solidFill>
                            <a:schemeClr val="bg1"/>
                          </a:solidFill>
                          <a:effectLst/>
                          <a:latin typeface="+mn-lt"/>
                        </a:rPr>
                        <a:t>Established ASCVD total</a:t>
                      </a:r>
                      <a:endParaRPr lang="en-US" sz="1000" b="1" i="0" u="none" strike="noStrike" dirty="0">
                        <a:solidFill>
                          <a:schemeClr val="bg1"/>
                        </a:solidFill>
                        <a:effectLst/>
                        <a:latin typeface="+mn-lt"/>
                      </a:endParaRPr>
                    </a:p>
                    <a:p>
                      <a:pPr algn="ctr" fontAlgn="b">
                        <a:lnSpc>
                          <a:spcPct val="85000"/>
                        </a:lnSpc>
                      </a:pPr>
                      <a:r>
                        <a:rPr lang="en-US" sz="1000" b="1" u="none" strike="noStrike" dirty="0">
                          <a:solidFill>
                            <a:schemeClr val="bg1"/>
                          </a:solidFill>
                          <a:effectLst/>
                          <a:latin typeface="+mn-lt"/>
                        </a:rPr>
                        <a:t>(</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 2794)</a:t>
                      </a:r>
                      <a:endParaRPr lang="en-US" sz="10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coronary</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622)</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peripheral</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1036)</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ASCVD- cerebral</a:t>
                      </a: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1136)</a:t>
                      </a:r>
                    </a:p>
                  </a:txBody>
                  <a:tcPr marL="0" marR="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 latinLnBrk="0" hangingPunct="1">
                        <a:lnSpc>
                          <a:spcPct val="85000"/>
                        </a:lnSpc>
                        <a:spcBef>
                          <a:spcPts val="0"/>
                        </a:spcBef>
                        <a:spcAft>
                          <a:spcPts val="0"/>
                        </a:spcAft>
                        <a:buClrTx/>
                        <a:buSzTx/>
                        <a:buFontTx/>
                        <a:buNone/>
                        <a:tabLst/>
                        <a:defRPr/>
                      </a:pPr>
                      <a:r>
                        <a:rPr lang="en-US" sz="1000" b="1" u="none" strike="noStrike" kern="1200" dirty="0">
                          <a:solidFill>
                            <a:schemeClr val="bg1"/>
                          </a:solidFill>
                          <a:effectLst/>
                          <a:latin typeface="+mn-lt"/>
                          <a:ea typeface="+mn-ea"/>
                          <a:cs typeface="+mn-cs"/>
                        </a:rPr>
                        <a:t>Other vascular secondary </a:t>
                      </a:r>
                      <a:r>
                        <a:rPr lang="en-US" sz="1000" b="1" u="none" strike="noStrike" kern="1200" dirty="0" err="1">
                          <a:solidFill>
                            <a:schemeClr val="bg1"/>
                          </a:solidFill>
                          <a:effectLst/>
                          <a:latin typeface="+mn-lt"/>
                          <a:ea typeface="+mn-ea"/>
                          <a:cs typeface="+mn-cs"/>
                        </a:rPr>
                        <a:t>prevention</a:t>
                      </a:r>
                      <a:r>
                        <a:rPr lang="en-US" sz="1000" b="1" u="none" strike="noStrike" kern="1200" baseline="30000" dirty="0" err="1">
                          <a:solidFill>
                            <a:schemeClr val="bg1"/>
                          </a:solidFill>
                          <a:effectLst/>
                          <a:latin typeface="+mn-lt"/>
                          <a:ea typeface="+mn-ea"/>
                          <a:cs typeface="+mn-cs"/>
                        </a:rPr>
                        <a:t>a</a:t>
                      </a:r>
                      <a:endParaRPr lang="en-US" sz="1000" b="1" u="none" strike="noStrike" kern="1200" dirty="0">
                        <a:solidFill>
                          <a:schemeClr val="bg1"/>
                        </a:solidFill>
                        <a:effectLst/>
                        <a:latin typeface="+mn-lt"/>
                        <a:ea typeface="+mn-ea"/>
                        <a:cs typeface="+mn-cs"/>
                      </a:endParaRPr>
                    </a:p>
                    <a:p>
                      <a:pPr marL="0" algn="ctr" defTabSz="914400" rtl="0" eaLnBrk="1" fontAlgn="b" latinLnBrk="0" hangingPunct="1">
                        <a:lnSpc>
                          <a:spcPct val="85000"/>
                        </a:lnSpc>
                      </a:pPr>
                      <a:r>
                        <a:rPr lang="en-US" sz="1000" b="1" u="none" strike="noStrike" kern="1200" dirty="0">
                          <a:solidFill>
                            <a:schemeClr val="bg1"/>
                          </a:solidFill>
                          <a:effectLst/>
                          <a:latin typeface="+mn-lt"/>
                          <a:ea typeface="+mn-ea"/>
                          <a:cs typeface="+mn-cs"/>
                        </a:rPr>
                        <a:t>(</a:t>
                      </a:r>
                      <a:r>
                        <a:rPr lang="en-US" sz="1000" b="1" i="1" u="none" strike="noStrike" kern="1200" dirty="0">
                          <a:solidFill>
                            <a:schemeClr val="bg1"/>
                          </a:solidFill>
                          <a:effectLst/>
                          <a:latin typeface="+mn-lt"/>
                          <a:ea typeface="+mn-ea"/>
                          <a:cs typeface="+mn-cs"/>
                        </a:rPr>
                        <a:t>n</a:t>
                      </a:r>
                      <a:r>
                        <a:rPr lang="en-US" sz="1000" b="1" u="none" strike="noStrike" kern="1200" dirty="0">
                          <a:solidFill>
                            <a:schemeClr val="bg1"/>
                          </a:solidFill>
                          <a:effectLst/>
                          <a:latin typeface="+mn-lt"/>
                          <a:ea typeface="+mn-ea"/>
                          <a:cs typeface="+mn-cs"/>
                        </a:rPr>
                        <a:t> = 94)</a:t>
                      </a:r>
                    </a:p>
                  </a:txBody>
                  <a:tcPr marL="0" marR="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653352470"/>
                  </a:ext>
                </a:extLst>
              </a:tr>
              <a:tr h="307539">
                <a:tc>
                  <a:txBody>
                    <a:bodyPr/>
                    <a:lstStyle/>
                    <a:p>
                      <a:pPr marL="0" algn="l" fontAlgn="b">
                        <a:lnSpc>
                          <a:spcPct val="85000"/>
                        </a:lnSpc>
                      </a:pPr>
                      <a:r>
                        <a:rPr lang="en-US" sz="1000" b="1" u="none" strike="noStrike" dirty="0">
                          <a:solidFill>
                            <a:schemeClr val="bg1"/>
                          </a:solidFill>
                          <a:effectLst/>
                          <a:latin typeface="+mn-lt"/>
                        </a:rPr>
                        <a:t>Hypertension, </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a:t>
                      </a:r>
                      <a:endParaRPr lang="en-US" sz="1000" b="1" i="0" u="none" strike="noStrike" dirty="0">
                        <a:solidFill>
                          <a:schemeClr val="bg1"/>
                        </a:solidFill>
                        <a:effectLst/>
                        <a:latin typeface="+mn-lt"/>
                      </a:endParaRPr>
                    </a:p>
                  </a:txBody>
                  <a:tcPr marR="0"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4138 (70)</a:t>
                      </a:r>
                    </a:p>
                  </a:txBody>
                  <a:tcPr marL="0" marR="0"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1976 (66)</a:t>
                      </a:r>
                    </a:p>
                  </a:txBody>
                  <a:tcPr marL="0" marR="0"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2090 (75)</a:t>
                      </a:r>
                    </a:p>
                  </a:txBody>
                  <a:tcPr marL="0" marR="0" marT="64008" marB="64008"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455 (73)</a:t>
                      </a:r>
                    </a:p>
                  </a:txBody>
                  <a:tcPr marL="0" marR="0" marT="64008" marB="6400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809 (78)</a:t>
                      </a:r>
                    </a:p>
                  </a:txBody>
                  <a:tcPr marL="0" marR="0" marT="64008" marB="6400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826 (73)</a:t>
                      </a:r>
                    </a:p>
                  </a:txBody>
                  <a:tcPr marL="0" marR="0" marT="64008" marB="6400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72 (77)</a:t>
                      </a:r>
                    </a:p>
                  </a:txBody>
                  <a:tcPr marL="0" marR="0" marT="64008" marB="6400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50932095"/>
                  </a:ext>
                </a:extLst>
              </a:tr>
              <a:tr h="307539">
                <a:tc>
                  <a:txBody>
                    <a:bodyPr/>
                    <a:lstStyle/>
                    <a:p>
                      <a:pPr marL="0" algn="l" fontAlgn="b">
                        <a:lnSpc>
                          <a:spcPct val="85000"/>
                        </a:lnSpc>
                      </a:pPr>
                      <a:r>
                        <a:rPr lang="en-US" sz="1000" b="1" u="none" strike="noStrike" dirty="0">
                          <a:solidFill>
                            <a:schemeClr val="bg1"/>
                          </a:solidFill>
                          <a:effectLst/>
                          <a:latin typeface="+mn-lt"/>
                        </a:rPr>
                        <a:t>Diabetes, </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a:t>
                      </a:r>
                      <a:endParaRPr lang="en-US" sz="1000" b="1" i="0" u="none" strike="noStrike" dirty="0">
                        <a:solidFill>
                          <a:schemeClr val="bg1"/>
                        </a:solidFill>
                        <a:effectLst/>
                        <a:latin typeface="+mn-lt"/>
                      </a:endParaRP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2293 (39)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1169 (39)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1082 (39)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238 (38)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473 (46)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371 (33)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42 (45)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502802795"/>
                  </a:ext>
                </a:extLst>
              </a:tr>
              <a:tr h="307539">
                <a:tc>
                  <a:txBody>
                    <a:bodyPr/>
                    <a:lstStyle/>
                    <a:p>
                      <a:pPr marL="0" marR="0" lvl="0" indent="0" algn="l" defTabSz="914400" rtl="0" eaLnBrk="1" fontAlgn="b" latinLnBrk="0" hangingPunct="1">
                        <a:lnSpc>
                          <a:spcPct val="85000"/>
                        </a:lnSpc>
                        <a:spcBef>
                          <a:spcPts val="0"/>
                        </a:spcBef>
                        <a:spcAft>
                          <a:spcPts val="0"/>
                        </a:spcAft>
                        <a:buClrTx/>
                        <a:buSzTx/>
                        <a:buFontTx/>
                        <a:buNone/>
                        <a:tabLst/>
                        <a:defRPr/>
                      </a:pPr>
                      <a:r>
                        <a:rPr lang="en-US" sz="1000" b="1" u="none" strike="noStrike" dirty="0">
                          <a:solidFill>
                            <a:schemeClr val="bg1"/>
                          </a:solidFill>
                          <a:effectLst/>
                          <a:latin typeface="+mn-lt"/>
                        </a:rPr>
                        <a:t>Chronic kidney disease ≥ grade 3, </a:t>
                      </a:r>
                      <a:r>
                        <a:rPr lang="en-US" sz="1000" b="1" i="1" u="none" strike="noStrike" dirty="0">
                          <a:solidFill>
                            <a:schemeClr val="bg1"/>
                          </a:solidFill>
                          <a:effectLst/>
                          <a:latin typeface="+mn-lt"/>
                        </a:rPr>
                        <a:t>n</a:t>
                      </a:r>
                      <a:r>
                        <a:rPr lang="en-US" sz="1000" b="1" u="none" strike="noStrike" dirty="0">
                          <a:solidFill>
                            <a:schemeClr val="bg1"/>
                          </a:solidFill>
                          <a:effectLst/>
                          <a:latin typeface="+mn-lt"/>
                        </a:rPr>
                        <a:t> (%)</a:t>
                      </a:r>
                      <a:endParaRPr lang="en-US" sz="1000" b="1" i="0" u="none" strike="noStrike" dirty="0">
                        <a:solidFill>
                          <a:schemeClr val="bg1"/>
                        </a:solidFill>
                        <a:effectLst/>
                        <a:latin typeface="+mn-lt"/>
                      </a:endParaRP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432 (7)</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179 (6)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242 (9)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46 (7)</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124 (12)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72 (6)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 (12)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03922724"/>
                  </a:ext>
                </a:extLst>
              </a:tr>
              <a:tr h="307539">
                <a:tc>
                  <a:txBody>
                    <a:bodyPr/>
                    <a:lstStyle/>
                    <a:p>
                      <a:pPr algn="l" fontAlgn="b">
                        <a:lnSpc>
                          <a:spcPct val="85000"/>
                        </a:lnSpc>
                      </a:pPr>
                      <a:r>
                        <a:rPr lang="en-US" sz="1000" b="1" u="none" strike="noStrike" dirty="0">
                          <a:solidFill>
                            <a:schemeClr val="bg1"/>
                          </a:solidFill>
                          <a:effectLst/>
                          <a:latin typeface="+mn-lt"/>
                        </a:rPr>
                        <a:t>Familial </a:t>
                      </a:r>
                      <a:r>
                        <a:rPr lang="en-US" sz="1000" b="1" u="none" strike="noStrike" dirty="0" err="1">
                          <a:solidFill>
                            <a:schemeClr val="bg1"/>
                          </a:solidFill>
                          <a:effectLst/>
                          <a:latin typeface="+mn-lt"/>
                        </a:rPr>
                        <a:t>hypercholesterolaemia</a:t>
                      </a:r>
                      <a:endParaRPr lang="en-US" sz="1000" b="1" i="0" u="none" strike="noStrike" dirty="0">
                        <a:solidFill>
                          <a:schemeClr val="bg1"/>
                        </a:solidFill>
                        <a:effectLst/>
                        <a:latin typeface="+mn-lt"/>
                      </a:endParaRP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284 (5)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284 (10)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85000"/>
                        </a:lnSpc>
                        <a:spcBef>
                          <a:spcPts val="0"/>
                        </a:spcBef>
                        <a:spcAft>
                          <a:spcPts val="0"/>
                        </a:spcAft>
                        <a:buClrTx/>
                        <a:buSzTx/>
                        <a:buFontTx/>
                        <a:buNone/>
                        <a:tabLst/>
                        <a:defRPr/>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85000"/>
                        </a:lnSpc>
                        <a:spcBef>
                          <a:spcPts val="0"/>
                        </a:spcBef>
                        <a:spcAft>
                          <a:spcPts val="0"/>
                        </a:spcAft>
                        <a:buClrTx/>
                        <a:buSzTx/>
                        <a:buFontTx/>
                        <a:buNone/>
                        <a:tabLst/>
                        <a:defRPr/>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85000"/>
                        </a:lnSpc>
                        <a:spcBef>
                          <a:spcPts val="0"/>
                        </a:spcBef>
                        <a:spcAft>
                          <a:spcPts val="0"/>
                        </a:spcAft>
                        <a:buClrTx/>
                        <a:buSzTx/>
                        <a:buFontTx/>
                        <a:buNone/>
                        <a:tabLst/>
                        <a:defRPr/>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85000"/>
                        </a:lnSpc>
                        <a:spcBef>
                          <a:spcPts val="0"/>
                        </a:spcBef>
                        <a:spcAft>
                          <a:spcPts val="0"/>
                        </a:spcAft>
                        <a:buClrTx/>
                        <a:buSzTx/>
                        <a:buFontTx/>
                        <a:buNone/>
                        <a:tabLst/>
                        <a:defRPr/>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4045933"/>
                  </a:ext>
                </a:extLst>
              </a:tr>
              <a:tr h="307539">
                <a:tc>
                  <a:txBody>
                    <a:bodyPr/>
                    <a:lstStyle/>
                    <a:p>
                      <a:pPr algn="l" fontAlgn="b">
                        <a:lnSpc>
                          <a:spcPct val="85000"/>
                        </a:lnSpc>
                      </a:pPr>
                      <a:r>
                        <a:rPr lang="en-US" sz="1000" b="1" i="0" u="none" strike="noStrike" dirty="0">
                          <a:solidFill>
                            <a:schemeClr val="bg1"/>
                          </a:solidFill>
                          <a:effectLst/>
                          <a:latin typeface="+mn-lt"/>
                        </a:rPr>
                        <a:t>Vascular bed involvement, </a:t>
                      </a:r>
                      <a:r>
                        <a:rPr lang="en-US" sz="1000" b="1" i="1" u="none" strike="noStrike" dirty="0">
                          <a:solidFill>
                            <a:schemeClr val="bg1"/>
                          </a:solidFill>
                          <a:effectLst/>
                          <a:latin typeface="+mn-lt"/>
                        </a:rPr>
                        <a:t>n</a:t>
                      </a:r>
                      <a:r>
                        <a:rPr lang="en-US" sz="1000" b="1" i="0" u="none" strike="noStrike" dirty="0">
                          <a:solidFill>
                            <a:schemeClr val="bg1"/>
                          </a:solidFill>
                          <a:effectLst/>
                          <a:latin typeface="+mn-lt"/>
                        </a:rPr>
                        <a:t> (%)</a:t>
                      </a: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endParaRPr lang="en-US" sz="1000" b="0" i="0" u="none" strike="noStrike" dirty="0">
                        <a:solidFill>
                          <a:srgbClr val="000000"/>
                        </a:solidFill>
                        <a:effectLst/>
                        <a:latin typeface="+mn-lt"/>
                      </a:endParaRP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1354417368"/>
                  </a:ext>
                </a:extLst>
              </a:tr>
              <a:tr h="307539">
                <a:tc>
                  <a:txBody>
                    <a:bodyPr/>
                    <a:lstStyle/>
                    <a:p>
                      <a:pPr marL="182880" algn="l" fontAlgn="b">
                        <a:lnSpc>
                          <a:spcPct val="85000"/>
                        </a:lnSpc>
                      </a:pPr>
                      <a:r>
                        <a:rPr lang="en-US" sz="1000" b="0" i="0" u="none" strike="noStrike" dirty="0">
                          <a:solidFill>
                            <a:schemeClr val="bg1"/>
                          </a:solidFill>
                          <a:effectLst/>
                          <a:latin typeface="+mn-lt"/>
                        </a:rPr>
                        <a:t>Coronary</a:t>
                      </a: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1007 (17)</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85000"/>
                        </a:lnSpc>
                        <a:spcBef>
                          <a:spcPts val="0"/>
                        </a:spcBef>
                        <a:spcAft>
                          <a:spcPts val="0"/>
                        </a:spcAft>
                        <a:buClrTx/>
                        <a:buSzTx/>
                        <a:buFontTx/>
                        <a:buNone/>
                        <a:tabLst/>
                        <a:defRPr/>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985 (35)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618 (99)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271 (26)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96 (9)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22 (23)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54081531"/>
                  </a:ext>
                </a:extLst>
              </a:tr>
              <a:tr h="307539">
                <a:tc>
                  <a:txBody>
                    <a:bodyPr/>
                    <a:lstStyle/>
                    <a:p>
                      <a:pPr marL="182880" algn="l" fontAlgn="b">
                        <a:lnSpc>
                          <a:spcPct val="85000"/>
                        </a:lnSpc>
                      </a:pPr>
                      <a:r>
                        <a:rPr lang="en-US" sz="1000" b="0" i="0" u="none" strike="noStrike" dirty="0">
                          <a:solidFill>
                            <a:schemeClr val="bg1"/>
                          </a:solidFill>
                          <a:effectLst/>
                          <a:latin typeface="+mn-lt"/>
                        </a:rPr>
                        <a:t>Cerebral</a:t>
                      </a: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1296 (22)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85000"/>
                        </a:lnSpc>
                        <a:spcBef>
                          <a:spcPts val="0"/>
                        </a:spcBef>
                        <a:spcAft>
                          <a:spcPts val="0"/>
                        </a:spcAft>
                        <a:buClrTx/>
                        <a:buSzTx/>
                        <a:buFontTx/>
                        <a:buNone/>
                        <a:tabLst/>
                        <a:defRPr/>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1277 (46)</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31 (5)</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122 (12)</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1124 (99)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19 (20)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3634761"/>
                  </a:ext>
                </a:extLst>
              </a:tr>
              <a:tr h="307539">
                <a:tc>
                  <a:txBody>
                    <a:bodyPr/>
                    <a:lstStyle/>
                    <a:p>
                      <a:pPr marL="182880" algn="l" fontAlgn="b">
                        <a:lnSpc>
                          <a:spcPct val="85000"/>
                        </a:lnSpc>
                      </a:pPr>
                      <a:r>
                        <a:rPr lang="en-US" sz="1000" b="0" i="0" u="none" strike="noStrike" dirty="0">
                          <a:solidFill>
                            <a:schemeClr val="bg1"/>
                          </a:solidFill>
                          <a:effectLst/>
                          <a:latin typeface="+mn-lt"/>
                        </a:rPr>
                        <a:t>Peripheral</a:t>
                      </a:r>
                    </a:p>
                  </a:txBody>
                  <a:tcPr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lnSpc>
                          <a:spcPct val="85000"/>
                        </a:lnSpc>
                      </a:pPr>
                      <a:r>
                        <a:rPr lang="en-US" sz="1000" b="0" i="0" u="none" strike="noStrike" dirty="0">
                          <a:solidFill>
                            <a:srgbClr val="000000"/>
                          </a:solidFill>
                          <a:effectLst/>
                          <a:latin typeface="+mn-lt"/>
                        </a:rPr>
                        <a:t>1125 (19)</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85000"/>
                        </a:lnSpc>
                        <a:spcBef>
                          <a:spcPts val="0"/>
                        </a:spcBef>
                        <a:spcAft>
                          <a:spcPts val="0"/>
                        </a:spcAft>
                        <a:buClrTx/>
                        <a:buSzTx/>
                        <a:buFontTx/>
                        <a:buNone/>
                        <a:tabLst/>
                        <a:defRPr/>
                      </a:pPr>
                      <a:r>
                        <a:rPr lang="en-US" sz="1000" b="0" i="0" u="none" strike="noStrike" dirty="0">
                          <a:solidFill>
                            <a:srgbClr val="000000"/>
                          </a:solidFill>
                          <a:effectLst/>
                          <a:latin typeface="+mn-lt"/>
                        </a:rPr>
                        <a:t>0 (0)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1069 (38)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24 (4)</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1014 (98)</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31 (3)</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000" b="0" i="0" u="none" strike="noStrike" dirty="0">
                          <a:solidFill>
                            <a:srgbClr val="000000"/>
                          </a:solidFill>
                          <a:effectLst/>
                          <a:latin typeface="+mn-lt"/>
                        </a:rPr>
                        <a:t>56 (60)</a:t>
                      </a:r>
                    </a:p>
                  </a:txBody>
                  <a:tcPr marL="0" marR="0" marT="64008" marB="64008"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5998936"/>
                  </a:ext>
                </a:extLst>
              </a:tr>
            </a:tbl>
          </a:graphicData>
        </a:graphic>
      </p:graphicFrame>
      <p:sp>
        <p:nvSpPr>
          <p:cNvPr id="7" name="TextBox 6">
            <a:extLst>
              <a:ext uri="{FF2B5EF4-FFF2-40B4-BE49-F238E27FC236}">
                <a16:creationId xmlns:a16="http://schemas.microsoft.com/office/drawing/2014/main" id="{A129C38A-F302-974F-8B7C-77FE2D42FF96}"/>
              </a:ext>
            </a:extLst>
          </p:cNvPr>
          <p:cNvSpPr txBox="1"/>
          <p:nvPr/>
        </p:nvSpPr>
        <p:spPr>
          <a:xfrm>
            <a:off x="668337" y="6191517"/>
            <a:ext cx="8229600" cy="553998"/>
          </a:xfrm>
          <a:prstGeom prst="rect">
            <a:avLst/>
          </a:prstGeom>
          <a:noFill/>
        </p:spPr>
        <p:txBody>
          <a:bodyPr wrap="square" rtlCol="0" anchor="b">
            <a:spAutoFit/>
          </a:bodyPr>
          <a:lstStyle/>
          <a:p>
            <a:pPr lvl="0"/>
            <a:r>
              <a:rPr lang="en-US" sz="1000" dirty="0">
                <a:solidFill>
                  <a:srgbClr val="000000"/>
                </a:solidFill>
              </a:rPr>
              <a:t>ASCVD = atherosclerotic cardiovascular disease; BMI = body mass index; SD = standard deviation.</a:t>
            </a:r>
          </a:p>
          <a:p>
            <a:pPr lvl="0"/>
            <a:r>
              <a:rPr lang="en-US" sz="1000" baseline="30000" dirty="0" err="1">
                <a:solidFill>
                  <a:srgbClr val="000000"/>
                </a:solidFill>
              </a:rPr>
              <a:t>a</a:t>
            </a:r>
            <a:r>
              <a:rPr lang="en-US" sz="1000" dirty="0" err="1">
                <a:solidFill>
                  <a:srgbClr val="000000"/>
                </a:solidFill>
              </a:rPr>
              <a:t>Patients</a:t>
            </a:r>
            <a:r>
              <a:rPr lang="en-US" sz="1000" dirty="0">
                <a:solidFill>
                  <a:srgbClr val="000000"/>
                </a:solidFill>
              </a:rPr>
              <a:t> with other evidence of atherosclerosis or other manifestation of vascular disease at enrollment.</a:t>
            </a:r>
          </a:p>
          <a:p>
            <a:r>
              <a:rPr lang="en-US" sz="1000" dirty="0">
                <a:solidFill>
                  <a:srgbClr val="000000"/>
                </a:solidFill>
              </a:rPr>
              <a:t>Ray, KK, et al. </a:t>
            </a:r>
            <a:r>
              <a:rPr lang="en-US" sz="1000" i="1" dirty="0">
                <a:solidFill>
                  <a:srgbClr val="000000"/>
                </a:solidFill>
              </a:rPr>
              <a:t>Eur J </a:t>
            </a:r>
            <a:r>
              <a:rPr lang="en-US" sz="1000" i="1" dirty="0" err="1">
                <a:solidFill>
                  <a:srgbClr val="000000"/>
                </a:solidFill>
              </a:rPr>
              <a:t>Prev</a:t>
            </a:r>
            <a:r>
              <a:rPr lang="en-US" sz="1000" i="1" dirty="0">
                <a:solidFill>
                  <a:srgbClr val="000000"/>
                </a:solidFill>
              </a:rPr>
              <a:t> </a:t>
            </a:r>
            <a:r>
              <a:rPr lang="en-US" sz="1000" i="1" dirty="0" err="1">
                <a:solidFill>
                  <a:srgbClr val="000000"/>
                </a:solidFill>
              </a:rPr>
              <a:t>Cardiol</a:t>
            </a:r>
            <a:r>
              <a:rPr lang="en-US" sz="1000" dirty="0">
                <a:solidFill>
                  <a:srgbClr val="000000"/>
                </a:solidFill>
              </a:rPr>
              <a:t>. 2020. [in press].</a:t>
            </a:r>
          </a:p>
        </p:txBody>
      </p:sp>
      <p:sp>
        <p:nvSpPr>
          <p:cNvPr id="5" name="Rectangle: Single Corner Rounded 4">
            <a:extLst>
              <a:ext uri="{FF2B5EF4-FFF2-40B4-BE49-F238E27FC236}">
                <a16:creationId xmlns:a16="http://schemas.microsoft.com/office/drawing/2014/main" id="{D535B099-38A0-4472-AEEA-FD28218A7B34}"/>
              </a:ext>
            </a:extLst>
          </p:cNvPr>
          <p:cNvSpPr/>
          <p:nvPr/>
        </p:nvSpPr>
        <p:spPr>
          <a:xfrm>
            <a:off x="662518" y="4842106"/>
            <a:ext cx="10843420" cy="307539"/>
          </a:xfrm>
          <a:prstGeom prst="round1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247484499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sample" hidden="1">
            <a:extLst>
              <a:ext uri="{FF2B5EF4-FFF2-40B4-BE49-F238E27FC236}">
                <a16:creationId xmlns:a16="http://schemas.microsoft.com/office/drawing/2014/main" id="{469FBD37-AC41-4629-99AE-C27D3D773FB0}"/>
              </a:ext>
            </a:extLst>
          </p:cNvPr>
          <p:cNvGrpSpPr/>
          <p:nvPr/>
        </p:nvGrpSpPr>
        <p:grpSpPr>
          <a:xfrm>
            <a:off x="1083259" y="1453753"/>
            <a:ext cx="10419766" cy="4278919"/>
            <a:chOff x="2135772" y="1571442"/>
            <a:chExt cx="7830414" cy="4278919"/>
          </a:xfrm>
        </p:grpSpPr>
        <p:sp>
          <p:nvSpPr>
            <p:cNvPr id="98" name="Line 118">
              <a:extLst>
                <a:ext uri="{FF2B5EF4-FFF2-40B4-BE49-F238E27FC236}">
                  <a16:creationId xmlns:a16="http://schemas.microsoft.com/office/drawing/2014/main" id="{DB2418D0-B49F-476A-B963-CEFCD865AE3A}"/>
                </a:ext>
              </a:extLst>
            </p:cNvPr>
            <p:cNvSpPr>
              <a:spLocks noChangeShapeType="1"/>
            </p:cNvSpPr>
            <p:nvPr/>
          </p:nvSpPr>
          <p:spPr bwMode="auto">
            <a:xfrm>
              <a:off x="2476600" y="4906176"/>
              <a:ext cx="748958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Rectangle 214">
              <a:extLst>
                <a:ext uri="{FF2B5EF4-FFF2-40B4-BE49-F238E27FC236}">
                  <a16:creationId xmlns:a16="http://schemas.microsoft.com/office/drawing/2014/main" id="{464F937B-0A0F-4D28-8435-B625F9C517CE}"/>
                </a:ext>
              </a:extLst>
            </p:cNvPr>
            <p:cNvSpPr>
              <a:spLocks noChangeArrowheads="1"/>
            </p:cNvSpPr>
            <p:nvPr/>
          </p:nvSpPr>
          <p:spPr bwMode="auto">
            <a:xfrm>
              <a:off x="9533812" y="4841046"/>
              <a:ext cx="235841" cy="6203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Rectangle 215">
              <a:extLst>
                <a:ext uri="{FF2B5EF4-FFF2-40B4-BE49-F238E27FC236}">
                  <a16:creationId xmlns:a16="http://schemas.microsoft.com/office/drawing/2014/main" id="{4A7DF90F-89B3-40DC-A128-0C32D88CEF3B}"/>
                </a:ext>
              </a:extLst>
            </p:cNvPr>
            <p:cNvSpPr>
              <a:spLocks noChangeArrowheads="1"/>
            </p:cNvSpPr>
            <p:nvPr/>
          </p:nvSpPr>
          <p:spPr bwMode="auto">
            <a:xfrm>
              <a:off x="9533812" y="4841046"/>
              <a:ext cx="235841" cy="6203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04" name="TextBox 103">
              <a:extLst>
                <a:ext uri="{FF2B5EF4-FFF2-40B4-BE49-F238E27FC236}">
                  <a16:creationId xmlns:a16="http://schemas.microsoft.com/office/drawing/2014/main" id="{370EF17D-0739-4E62-97F3-4BF98B8E0313}"/>
                </a:ext>
              </a:extLst>
            </p:cNvPr>
            <p:cNvSpPr txBox="1"/>
            <p:nvPr/>
          </p:nvSpPr>
          <p:spPr>
            <a:xfrm rot="18454212">
              <a:off x="9252719" y="5153253"/>
              <a:ext cx="520975" cy="184666"/>
            </a:xfrm>
            <a:prstGeom prst="rect">
              <a:avLst/>
            </a:prstGeom>
            <a:noFill/>
          </p:spPr>
          <p:txBody>
            <a:bodyPr wrap="none" lIns="0" tIns="0" rIns="0" bIns="0" rtlCol="0">
              <a:spAutoFit/>
            </a:bodyPr>
            <a:lstStyle/>
            <a:p>
              <a:pPr algn="ctr"/>
              <a:r>
                <a:rPr lang="en-US" sz="1200" dirty="0"/>
                <a:t>(90, 95]</a:t>
              </a:r>
            </a:p>
          </p:txBody>
        </p:sp>
        <p:grpSp>
          <p:nvGrpSpPr>
            <p:cNvPr id="106" name="Group 105">
              <a:extLst>
                <a:ext uri="{FF2B5EF4-FFF2-40B4-BE49-F238E27FC236}">
                  <a16:creationId xmlns:a16="http://schemas.microsoft.com/office/drawing/2014/main" id="{A7B795F5-7D6A-4508-9E34-4635163A292C}"/>
                </a:ext>
              </a:extLst>
            </p:cNvPr>
            <p:cNvGrpSpPr/>
            <p:nvPr/>
          </p:nvGrpSpPr>
          <p:grpSpPr>
            <a:xfrm>
              <a:off x="2135772" y="1571442"/>
              <a:ext cx="266447" cy="3423446"/>
              <a:chOff x="611771" y="1571442"/>
              <a:chExt cx="266447" cy="3423446"/>
            </a:xfrm>
          </p:grpSpPr>
          <p:sp>
            <p:nvSpPr>
              <p:cNvPr id="192" name="Rectangle 119">
                <a:extLst>
                  <a:ext uri="{FF2B5EF4-FFF2-40B4-BE49-F238E27FC236}">
                    <a16:creationId xmlns:a16="http://schemas.microsoft.com/office/drawing/2014/main" id="{0E12BB39-5A35-4490-862B-8EC925F29D47}"/>
                  </a:ext>
                </a:extLst>
              </p:cNvPr>
              <p:cNvSpPr>
                <a:spLocks noChangeArrowheads="1"/>
              </p:cNvSpPr>
              <p:nvPr/>
            </p:nvSpPr>
            <p:spPr bwMode="auto">
              <a:xfrm>
                <a:off x="776774" y="4810222"/>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0</a:t>
                </a:r>
                <a:endParaRPr lang="en-US" altLang="en-US" sz="3600" dirty="0"/>
              </a:p>
            </p:txBody>
          </p:sp>
          <p:sp>
            <p:nvSpPr>
              <p:cNvPr id="193" name="Rectangle 120">
                <a:extLst>
                  <a:ext uri="{FF2B5EF4-FFF2-40B4-BE49-F238E27FC236}">
                    <a16:creationId xmlns:a16="http://schemas.microsoft.com/office/drawing/2014/main" id="{C96FA8C1-997C-49E9-A6FD-248486FD4EDC}"/>
                  </a:ext>
                </a:extLst>
              </p:cNvPr>
              <p:cNvSpPr>
                <a:spLocks noChangeArrowheads="1"/>
              </p:cNvSpPr>
              <p:nvPr/>
            </p:nvSpPr>
            <p:spPr bwMode="auto">
              <a:xfrm>
                <a:off x="705024" y="4394598"/>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50</a:t>
                </a:r>
                <a:endParaRPr lang="en-US" altLang="en-US" sz="3600"/>
              </a:p>
            </p:txBody>
          </p:sp>
          <p:sp>
            <p:nvSpPr>
              <p:cNvPr id="194" name="Rectangle 121">
                <a:extLst>
                  <a:ext uri="{FF2B5EF4-FFF2-40B4-BE49-F238E27FC236}">
                    <a16:creationId xmlns:a16="http://schemas.microsoft.com/office/drawing/2014/main" id="{6BCB0974-7669-4945-BC15-3F5ABD366923}"/>
                  </a:ext>
                </a:extLst>
              </p:cNvPr>
              <p:cNvSpPr>
                <a:spLocks noChangeArrowheads="1"/>
              </p:cNvSpPr>
              <p:nvPr/>
            </p:nvSpPr>
            <p:spPr bwMode="auto">
              <a:xfrm>
                <a:off x="623341" y="3991290"/>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100</a:t>
                </a:r>
                <a:endParaRPr lang="en-US" altLang="en-US" sz="3600"/>
              </a:p>
            </p:txBody>
          </p:sp>
          <p:sp>
            <p:nvSpPr>
              <p:cNvPr id="195" name="Rectangle 122">
                <a:extLst>
                  <a:ext uri="{FF2B5EF4-FFF2-40B4-BE49-F238E27FC236}">
                    <a16:creationId xmlns:a16="http://schemas.microsoft.com/office/drawing/2014/main" id="{E16CE542-2196-420C-B72C-4851EE5686C6}"/>
                  </a:ext>
                </a:extLst>
              </p:cNvPr>
              <p:cNvSpPr>
                <a:spLocks noChangeArrowheads="1"/>
              </p:cNvSpPr>
              <p:nvPr/>
            </p:nvSpPr>
            <p:spPr bwMode="auto">
              <a:xfrm>
                <a:off x="623341" y="3587982"/>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150</a:t>
                </a:r>
                <a:endParaRPr lang="en-US" altLang="en-US" sz="3600"/>
              </a:p>
            </p:txBody>
          </p:sp>
          <p:sp>
            <p:nvSpPr>
              <p:cNvPr id="196" name="Rectangle 123">
                <a:extLst>
                  <a:ext uri="{FF2B5EF4-FFF2-40B4-BE49-F238E27FC236}">
                    <a16:creationId xmlns:a16="http://schemas.microsoft.com/office/drawing/2014/main" id="{0F003C3F-6EFB-4E87-B490-A6677C131D6F}"/>
                  </a:ext>
                </a:extLst>
              </p:cNvPr>
              <p:cNvSpPr>
                <a:spLocks noChangeArrowheads="1"/>
              </p:cNvSpPr>
              <p:nvPr/>
            </p:nvSpPr>
            <p:spPr bwMode="auto">
              <a:xfrm>
                <a:off x="623341" y="3184674"/>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200</a:t>
                </a:r>
                <a:endParaRPr lang="en-US" altLang="en-US" sz="3600"/>
              </a:p>
            </p:txBody>
          </p:sp>
          <p:sp>
            <p:nvSpPr>
              <p:cNvPr id="197" name="Rectangle 124">
                <a:extLst>
                  <a:ext uri="{FF2B5EF4-FFF2-40B4-BE49-F238E27FC236}">
                    <a16:creationId xmlns:a16="http://schemas.microsoft.com/office/drawing/2014/main" id="{723E1515-62D3-4EE1-84F9-69D4CFA00145}"/>
                  </a:ext>
                </a:extLst>
              </p:cNvPr>
              <p:cNvSpPr>
                <a:spLocks noChangeArrowheads="1"/>
              </p:cNvSpPr>
              <p:nvPr/>
            </p:nvSpPr>
            <p:spPr bwMode="auto">
              <a:xfrm>
                <a:off x="623341" y="2781366"/>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250</a:t>
                </a:r>
                <a:endParaRPr lang="en-US" altLang="en-US" sz="3600"/>
              </a:p>
            </p:txBody>
          </p:sp>
          <p:sp>
            <p:nvSpPr>
              <p:cNvPr id="198" name="Rectangle 125">
                <a:extLst>
                  <a:ext uri="{FF2B5EF4-FFF2-40B4-BE49-F238E27FC236}">
                    <a16:creationId xmlns:a16="http://schemas.microsoft.com/office/drawing/2014/main" id="{B94C1D49-B360-44BF-9C6E-B70C5232055C}"/>
                  </a:ext>
                </a:extLst>
              </p:cNvPr>
              <p:cNvSpPr>
                <a:spLocks noChangeArrowheads="1"/>
              </p:cNvSpPr>
              <p:nvPr/>
            </p:nvSpPr>
            <p:spPr bwMode="auto">
              <a:xfrm>
                <a:off x="611771" y="2399611"/>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300</a:t>
                </a:r>
                <a:endParaRPr lang="en-US" altLang="en-US" sz="3600" dirty="0"/>
              </a:p>
            </p:txBody>
          </p:sp>
          <p:sp>
            <p:nvSpPr>
              <p:cNvPr id="199" name="Rectangle 126">
                <a:extLst>
                  <a:ext uri="{FF2B5EF4-FFF2-40B4-BE49-F238E27FC236}">
                    <a16:creationId xmlns:a16="http://schemas.microsoft.com/office/drawing/2014/main" id="{1EC05FA4-8EC5-4438-A91E-E8EB674EAC1C}"/>
                  </a:ext>
                </a:extLst>
              </p:cNvPr>
              <p:cNvSpPr>
                <a:spLocks noChangeArrowheads="1"/>
              </p:cNvSpPr>
              <p:nvPr/>
            </p:nvSpPr>
            <p:spPr bwMode="auto">
              <a:xfrm>
                <a:off x="623341" y="1974750"/>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350</a:t>
                </a:r>
                <a:endParaRPr lang="en-US" altLang="en-US" sz="3600"/>
              </a:p>
            </p:txBody>
          </p:sp>
          <p:sp>
            <p:nvSpPr>
              <p:cNvPr id="200" name="Rectangle 127">
                <a:extLst>
                  <a:ext uri="{FF2B5EF4-FFF2-40B4-BE49-F238E27FC236}">
                    <a16:creationId xmlns:a16="http://schemas.microsoft.com/office/drawing/2014/main" id="{9545BEC1-FAAB-4E02-81AB-6E5A944E2D6E}"/>
                  </a:ext>
                </a:extLst>
              </p:cNvPr>
              <p:cNvSpPr>
                <a:spLocks noChangeArrowheads="1"/>
              </p:cNvSpPr>
              <p:nvPr/>
            </p:nvSpPr>
            <p:spPr bwMode="auto">
              <a:xfrm>
                <a:off x="623341" y="1571442"/>
                <a:ext cx="254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400</a:t>
                </a:r>
                <a:endParaRPr lang="en-US" altLang="en-US" sz="3600" dirty="0"/>
              </a:p>
            </p:txBody>
          </p:sp>
        </p:grpSp>
        <p:sp>
          <p:nvSpPr>
            <p:cNvPr id="108" name="Rectangle 169">
              <a:extLst>
                <a:ext uri="{FF2B5EF4-FFF2-40B4-BE49-F238E27FC236}">
                  <a16:creationId xmlns:a16="http://schemas.microsoft.com/office/drawing/2014/main" id="{F1B60E8F-8D98-4690-A9D8-17ADA3A2CBE8}"/>
                </a:ext>
              </a:extLst>
            </p:cNvPr>
            <p:cNvSpPr>
              <a:spLocks noChangeArrowheads="1"/>
            </p:cNvSpPr>
            <p:nvPr/>
          </p:nvSpPr>
          <p:spPr bwMode="auto">
            <a:xfrm>
              <a:off x="4017059" y="5634917"/>
              <a:ext cx="397224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dirty="0">
                  <a:solidFill>
                    <a:srgbClr val="000000"/>
                  </a:solidFill>
                </a:rPr>
                <a:t>10-year Risk of CV Events Using REACH Score</a:t>
              </a:r>
              <a:endParaRPr lang="en-US" altLang="en-US" sz="4000" b="1" dirty="0"/>
            </a:p>
          </p:txBody>
        </p:sp>
        <p:grpSp>
          <p:nvGrpSpPr>
            <p:cNvPr id="110" name="Group 109">
              <a:extLst>
                <a:ext uri="{FF2B5EF4-FFF2-40B4-BE49-F238E27FC236}">
                  <a16:creationId xmlns:a16="http://schemas.microsoft.com/office/drawing/2014/main" id="{84660FC8-8E0D-4D25-8947-D45597464B0C}"/>
                </a:ext>
              </a:extLst>
            </p:cNvPr>
            <p:cNvGrpSpPr/>
            <p:nvPr/>
          </p:nvGrpSpPr>
          <p:grpSpPr>
            <a:xfrm>
              <a:off x="2443563" y="1675562"/>
              <a:ext cx="61845" cy="3230615"/>
              <a:chOff x="919562" y="1675561"/>
              <a:chExt cx="61845" cy="3230615"/>
            </a:xfrm>
          </p:grpSpPr>
          <p:sp>
            <p:nvSpPr>
              <p:cNvPr id="183" name="Line 170">
                <a:extLst>
                  <a:ext uri="{FF2B5EF4-FFF2-40B4-BE49-F238E27FC236}">
                    <a16:creationId xmlns:a16="http://schemas.microsoft.com/office/drawing/2014/main" id="{D497D82F-A056-4A50-A07B-7F04D2101D27}"/>
                  </a:ext>
                </a:extLst>
              </p:cNvPr>
              <p:cNvSpPr>
                <a:spLocks noChangeShapeType="1"/>
              </p:cNvSpPr>
              <p:nvPr/>
            </p:nvSpPr>
            <p:spPr bwMode="auto">
              <a:xfrm flipH="1">
                <a:off x="919562" y="2077567"/>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4" name="Freeform 171">
                <a:extLst>
                  <a:ext uri="{FF2B5EF4-FFF2-40B4-BE49-F238E27FC236}">
                    <a16:creationId xmlns:a16="http://schemas.microsoft.com/office/drawing/2014/main" id="{F1E55303-EA4C-42DE-BF86-D50BC8F3ED14}"/>
                  </a:ext>
                </a:extLst>
              </p:cNvPr>
              <p:cNvSpPr>
                <a:spLocks/>
              </p:cNvSpPr>
              <p:nvPr/>
            </p:nvSpPr>
            <p:spPr bwMode="auto">
              <a:xfrm>
                <a:off x="919562" y="1675561"/>
                <a:ext cx="61845" cy="3230615"/>
              </a:xfrm>
              <a:custGeom>
                <a:avLst/>
                <a:gdLst>
                  <a:gd name="T0" fmla="*/ 28 w 28"/>
                  <a:gd name="T1" fmla="*/ 1043 h 1043"/>
                  <a:gd name="T2" fmla="*/ 28 w 28"/>
                  <a:gd name="T3" fmla="*/ 0 h 1043"/>
                  <a:gd name="T4" fmla="*/ 0 w 28"/>
                  <a:gd name="T5" fmla="*/ 0 h 1043"/>
                </a:gdLst>
                <a:ahLst/>
                <a:cxnLst>
                  <a:cxn ang="0">
                    <a:pos x="T0" y="T1"/>
                  </a:cxn>
                  <a:cxn ang="0">
                    <a:pos x="T2" y="T3"/>
                  </a:cxn>
                  <a:cxn ang="0">
                    <a:pos x="T4" y="T5"/>
                  </a:cxn>
                </a:cxnLst>
                <a:rect l="0" t="0" r="r" b="b"/>
                <a:pathLst>
                  <a:path w="28" h="1043">
                    <a:moveTo>
                      <a:pt x="28" y="1043"/>
                    </a:moveTo>
                    <a:lnTo>
                      <a:pt x="28" y="0"/>
                    </a:lnTo>
                    <a:lnTo>
                      <a:pt x="0" y="0"/>
                    </a:lnTo>
                  </a:path>
                </a:pathLst>
              </a:custGeom>
              <a:noFill/>
              <a:ln w="127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5" name="Line 172">
                <a:extLst>
                  <a:ext uri="{FF2B5EF4-FFF2-40B4-BE49-F238E27FC236}">
                    <a16:creationId xmlns:a16="http://schemas.microsoft.com/office/drawing/2014/main" id="{5CF97D78-3885-4242-8FD8-09E61142F592}"/>
                  </a:ext>
                </a:extLst>
              </p:cNvPr>
              <p:cNvSpPr>
                <a:spLocks noChangeShapeType="1"/>
              </p:cNvSpPr>
              <p:nvPr/>
            </p:nvSpPr>
            <p:spPr bwMode="auto">
              <a:xfrm flipH="1">
                <a:off x="919562" y="2887071"/>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6" name="Line 173">
                <a:extLst>
                  <a:ext uri="{FF2B5EF4-FFF2-40B4-BE49-F238E27FC236}">
                    <a16:creationId xmlns:a16="http://schemas.microsoft.com/office/drawing/2014/main" id="{04BEB7FF-B459-435C-A4A6-4B4E8D0847B9}"/>
                  </a:ext>
                </a:extLst>
              </p:cNvPr>
              <p:cNvSpPr>
                <a:spLocks noChangeShapeType="1"/>
              </p:cNvSpPr>
              <p:nvPr/>
            </p:nvSpPr>
            <p:spPr bwMode="auto">
              <a:xfrm flipH="1">
                <a:off x="919562" y="2480768"/>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7" name="Line 174">
                <a:extLst>
                  <a:ext uri="{FF2B5EF4-FFF2-40B4-BE49-F238E27FC236}">
                    <a16:creationId xmlns:a16="http://schemas.microsoft.com/office/drawing/2014/main" id="{43121942-B84C-47E3-9151-DBAB16F7D71C}"/>
                  </a:ext>
                </a:extLst>
              </p:cNvPr>
              <p:cNvSpPr>
                <a:spLocks noChangeShapeType="1"/>
              </p:cNvSpPr>
              <p:nvPr/>
            </p:nvSpPr>
            <p:spPr bwMode="auto">
              <a:xfrm flipH="1">
                <a:off x="919562" y="3693473"/>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8" name="Line 175">
                <a:extLst>
                  <a:ext uri="{FF2B5EF4-FFF2-40B4-BE49-F238E27FC236}">
                    <a16:creationId xmlns:a16="http://schemas.microsoft.com/office/drawing/2014/main" id="{24BAC34E-C595-4DFC-AD9E-E2869BF5262C}"/>
                  </a:ext>
                </a:extLst>
              </p:cNvPr>
              <p:cNvSpPr>
                <a:spLocks noChangeShapeType="1"/>
              </p:cNvSpPr>
              <p:nvPr/>
            </p:nvSpPr>
            <p:spPr bwMode="auto">
              <a:xfrm flipH="1">
                <a:off x="919562" y="3290272"/>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9" name="Line 176">
                <a:extLst>
                  <a:ext uri="{FF2B5EF4-FFF2-40B4-BE49-F238E27FC236}">
                    <a16:creationId xmlns:a16="http://schemas.microsoft.com/office/drawing/2014/main" id="{93B7C0B3-31C0-4B22-A7E9-E06FE78413CE}"/>
                  </a:ext>
                </a:extLst>
              </p:cNvPr>
              <p:cNvSpPr>
                <a:spLocks noChangeShapeType="1"/>
              </p:cNvSpPr>
              <p:nvPr/>
            </p:nvSpPr>
            <p:spPr bwMode="auto">
              <a:xfrm flipH="1">
                <a:off x="919562" y="4499875"/>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0" name="Line 177">
                <a:extLst>
                  <a:ext uri="{FF2B5EF4-FFF2-40B4-BE49-F238E27FC236}">
                    <a16:creationId xmlns:a16="http://schemas.microsoft.com/office/drawing/2014/main" id="{02099C5D-45E2-4F7D-A8C5-6536C5112A36}"/>
                  </a:ext>
                </a:extLst>
              </p:cNvPr>
              <p:cNvSpPr>
                <a:spLocks noChangeShapeType="1"/>
              </p:cNvSpPr>
              <p:nvPr/>
            </p:nvSpPr>
            <p:spPr bwMode="auto">
              <a:xfrm flipH="1">
                <a:off x="919562" y="4099774"/>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Line 178">
                <a:extLst>
                  <a:ext uri="{FF2B5EF4-FFF2-40B4-BE49-F238E27FC236}">
                    <a16:creationId xmlns:a16="http://schemas.microsoft.com/office/drawing/2014/main" id="{48E03915-EE7D-4EA6-A3A7-EC48F9CA0285}"/>
                  </a:ext>
                </a:extLst>
              </p:cNvPr>
              <p:cNvSpPr>
                <a:spLocks noChangeShapeType="1"/>
              </p:cNvSpPr>
              <p:nvPr/>
            </p:nvSpPr>
            <p:spPr bwMode="auto">
              <a:xfrm flipH="1">
                <a:off x="919562" y="4906176"/>
                <a:ext cx="61845"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12" name="Rectangle 179">
              <a:extLst>
                <a:ext uri="{FF2B5EF4-FFF2-40B4-BE49-F238E27FC236}">
                  <a16:creationId xmlns:a16="http://schemas.microsoft.com/office/drawing/2014/main" id="{2C723642-80C9-4EC4-BF13-80F01803D302}"/>
                </a:ext>
              </a:extLst>
            </p:cNvPr>
            <p:cNvSpPr>
              <a:spLocks noChangeArrowheads="1"/>
            </p:cNvSpPr>
            <p:nvPr/>
          </p:nvSpPr>
          <p:spPr bwMode="auto">
            <a:xfrm>
              <a:off x="3008880" y="4850349"/>
              <a:ext cx="234204" cy="5272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Rectangle 180">
              <a:extLst>
                <a:ext uri="{FF2B5EF4-FFF2-40B4-BE49-F238E27FC236}">
                  <a16:creationId xmlns:a16="http://schemas.microsoft.com/office/drawing/2014/main" id="{6B37EA1E-6132-42EB-8636-23431C787019}"/>
                </a:ext>
              </a:extLst>
            </p:cNvPr>
            <p:cNvSpPr>
              <a:spLocks noChangeArrowheads="1"/>
            </p:cNvSpPr>
            <p:nvPr/>
          </p:nvSpPr>
          <p:spPr bwMode="auto">
            <a:xfrm>
              <a:off x="3008880" y="4850349"/>
              <a:ext cx="234204" cy="5272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Rectangle 181">
              <a:extLst>
                <a:ext uri="{FF2B5EF4-FFF2-40B4-BE49-F238E27FC236}">
                  <a16:creationId xmlns:a16="http://schemas.microsoft.com/office/drawing/2014/main" id="{D6898D02-99FB-4215-8DA2-D77385D38BEA}"/>
                </a:ext>
              </a:extLst>
            </p:cNvPr>
            <p:cNvSpPr>
              <a:spLocks noChangeArrowheads="1"/>
            </p:cNvSpPr>
            <p:nvPr/>
          </p:nvSpPr>
          <p:spPr bwMode="auto">
            <a:xfrm>
              <a:off x="3393759" y="4434741"/>
              <a:ext cx="230928" cy="46833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Rectangle 182">
              <a:extLst>
                <a:ext uri="{FF2B5EF4-FFF2-40B4-BE49-F238E27FC236}">
                  <a16:creationId xmlns:a16="http://schemas.microsoft.com/office/drawing/2014/main" id="{82A7D45F-4D28-4F99-A4E9-D1C1888F7F02}"/>
                </a:ext>
              </a:extLst>
            </p:cNvPr>
            <p:cNvSpPr>
              <a:spLocks noChangeArrowheads="1"/>
            </p:cNvSpPr>
            <p:nvPr/>
          </p:nvSpPr>
          <p:spPr bwMode="auto">
            <a:xfrm>
              <a:off x="3393759" y="4434741"/>
              <a:ext cx="230928" cy="46833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20" name="Rectangle 183">
              <a:extLst>
                <a:ext uri="{FF2B5EF4-FFF2-40B4-BE49-F238E27FC236}">
                  <a16:creationId xmlns:a16="http://schemas.microsoft.com/office/drawing/2014/main" id="{45D7153A-4358-429A-A5B6-C46F4F5C7DAD}"/>
                </a:ext>
              </a:extLst>
            </p:cNvPr>
            <p:cNvSpPr>
              <a:spLocks noChangeArrowheads="1"/>
            </p:cNvSpPr>
            <p:nvPr/>
          </p:nvSpPr>
          <p:spPr bwMode="auto">
            <a:xfrm>
              <a:off x="3772088" y="3066962"/>
              <a:ext cx="244030" cy="18361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22" name="Rectangle 184">
              <a:extLst>
                <a:ext uri="{FF2B5EF4-FFF2-40B4-BE49-F238E27FC236}">
                  <a16:creationId xmlns:a16="http://schemas.microsoft.com/office/drawing/2014/main" id="{D694B97B-6E75-413A-A944-79ED1EC24F2E}"/>
                </a:ext>
              </a:extLst>
            </p:cNvPr>
            <p:cNvSpPr>
              <a:spLocks noChangeArrowheads="1"/>
            </p:cNvSpPr>
            <p:nvPr/>
          </p:nvSpPr>
          <p:spPr bwMode="auto">
            <a:xfrm>
              <a:off x="3772088" y="3066962"/>
              <a:ext cx="244030" cy="18361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27" name="Rectangle 185">
              <a:extLst>
                <a:ext uri="{FF2B5EF4-FFF2-40B4-BE49-F238E27FC236}">
                  <a16:creationId xmlns:a16="http://schemas.microsoft.com/office/drawing/2014/main" id="{0A5FA9A9-2DD4-483F-82C4-74FEF480A67F}"/>
                </a:ext>
              </a:extLst>
            </p:cNvPr>
            <p:cNvSpPr>
              <a:spLocks noChangeArrowheads="1"/>
            </p:cNvSpPr>
            <p:nvPr/>
          </p:nvSpPr>
          <p:spPr bwMode="auto">
            <a:xfrm>
              <a:off x="4158604" y="2192326"/>
              <a:ext cx="239116" cy="271075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29" name="Rectangle 186">
              <a:extLst>
                <a:ext uri="{FF2B5EF4-FFF2-40B4-BE49-F238E27FC236}">
                  <a16:creationId xmlns:a16="http://schemas.microsoft.com/office/drawing/2014/main" id="{0654B02C-19CF-4570-B94D-9E500F802D18}"/>
                </a:ext>
              </a:extLst>
            </p:cNvPr>
            <p:cNvSpPr>
              <a:spLocks noChangeArrowheads="1"/>
            </p:cNvSpPr>
            <p:nvPr/>
          </p:nvSpPr>
          <p:spPr bwMode="auto">
            <a:xfrm>
              <a:off x="4158604" y="2192326"/>
              <a:ext cx="239116" cy="271075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Rectangle 187">
              <a:extLst>
                <a:ext uri="{FF2B5EF4-FFF2-40B4-BE49-F238E27FC236}">
                  <a16:creationId xmlns:a16="http://schemas.microsoft.com/office/drawing/2014/main" id="{7A4F2AF0-BFC0-4003-98CC-ACD4D6D1BE14}"/>
                </a:ext>
              </a:extLst>
            </p:cNvPr>
            <p:cNvSpPr>
              <a:spLocks noChangeArrowheads="1"/>
            </p:cNvSpPr>
            <p:nvPr/>
          </p:nvSpPr>
          <p:spPr bwMode="auto">
            <a:xfrm>
              <a:off x="4541846" y="1931796"/>
              <a:ext cx="239116" cy="297128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Rectangle 188">
              <a:extLst>
                <a:ext uri="{FF2B5EF4-FFF2-40B4-BE49-F238E27FC236}">
                  <a16:creationId xmlns:a16="http://schemas.microsoft.com/office/drawing/2014/main" id="{737826E9-A366-409E-A495-71522EA887D4}"/>
                </a:ext>
              </a:extLst>
            </p:cNvPr>
            <p:cNvSpPr>
              <a:spLocks noChangeArrowheads="1"/>
            </p:cNvSpPr>
            <p:nvPr/>
          </p:nvSpPr>
          <p:spPr bwMode="auto">
            <a:xfrm>
              <a:off x="4541846" y="1931796"/>
              <a:ext cx="239116" cy="297128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Rectangle 189">
              <a:extLst>
                <a:ext uri="{FF2B5EF4-FFF2-40B4-BE49-F238E27FC236}">
                  <a16:creationId xmlns:a16="http://schemas.microsoft.com/office/drawing/2014/main" id="{A6C2D2AF-3217-4441-98E9-C2AE0DAE54A6}"/>
                </a:ext>
              </a:extLst>
            </p:cNvPr>
            <p:cNvSpPr>
              <a:spLocks noChangeArrowheads="1"/>
            </p:cNvSpPr>
            <p:nvPr/>
          </p:nvSpPr>
          <p:spPr bwMode="auto">
            <a:xfrm>
              <a:off x="4925087" y="1978318"/>
              <a:ext cx="239116" cy="29247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90">
              <a:extLst>
                <a:ext uri="{FF2B5EF4-FFF2-40B4-BE49-F238E27FC236}">
                  <a16:creationId xmlns:a16="http://schemas.microsoft.com/office/drawing/2014/main" id="{ACE30E1E-3A41-4B7F-9E53-6AA2AF4BD6AA}"/>
                </a:ext>
              </a:extLst>
            </p:cNvPr>
            <p:cNvSpPr>
              <a:spLocks noChangeArrowheads="1"/>
            </p:cNvSpPr>
            <p:nvPr/>
          </p:nvSpPr>
          <p:spPr bwMode="auto">
            <a:xfrm>
              <a:off x="4925087" y="1978318"/>
              <a:ext cx="239116" cy="29247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3" name="Rectangle 191">
              <a:extLst>
                <a:ext uri="{FF2B5EF4-FFF2-40B4-BE49-F238E27FC236}">
                  <a16:creationId xmlns:a16="http://schemas.microsoft.com/office/drawing/2014/main" id="{8946663E-D9DD-462F-8D70-6ABE8EF6DE8B}"/>
                </a:ext>
              </a:extLst>
            </p:cNvPr>
            <p:cNvSpPr>
              <a:spLocks noChangeArrowheads="1"/>
            </p:cNvSpPr>
            <p:nvPr/>
          </p:nvSpPr>
          <p:spPr bwMode="auto">
            <a:xfrm>
              <a:off x="5311605" y="2449752"/>
              <a:ext cx="235841" cy="245332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4" name="Rectangle 192">
              <a:extLst>
                <a:ext uri="{FF2B5EF4-FFF2-40B4-BE49-F238E27FC236}">
                  <a16:creationId xmlns:a16="http://schemas.microsoft.com/office/drawing/2014/main" id="{A39D93AC-BEF9-4FDF-881E-CC9ECFA65CFA}"/>
                </a:ext>
              </a:extLst>
            </p:cNvPr>
            <p:cNvSpPr>
              <a:spLocks noChangeArrowheads="1"/>
            </p:cNvSpPr>
            <p:nvPr/>
          </p:nvSpPr>
          <p:spPr bwMode="auto">
            <a:xfrm>
              <a:off x="5311605" y="2449752"/>
              <a:ext cx="235841" cy="245332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5" name="Rectangle 193">
              <a:extLst>
                <a:ext uri="{FF2B5EF4-FFF2-40B4-BE49-F238E27FC236}">
                  <a16:creationId xmlns:a16="http://schemas.microsoft.com/office/drawing/2014/main" id="{069C5369-930E-4544-A495-2A0CBACE934C}"/>
                </a:ext>
              </a:extLst>
            </p:cNvPr>
            <p:cNvSpPr>
              <a:spLocks noChangeArrowheads="1"/>
            </p:cNvSpPr>
            <p:nvPr/>
          </p:nvSpPr>
          <p:spPr bwMode="auto">
            <a:xfrm>
              <a:off x="5694847" y="2961508"/>
              <a:ext cx="235841" cy="194156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6" name="Rectangle 194">
              <a:extLst>
                <a:ext uri="{FF2B5EF4-FFF2-40B4-BE49-F238E27FC236}">
                  <a16:creationId xmlns:a16="http://schemas.microsoft.com/office/drawing/2014/main" id="{587E1F1E-4919-42D0-8E69-987415169537}"/>
                </a:ext>
              </a:extLst>
            </p:cNvPr>
            <p:cNvSpPr>
              <a:spLocks noChangeArrowheads="1"/>
            </p:cNvSpPr>
            <p:nvPr/>
          </p:nvSpPr>
          <p:spPr bwMode="auto">
            <a:xfrm>
              <a:off x="5694847" y="2961508"/>
              <a:ext cx="235841" cy="194156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7" name="Rectangle 195">
              <a:extLst>
                <a:ext uri="{FF2B5EF4-FFF2-40B4-BE49-F238E27FC236}">
                  <a16:creationId xmlns:a16="http://schemas.microsoft.com/office/drawing/2014/main" id="{BA020C68-B579-4C1D-9999-B8DFAF0A80F9}"/>
                </a:ext>
              </a:extLst>
            </p:cNvPr>
            <p:cNvSpPr>
              <a:spLocks noChangeArrowheads="1"/>
            </p:cNvSpPr>
            <p:nvPr/>
          </p:nvSpPr>
          <p:spPr bwMode="auto">
            <a:xfrm>
              <a:off x="6079724" y="3525989"/>
              <a:ext cx="234204" cy="137708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8" name="Rectangle 196">
              <a:extLst>
                <a:ext uri="{FF2B5EF4-FFF2-40B4-BE49-F238E27FC236}">
                  <a16:creationId xmlns:a16="http://schemas.microsoft.com/office/drawing/2014/main" id="{A5755827-A919-4434-9166-F9B59E448386}"/>
                </a:ext>
              </a:extLst>
            </p:cNvPr>
            <p:cNvSpPr>
              <a:spLocks noChangeArrowheads="1"/>
            </p:cNvSpPr>
            <p:nvPr/>
          </p:nvSpPr>
          <p:spPr bwMode="auto">
            <a:xfrm>
              <a:off x="6079724" y="3525989"/>
              <a:ext cx="234204" cy="137708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9" name="Rectangle 197">
              <a:extLst>
                <a:ext uri="{FF2B5EF4-FFF2-40B4-BE49-F238E27FC236}">
                  <a16:creationId xmlns:a16="http://schemas.microsoft.com/office/drawing/2014/main" id="{B6E7161D-D159-4966-9473-FBE3AEFD8C22}"/>
                </a:ext>
              </a:extLst>
            </p:cNvPr>
            <p:cNvSpPr>
              <a:spLocks noChangeArrowheads="1"/>
            </p:cNvSpPr>
            <p:nvPr/>
          </p:nvSpPr>
          <p:spPr bwMode="auto">
            <a:xfrm>
              <a:off x="6462967" y="3867160"/>
              <a:ext cx="235841" cy="103591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0" name="Rectangle 198">
              <a:extLst>
                <a:ext uri="{FF2B5EF4-FFF2-40B4-BE49-F238E27FC236}">
                  <a16:creationId xmlns:a16="http://schemas.microsoft.com/office/drawing/2014/main" id="{5DF6225E-553C-49FA-A75E-2DF626774478}"/>
                </a:ext>
              </a:extLst>
            </p:cNvPr>
            <p:cNvSpPr>
              <a:spLocks noChangeArrowheads="1"/>
            </p:cNvSpPr>
            <p:nvPr/>
          </p:nvSpPr>
          <p:spPr bwMode="auto">
            <a:xfrm>
              <a:off x="6462967" y="3867160"/>
              <a:ext cx="235841" cy="103591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1" name="Rectangle 199">
              <a:extLst>
                <a:ext uri="{FF2B5EF4-FFF2-40B4-BE49-F238E27FC236}">
                  <a16:creationId xmlns:a16="http://schemas.microsoft.com/office/drawing/2014/main" id="{68DE9EA4-F42C-436F-B6B7-939397661DB3}"/>
                </a:ext>
              </a:extLst>
            </p:cNvPr>
            <p:cNvSpPr>
              <a:spLocks noChangeArrowheads="1"/>
            </p:cNvSpPr>
            <p:nvPr/>
          </p:nvSpPr>
          <p:spPr bwMode="auto">
            <a:xfrm>
              <a:off x="6846208" y="4267258"/>
              <a:ext cx="237479" cy="63581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2" name="Rectangle 200">
              <a:extLst>
                <a:ext uri="{FF2B5EF4-FFF2-40B4-BE49-F238E27FC236}">
                  <a16:creationId xmlns:a16="http://schemas.microsoft.com/office/drawing/2014/main" id="{9F89961C-74A2-48C9-8D56-8D9CDF2FA5BC}"/>
                </a:ext>
              </a:extLst>
            </p:cNvPr>
            <p:cNvSpPr>
              <a:spLocks noChangeArrowheads="1"/>
            </p:cNvSpPr>
            <p:nvPr/>
          </p:nvSpPr>
          <p:spPr bwMode="auto">
            <a:xfrm>
              <a:off x="6846208" y="4267258"/>
              <a:ext cx="237479" cy="63581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3" name="Rectangle 201">
              <a:extLst>
                <a:ext uri="{FF2B5EF4-FFF2-40B4-BE49-F238E27FC236}">
                  <a16:creationId xmlns:a16="http://schemas.microsoft.com/office/drawing/2014/main" id="{EE6C7AE5-D68B-4B86-835B-77F282DA1B9A}"/>
                </a:ext>
              </a:extLst>
            </p:cNvPr>
            <p:cNvSpPr>
              <a:spLocks noChangeArrowheads="1"/>
            </p:cNvSpPr>
            <p:nvPr/>
          </p:nvSpPr>
          <p:spPr bwMode="auto">
            <a:xfrm>
              <a:off x="7229449" y="4409930"/>
              <a:ext cx="239116" cy="49314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4" name="Rectangle 202">
              <a:extLst>
                <a:ext uri="{FF2B5EF4-FFF2-40B4-BE49-F238E27FC236}">
                  <a16:creationId xmlns:a16="http://schemas.microsoft.com/office/drawing/2014/main" id="{3CF9EBD8-9780-4690-BC9B-4B434C4E5CEE}"/>
                </a:ext>
              </a:extLst>
            </p:cNvPr>
            <p:cNvSpPr>
              <a:spLocks noChangeArrowheads="1"/>
            </p:cNvSpPr>
            <p:nvPr/>
          </p:nvSpPr>
          <p:spPr bwMode="auto">
            <a:xfrm>
              <a:off x="7229449" y="4409930"/>
              <a:ext cx="239116" cy="49314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5" name="Rectangle 203">
              <a:extLst>
                <a:ext uri="{FF2B5EF4-FFF2-40B4-BE49-F238E27FC236}">
                  <a16:creationId xmlns:a16="http://schemas.microsoft.com/office/drawing/2014/main" id="{853E10F6-381F-434D-B056-9DF9064E2DCB}"/>
                </a:ext>
              </a:extLst>
            </p:cNvPr>
            <p:cNvSpPr>
              <a:spLocks noChangeArrowheads="1"/>
            </p:cNvSpPr>
            <p:nvPr/>
          </p:nvSpPr>
          <p:spPr bwMode="auto">
            <a:xfrm>
              <a:off x="7611053" y="4499876"/>
              <a:ext cx="242392" cy="40320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6" name="Rectangle 204">
              <a:extLst>
                <a:ext uri="{FF2B5EF4-FFF2-40B4-BE49-F238E27FC236}">
                  <a16:creationId xmlns:a16="http://schemas.microsoft.com/office/drawing/2014/main" id="{DB48B1D5-FA19-4E0D-9549-E99AA2C145D9}"/>
                </a:ext>
              </a:extLst>
            </p:cNvPr>
            <p:cNvSpPr>
              <a:spLocks noChangeArrowheads="1"/>
            </p:cNvSpPr>
            <p:nvPr/>
          </p:nvSpPr>
          <p:spPr bwMode="auto">
            <a:xfrm>
              <a:off x="7611053" y="4499876"/>
              <a:ext cx="242392" cy="40320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7" name="Rectangle 206">
              <a:extLst>
                <a:ext uri="{FF2B5EF4-FFF2-40B4-BE49-F238E27FC236}">
                  <a16:creationId xmlns:a16="http://schemas.microsoft.com/office/drawing/2014/main" id="{BBCF87F2-32CF-4CD8-8106-7F03BC25304D}"/>
                </a:ext>
              </a:extLst>
            </p:cNvPr>
            <p:cNvSpPr>
              <a:spLocks noChangeArrowheads="1"/>
            </p:cNvSpPr>
            <p:nvPr/>
          </p:nvSpPr>
          <p:spPr bwMode="auto">
            <a:xfrm>
              <a:off x="7995932" y="4670462"/>
              <a:ext cx="239116" cy="2326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8" name="Rectangle 207">
              <a:extLst>
                <a:ext uri="{FF2B5EF4-FFF2-40B4-BE49-F238E27FC236}">
                  <a16:creationId xmlns:a16="http://schemas.microsoft.com/office/drawing/2014/main" id="{8CE8F0E5-1C0D-4278-B1C5-D182BC5F6D9C}"/>
                </a:ext>
              </a:extLst>
            </p:cNvPr>
            <p:cNvSpPr>
              <a:spLocks noChangeArrowheads="1"/>
            </p:cNvSpPr>
            <p:nvPr/>
          </p:nvSpPr>
          <p:spPr bwMode="auto">
            <a:xfrm>
              <a:off x="7995932" y="4670462"/>
              <a:ext cx="239116" cy="2326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9" name="Rectangle 208">
              <a:extLst>
                <a:ext uri="{FF2B5EF4-FFF2-40B4-BE49-F238E27FC236}">
                  <a16:creationId xmlns:a16="http://schemas.microsoft.com/office/drawing/2014/main" id="{D17A2971-7732-4919-BB5E-3C5F3B9A076A}"/>
                </a:ext>
              </a:extLst>
            </p:cNvPr>
            <p:cNvSpPr>
              <a:spLocks noChangeArrowheads="1"/>
            </p:cNvSpPr>
            <p:nvPr/>
          </p:nvSpPr>
          <p:spPr bwMode="auto">
            <a:xfrm>
              <a:off x="8385724" y="4760406"/>
              <a:ext cx="229290" cy="14267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0" name="Rectangle 209">
              <a:extLst>
                <a:ext uri="{FF2B5EF4-FFF2-40B4-BE49-F238E27FC236}">
                  <a16:creationId xmlns:a16="http://schemas.microsoft.com/office/drawing/2014/main" id="{DEDF50B4-44F8-4CB3-97F9-01107BF012B3}"/>
                </a:ext>
              </a:extLst>
            </p:cNvPr>
            <p:cNvSpPr>
              <a:spLocks noChangeArrowheads="1"/>
            </p:cNvSpPr>
            <p:nvPr/>
          </p:nvSpPr>
          <p:spPr bwMode="auto">
            <a:xfrm>
              <a:off x="8385724" y="4760406"/>
              <a:ext cx="229290" cy="14267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1" name="Rectangle 210">
              <a:extLst>
                <a:ext uri="{FF2B5EF4-FFF2-40B4-BE49-F238E27FC236}">
                  <a16:creationId xmlns:a16="http://schemas.microsoft.com/office/drawing/2014/main" id="{626535A1-355D-4E3A-B5E4-A23B3E4340E6}"/>
                </a:ext>
              </a:extLst>
            </p:cNvPr>
            <p:cNvSpPr>
              <a:spLocks noChangeArrowheads="1"/>
            </p:cNvSpPr>
            <p:nvPr/>
          </p:nvSpPr>
          <p:spPr bwMode="auto">
            <a:xfrm>
              <a:off x="8764054" y="4775913"/>
              <a:ext cx="240755" cy="12716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2" name="Rectangle 211">
              <a:extLst>
                <a:ext uri="{FF2B5EF4-FFF2-40B4-BE49-F238E27FC236}">
                  <a16:creationId xmlns:a16="http://schemas.microsoft.com/office/drawing/2014/main" id="{E7E95846-0223-497B-84D0-F6B309A3F781}"/>
                </a:ext>
              </a:extLst>
            </p:cNvPr>
            <p:cNvSpPr>
              <a:spLocks noChangeArrowheads="1"/>
            </p:cNvSpPr>
            <p:nvPr/>
          </p:nvSpPr>
          <p:spPr bwMode="auto">
            <a:xfrm>
              <a:off x="8764054" y="4775913"/>
              <a:ext cx="240755" cy="12716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3" name="Rectangle 212">
              <a:extLst>
                <a:ext uri="{FF2B5EF4-FFF2-40B4-BE49-F238E27FC236}">
                  <a16:creationId xmlns:a16="http://schemas.microsoft.com/office/drawing/2014/main" id="{901B6A81-D87E-4532-A5E1-8D9FD901E59B}"/>
                </a:ext>
              </a:extLst>
            </p:cNvPr>
            <p:cNvSpPr>
              <a:spLocks noChangeArrowheads="1"/>
            </p:cNvSpPr>
            <p:nvPr/>
          </p:nvSpPr>
          <p:spPr bwMode="auto">
            <a:xfrm>
              <a:off x="9150570" y="4775913"/>
              <a:ext cx="234204" cy="12716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4" name="Rectangle 213">
              <a:extLst>
                <a:ext uri="{FF2B5EF4-FFF2-40B4-BE49-F238E27FC236}">
                  <a16:creationId xmlns:a16="http://schemas.microsoft.com/office/drawing/2014/main" id="{54732329-0F61-4648-926C-B6F674AD2AA0}"/>
                </a:ext>
              </a:extLst>
            </p:cNvPr>
            <p:cNvSpPr>
              <a:spLocks noChangeArrowheads="1"/>
            </p:cNvSpPr>
            <p:nvPr/>
          </p:nvSpPr>
          <p:spPr bwMode="auto">
            <a:xfrm>
              <a:off x="9150570" y="4775913"/>
              <a:ext cx="234204" cy="12716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5" name="TextBox 164">
              <a:extLst>
                <a:ext uri="{FF2B5EF4-FFF2-40B4-BE49-F238E27FC236}">
                  <a16:creationId xmlns:a16="http://schemas.microsoft.com/office/drawing/2014/main" id="{B1371566-D138-4BB7-812D-A6A8F65CBE1E}"/>
                </a:ext>
              </a:extLst>
            </p:cNvPr>
            <p:cNvSpPr txBox="1"/>
            <p:nvPr/>
          </p:nvSpPr>
          <p:spPr>
            <a:xfrm rot="18454212">
              <a:off x="2505052" y="5044038"/>
              <a:ext cx="351058" cy="184666"/>
            </a:xfrm>
            <a:prstGeom prst="rect">
              <a:avLst/>
            </a:prstGeom>
            <a:noFill/>
          </p:spPr>
          <p:txBody>
            <a:bodyPr wrap="none" lIns="0" tIns="0" rIns="0" bIns="0" rtlCol="0">
              <a:spAutoFit/>
            </a:bodyPr>
            <a:lstStyle/>
            <a:p>
              <a:pPr algn="ctr"/>
              <a:r>
                <a:rPr lang="en-US" sz="1200" dirty="0"/>
                <a:t>(0, 5]</a:t>
              </a:r>
            </a:p>
          </p:txBody>
        </p:sp>
        <p:sp>
          <p:nvSpPr>
            <p:cNvPr id="166" name="TextBox 165">
              <a:extLst>
                <a:ext uri="{FF2B5EF4-FFF2-40B4-BE49-F238E27FC236}">
                  <a16:creationId xmlns:a16="http://schemas.microsoft.com/office/drawing/2014/main" id="{8E8792C9-D59E-4552-B2A7-DED50981BAE2}"/>
                </a:ext>
              </a:extLst>
            </p:cNvPr>
            <p:cNvSpPr txBox="1"/>
            <p:nvPr/>
          </p:nvSpPr>
          <p:spPr>
            <a:xfrm rot="18454212">
              <a:off x="2817815" y="5098648"/>
              <a:ext cx="436017" cy="184666"/>
            </a:xfrm>
            <a:prstGeom prst="rect">
              <a:avLst/>
            </a:prstGeom>
            <a:noFill/>
          </p:spPr>
          <p:txBody>
            <a:bodyPr wrap="none" lIns="0" tIns="0" rIns="0" bIns="0" rtlCol="0">
              <a:spAutoFit/>
            </a:bodyPr>
            <a:lstStyle/>
            <a:p>
              <a:pPr algn="ctr"/>
              <a:r>
                <a:rPr lang="en-US" sz="1200" dirty="0"/>
                <a:t>(5, 10]</a:t>
              </a:r>
            </a:p>
          </p:txBody>
        </p:sp>
        <p:sp>
          <p:nvSpPr>
            <p:cNvPr id="167" name="TextBox 166">
              <a:extLst>
                <a:ext uri="{FF2B5EF4-FFF2-40B4-BE49-F238E27FC236}">
                  <a16:creationId xmlns:a16="http://schemas.microsoft.com/office/drawing/2014/main" id="{A74BFD32-2196-4CA3-B42A-1A307B066A94}"/>
                </a:ext>
              </a:extLst>
            </p:cNvPr>
            <p:cNvSpPr txBox="1"/>
            <p:nvPr/>
          </p:nvSpPr>
          <p:spPr>
            <a:xfrm rot="18454212">
              <a:off x="3125368" y="5153251"/>
              <a:ext cx="520975" cy="184666"/>
            </a:xfrm>
            <a:prstGeom prst="rect">
              <a:avLst/>
            </a:prstGeom>
            <a:noFill/>
          </p:spPr>
          <p:txBody>
            <a:bodyPr wrap="none" lIns="0" tIns="0" rIns="0" bIns="0" rtlCol="0">
              <a:spAutoFit/>
            </a:bodyPr>
            <a:lstStyle/>
            <a:p>
              <a:pPr algn="ctr"/>
              <a:r>
                <a:rPr lang="en-US" sz="1200" dirty="0"/>
                <a:t>(10, 15]</a:t>
              </a:r>
            </a:p>
          </p:txBody>
        </p:sp>
        <p:sp>
          <p:nvSpPr>
            <p:cNvPr id="168" name="TextBox 167">
              <a:extLst>
                <a:ext uri="{FF2B5EF4-FFF2-40B4-BE49-F238E27FC236}">
                  <a16:creationId xmlns:a16="http://schemas.microsoft.com/office/drawing/2014/main" id="{2BF86350-0E57-42A0-8F10-AE9CCC25CCD5}"/>
                </a:ext>
              </a:extLst>
            </p:cNvPr>
            <p:cNvSpPr txBox="1"/>
            <p:nvPr/>
          </p:nvSpPr>
          <p:spPr>
            <a:xfrm rot="18454212">
              <a:off x="3521872" y="5153251"/>
              <a:ext cx="520975" cy="184666"/>
            </a:xfrm>
            <a:prstGeom prst="rect">
              <a:avLst/>
            </a:prstGeom>
            <a:noFill/>
          </p:spPr>
          <p:txBody>
            <a:bodyPr wrap="none" lIns="0" tIns="0" rIns="0" bIns="0" rtlCol="0">
              <a:spAutoFit/>
            </a:bodyPr>
            <a:lstStyle/>
            <a:p>
              <a:pPr algn="ctr"/>
              <a:r>
                <a:rPr lang="en-US" sz="1200" dirty="0"/>
                <a:t>(15, 20]</a:t>
              </a:r>
            </a:p>
          </p:txBody>
        </p:sp>
        <p:sp>
          <p:nvSpPr>
            <p:cNvPr id="169" name="TextBox 168">
              <a:extLst>
                <a:ext uri="{FF2B5EF4-FFF2-40B4-BE49-F238E27FC236}">
                  <a16:creationId xmlns:a16="http://schemas.microsoft.com/office/drawing/2014/main" id="{E2381C1C-C71A-4D12-ABD0-24887068B921}"/>
                </a:ext>
              </a:extLst>
            </p:cNvPr>
            <p:cNvSpPr txBox="1"/>
            <p:nvPr/>
          </p:nvSpPr>
          <p:spPr>
            <a:xfrm rot="18454212">
              <a:off x="3891482" y="5153251"/>
              <a:ext cx="520975" cy="184666"/>
            </a:xfrm>
            <a:prstGeom prst="rect">
              <a:avLst/>
            </a:prstGeom>
            <a:noFill/>
          </p:spPr>
          <p:txBody>
            <a:bodyPr wrap="none" lIns="0" tIns="0" rIns="0" bIns="0" rtlCol="0">
              <a:spAutoFit/>
            </a:bodyPr>
            <a:lstStyle/>
            <a:p>
              <a:pPr algn="ctr"/>
              <a:r>
                <a:rPr lang="en-US" sz="1200" dirty="0"/>
                <a:t>(20, 25]</a:t>
              </a:r>
            </a:p>
          </p:txBody>
        </p:sp>
        <p:sp>
          <p:nvSpPr>
            <p:cNvPr id="170" name="TextBox 169">
              <a:extLst>
                <a:ext uri="{FF2B5EF4-FFF2-40B4-BE49-F238E27FC236}">
                  <a16:creationId xmlns:a16="http://schemas.microsoft.com/office/drawing/2014/main" id="{054D5767-22C4-4CC1-8EFA-A76032120A68}"/>
                </a:ext>
              </a:extLst>
            </p:cNvPr>
            <p:cNvSpPr txBox="1"/>
            <p:nvPr/>
          </p:nvSpPr>
          <p:spPr>
            <a:xfrm rot="18454212">
              <a:off x="4261781" y="5153251"/>
              <a:ext cx="520975" cy="184666"/>
            </a:xfrm>
            <a:prstGeom prst="rect">
              <a:avLst/>
            </a:prstGeom>
            <a:noFill/>
          </p:spPr>
          <p:txBody>
            <a:bodyPr wrap="none" lIns="0" tIns="0" rIns="0" bIns="0" rtlCol="0">
              <a:spAutoFit/>
            </a:bodyPr>
            <a:lstStyle/>
            <a:p>
              <a:pPr algn="ctr"/>
              <a:r>
                <a:rPr lang="en-US" sz="1200" dirty="0"/>
                <a:t>(25, 30]</a:t>
              </a:r>
            </a:p>
          </p:txBody>
        </p:sp>
        <p:sp>
          <p:nvSpPr>
            <p:cNvPr id="171" name="TextBox 170">
              <a:extLst>
                <a:ext uri="{FF2B5EF4-FFF2-40B4-BE49-F238E27FC236}">
                  <a16:creationId xmlns:a16="http://schemas.microsoft.com/office/drawing/2014/main" id="{77C90EF8-2AEE-4076-92BA-9B5717D1C4C3}"/>
                </a:ext>
              </a:extLst>
            </p:cNvPr>
            <p:cNvSpPr txBox="1"/>
            <p:nvPr/>
          </p:nvSpPr>
          <p:spPr>
            <a:xfrm rot="18454212">
              <a:off x="4635485" y="5153251"/>
              <a:ext cx="520975" cy="184666"/>
            </a:xfrm>
            <a:prstGeom prst="rect">
              <a:avLst/>
            </a:prstGeom>
            <a:noFill/>
          </p:spPr>
          <p:txBody>
            <a:bodyPr wrap="none" lIns="0" tIns="0" rIns="0" bIns="0" rtlCol="0">
              <a:spAutoFit/>
            </a:bodyPr>
            <a:lstStyle/>
            <a:p>
              <a:pPr algn="ctr"/>
              <a:r>
                <a:rPr lang="en-US" sz="1200" dirty="0"/>
                <a:t>(30, 35]</a:t>
              </a:r>
            </a:p>
          </p:txBody>
        </p:sp>
        <p:sp>
          <p:nvSpPr>
            <p:cNvPr id="172" name="TextBox 171">
              <a:extLst>
                <a:ext uri="{FF2B5EF4-FFF2-40B4-BE49-F238E27FC236}">
                  <a16:creationId xmlns:a16="http://schemas.microsoft.com/office/drawing/2014/main" id="{21AD917C-647A-4C72-8507-D94060BDC51E}"/>
                </a:ext>
              </a:extLst>
            </p:cNvPr>
            <p:cNvSpPr txBox="1"/>
            <p:nvPr/>
          </p:nvSpPr>
          <p:spPr>
            <a:xfrm rot="18454212">
              <a:off x="5024716" y="5153251"/>
              <a:ext cx="520975" cy="184666"/>
            </a:xfrm>
            <a:prstGeom prst="rect">
              <a:avLst/>
            </a:prstGeom>
            <a:noFill/>
          </p:spPr>
          <p:txBody>
            <a:bodyPr wrap="none" lIns="0" tIns="0" rIns="0" bIns="0" rtlCol="0">
              <a:spAutoFit/>
            </a:bodyPr>
            <a:lstStyle/>
            <a:p>
              <a:pPr algn="ctr"/>
              <a:r>
                <a:rPr lang="en-US" sz="1200" dirty="0"/>
                <a:t>(35, 40]</a:t>
              </a:r>
            </a:p>
          </p:txBody>
        </p:sp>
        <p:sp>
          <p:nvSpPr>
            <p:cNvPr id="173" name="TextBox 172">
              <a:extLst>
                <a:ext uri="{FF2B5EF4-FFF2-40B4-BE49-F238E27FC236}">
                  <a16:creationId xmlns:a16="http://schemas.microsoft.com/office/drawing/2014/main" id="{1D2F7D70-1556-4281-A2F1-10DD92C003D5}"/>
                </a:ext>
              </a:extLst>
            </p:cNvPr>
            <p:cNvSpPr txBox="1"/>
            <p:nvPr/>
          </p:nvSpPr>
          <p:spPr>
            <a:xfrm rot="18454212">
              <a:off x="5420428" y="5153251"/>
              <a:ext cx="520975" cy="184666"/>
            </a:xfrm>
            <a:prstGeom prst="rect">
              <a:avLst/>
            </a:prstGeom>
            <a:noFill/>
          </p:spPr>
          <p:txBody>
            <a:bodyPr wrap="none" lIns="0" tIns="0" rIns="0" bIns="0" rtlCol="0">
              <a:spAutoFit/>
            </a:bodyPr>
            <a:lstStyle/>
            <a:p>
              <a:pPr algn="ctr"/>
              <a:r>
                <a:rPr lang="en-US" sz="1200" dirty="0"/>
                <a:t>(40, 45]</a:t>
              </a:r>
            </a:p>
          </p:txBody>
        </p:sp>
        <p:sp>
          <p:nvSpPr>
            <p:cNvPr id="174" name="TextBox 173">
              <a:extLst>
                <a:ext uri="{FF2B5EF4-FFF2-40B4-BE49-F238E27FC236}">
                  <a16:creationId xmlns:a16="http://schemas.microsoft.com/office/drawing/2014/main" id="{652DB1E9-6EF3-49B8-B612-F66943DA43E6}"/>
                </a:ext>
              </a:extLst>
            </p:cNvPr>
            <p:cNvSpPr txBox="1"/>
            <p:nvPr/>
          </p:nvSpPr>
          <p:spPr>
            <a:xfrm rot="18454212">
              <a:off x="5802682" y="5153251"/>
              <a:ext cx="520975" cy="184666"/>
            </a:xfrm>
            <a:prstGeom prst="rect">
              <a:avLst/>
            </a:prstGeom>
            <a:noFill/>
          </p:spPr>
          <p:txBody>
            <a:bodyPr wrap="none" lIns="0" tIns="0" rIns="0" bIns="0" rtlCol="0">
              <a:spAutoFit/>
            </a:bodyPr>
            <a:lstStyle/>
            <a:p>
              <a:pPr algn="ctr"/>
              <a:r>
                <a:rPr lang="en-US" sz="1200" dirty="0"/>
                <a:t>(45, 50]</a:t>
              </a:r>
            </a:p>
          </p:txBody>
        </p:sp>
        <p:sp>
          <p:nvSpPr>
            <p:cNvPr id="175" name="TextBox 174">
              <a:extLst>
                <a:ext uri="{FF2B5EF4-FFF2-40B4-BE49-F238E27FC236}">
                  <a16:creationId xmlns:a16="http://schemas.microsoft.com/office/drawing/2014/main" id="{FFC994C3-0600-4E0F-B8B2-85FE9EE133A5}"/>
                </a:ext>
              </a:extLst>
            </p:cNvPr>
            <p:cNvSpPr txBox="1"/>
            <p:nvPr/>
          </p:nvSpPr>
          <p:spPr>
            <a:xfrm rot="18454212">
              <a:off x="6210652" y="5153251"/>
              <a:ext cx="520975" cy="184666"/>
            </a:xfrm>
            <a:prstGeom prst="rect">
              <a:avLst/>
            </a:prstGeom>
            <a:noFill/>
          </p:spPr>
          <p:txBody>
            <a:bodyPr wrap="none" lIns="0" tIns="0" rIns="0" bIns="0" rtlCol="0">
              <a:spAutoFit/>
            </a:bodyPr>
            <a:lstStyle/>
            <a:p>
              <a:pPr algn="ctr"/>
              <a:r>
                <a:rPr lang="en-US" sz="1200" dirty="0"/>
                <a:t>(50, 55]</a:t>
              </a:r>
            </a:p>
          </p:txBody>
        </p:sp>
        <p:sp>
          <p:nvSpPr>
            <p:cNvPr id="176" name="TextBox 175">
              <a:extLst>
                <a:ext uri="{FF2B5EF4-FFF2-40B4-BE49-F238E27FC236}">
                  <a16:creationId xmlns:a16="http://schemas.microsoft.com/office/drawing/2014/main" id="{734376B7-F96B-423E-9C39-5C461765D267}"/>
                </a:ext>
              </a:extLst>
            </p:cNvPr>
            <p:cNvSpPr txBox="1"/>
            <p:nvPr/>
          </p:nvSpPr>
          <p:spPr>
            <a:xfrm rot="18454212">
              <a:off x="6611570" y="5153249"/>
              <a:ext cx="520975" cy="184666"/>
            </a:xfrm>
            <a:prstGeom prst="rect">
              <a:avLst/>
            </a:prstGeom>
            <a:noFill/>
          </p:spPr>
          <p:txBody>
            <a:bodyPr wrap="none" lIns="0" tIns="0" rIns="0" bIns="0" rtlCol="0">
              <a:spAutoFit/>
            </a:bodyPr>
            <a:lstStyle/>
            <a:p>
              <a:pPr algn="ctr"/>
              <a:r>
                <a:rPr lang="en-US" sz="1200" dirty="0"/>
                <a:t>(55, 60]</a:t>
              </a:r>
            </a:p>
          </p:txBody>
        </p:sp>
        <p:sp>
          <p:nvSpPr>
            <p:cNvPr id="177" name="TextBox 176">
              <a:extLst>
                <a:ext uri="{FF2B5EF4-FFF2-40B4-BE49-F238E27FC236}">
                  <a16:creationId xmlns:a16="http://schemas.microsoft.com/office/drawing/2014/main" id="{48CCC860-FE5E-455E-A8AA-591E92823D6E}"/>
                </a:ext>
              </a:extLst>
            </p:cNvPr>
            <p:cNvSpPr txBox="1"/>
            <p:nvPr/>
          </p:nvSpPr>
          <p:spPr>
            <a:xfrm rot="18454212">
              <a:off x="6990194" y="5153251"/>
              <a:ext cx="520975" cy="184666"/>
            </a:xfrm>
            <a:prstGeom prst="rect">
              <a:avLst/>
            </a:prstGeom>
            <a:noFill/>
          </p:spPr>
          <p:txBody>
            <a:bodyPr wrap="none" lIns="0" tIns="0" rIns="0" bIns="0" rtlCol="0">
              <a:spAutoFit/>
            </a:bodyPr>
            <a:lstStyle/>
            <a:p>
              <a:pPr algn="ctr"/>
              <a:r>
                <a:rPr lang="en-US" sz="1200" dirty="0"/>
                <a:t>(60, 65]</a:t>
              </a:r>
            </a:p>
          </p:txBody>
        </p:sp>
        <p:sp>
          <p:nvSpPr>
            <p:cNvPr id="178" name="TextBox 177">
              <a:extLst>
                <a:ext uri="{FF2B5EF4-FFF2-40B4-BE49-F238E27FC236}">
                  <a16:creationId xmlns:a16="http://schemas.microsoft.com/office/drawing/2014/main" id="{9EEA9900-164D-462D-834D-D9B654199AF7}"/>
                </a:ext>
              </a:extLst>
            </p:cNvPr>
            <p:cNvSpPr txBox="1"/>
            <p:nvPr/>
          </p:nvSpPr>
          <p:spPr>
            <a:xfrm rot="18454212">
              <a:off x="7350567" y="5153251"/>
              <a:ext cx="520975" cy="184666"/>
            </a:xfrm>
            <a:prstGeom prst="rect">
              <a:avLst/>
            </a:prstGeom>
            <a:noFill/>
          </p:spPr>
          <p:txBody>
            <a:bodyPr wrap="none" lIns="0" tIns="0" rIns="0" bIns="0" rtlCol="0">
              <a:spAutoFit/>
            </a:bodyPr>
            <a:lstStyle/>
            <a:p>
              <a:pPr algn="ctr"/>
              <a:r>
                <a:rPr lang="en-US" sz="1200" dirty="0"/>
                <a:t>(65, 70]</a:t>
              </a:r>
            </a:p>
          </p:txBody>
        </p:sp>
        <p:sp>
          <p:nvSpPr>
            <p:cNvPr id="179" name="TextBox 178">
              <a:extLst>
                <a:ext uri="{FF2B5EF4-FFF2-40B4-BE49-F238E27FC236}">
                  <a16:creationId xmlns:a16="http://schemas.microsoft.com/office/drawing/2014/main" id="{CBF807B4-6658-4FD2-8340-6F06756910AA}"/>
                </a:ext>
              </a:extLst>
            </p:cNvPr>
            <p:cNvSpPr txBox="1"/>
            <p:nvPr/>
          </p:nvSpPr>
          <p:spPr>
            <a:xfrm rot="18454212">
              <a:off x="7709082" y="5153251"/>
              <a:ext cx="520975" cy="184666"/>
            </a:xfrm>
            <a:prstGeom prst="rect">
              <a:avLst/>
            </a:prstGeom>
            <a:noFill/>
          </p:spPr>
          <p:txBody>
            <a:bodyPr wrap="none" lIns="0" tIns="0" rIns="0" bIns="0" rtlCol="0">
              <a:spAutoFit/>
            </a:bodyPr>
            <a:lstStyle/>
            <a:p>
              <a:pPr algn="ctr"/>
              <a:r>
                <a:rPr lang="en-US" sz="1200" dirty="0"/>
                <a:t>(70, 75]</a:t>
              </a:r>
            </a:p>
          </p:txBody>
        </p:sp>
        <p:sp>
          <p:nvSpPr>
            <p:cNvPr id="180" name="TextBox 179">
              <a:extLst>
                <a:ext uri="{FF2B5EF4-FFF2-40B4-BE49-F238E27FC236}">
                  <a16:creationId xmlns:a16="http://schemas.microsoft.com/office/drawing/2014/main" id="{36E9E1C1-8F61-4573-803C-C33FE2CA7DFD}"/>
                </a:ext>
              </a:extLst>
            </p:cNvPr>
            <p:cNvSpPr txBox="1"/>
            <p:nvPr/>
          </p:nvSpPr>
          <p:spPr>
            <a:xfrm rot="18454212">
              <a:off x="8475558" y="5153251"/>
              <a:ext cx="520975" cy="184666"/>
            </a:xfrm>
            <a:prstGeom prst="rect">
              <a:avLst/>
            </a:prstGeom>
            <a:noFill/>
          </p:spPr>
          <p:txBody>
            <a:bodyPr wrap="none" lIns="0" tIns="0" rIns="0" bIns="0" rtlCol="0">
              <a:spAutoFit/>
            </a:bodyPr>
            <a:lstStyle/>
            <a:p>
              <a:pPr algn="ctr"/>
              <a:r>
                <a:rPr lang="en-US" sz="1200" dirty="0"/>
                <a:t>(80, 85]</a:t>
              </a:r>
            </a:p>
          </p:txBody>
        </p:sp>
        <p:sp>
          <p:nvSpPr>
            <p:cNvPr id="181" name="TextBox 180">
              <a:extLst>
                <a:ext uri="{FF2B5EF4-FFF2-40B4-BE49-F238E27FC236}">
                  <a16:creationId xmlns:a16="http://schemas.microsoft.com/office/drawing/2014/main" id="{7B33D7E3-ED92-4A5F-879F-FCEBC98CF633}"/>
                </a:ext>
              </a:extLst>
            </p:cNvPr>
            <p:cNvSpPr txBox="1"/>
            <p:nvPr/>
          </p:nvSpPr>
          <p:spPr>
            <a:xfrm rot="18454212">
              <a:off x="8904054" y="5153251"/>
              <a:ext cx="520975" cy="184666"/>
            </a:xfrm>
            <a:prstGeom prst="rect">
              <a:avLst/>
            </a:prstGeom>
            <a:noFill/>
          </p:spPr>
          <p:txBody>
            <a:bodyPr wrap="none" lIns="0" tIns="0" rIns="0" bIns="0" rtlCol="0">
              <a:spAutoFit/>
            </a:bodyPr>
            <a:lstStyle/>
            <a:p>
              <a:pPr algn="ctr"/>
              <a:r>
                <a:rPr lang="en-US" sz="1200" dirty="0"/>
                <a:t>(85, 90]</a:t>
              </a:r>
            </a:p>
          </p:txBody>
        </p:sp>
        <p:sp>
          <p:nvSpPr>
            <p:cNvPr id="182" name="TextBox 181">
              <a:extLst>
                <a:ext uri="{FF2B5EF4-FFF2-40B4-BE49-F238E27FC236}">
                  <a16:creationId xmlns:a16="http://schemas.microsoft.com/office/drawing/2014/main" id="{6299D5AC-3FE5-4B04-80F6-59199037ADC5}"/>
                </a:ext>
              </a:extLst>
            </p:cNvPr>
            <p:cNvSpPr txBox="1"/>
            <p:nvPr/>
          </p:nvSpPr>
          <p:spPr>
            <a:xfrm rot="18454212">
              <a:off x="8097663" y="5153251"/>
              <a:ext cx="520975" cy="184666"/>
            </a:xfrm>
            <a:prstGeom prst="rect">
              <a:avLst/>
            </a:prstGeom>
            <a:noFill/>
          </p:spPr>
          <p:txBody>
            <a:bodyPr wrap="none" lIns="0" tIns="0" rIns="0" bIns="0" rtlCol="0">
              <a:spAutoFit/>
            </a:bodyPr>
            <a:lstStyle/>
            <a:p>
              <a:pPr algn="ctr"/>
              <a:r>
                <a:rPr lang="en-US" sz="1200" dirty="0"/>
                <a:t>(75, 80]</a:t>
              </a:r>
            </a:p>
          </p:txBody>
        </p:sp>
      </p:grpSp>
      <p:sp>
        <p:nvSpPr>
          <p:cNvPr id="4" name="Title 3">
            <a:extLst>
              <a:ext uri="{FF2B5EF4-FFF2-40B4-BE49-F238E27FC236}">
                <a16:creationId xmlns:a16="http://schemas.microsoft.com/office/drawing/2014/main" id="{D86F4C81-1898-4D54-B41B-4A5DC78B5C56}"/>
              </a:ext>
            </a:extLst>
          </p:cNvPr>
          <p:cNvSpPr>
            <a:spLocks noGrp="1"/>
          </p:cNvSpPr>
          <p:nvPr>
            <p:ph type="title"/>
          </p:nvPr>
        </p:nvSpPr>
        <p:spPr/>
        <p:txBody>
          <a:bodyPr/>
          <a:lstStyle/>
          <a:p>
            <a:r>
              <a:rPr lang="en-US" dirty="0"/>
              <a:t>The Majority of Primary Prevention </a:t>
            </a:r>
            <a:r>
              <a:rPr lang="en-US" dirty="0" err="1"/>
              <a:t>Patients</a:t>
            </a:r>
            <a:r>
              <a:rPr lang="en-US" baseline="30000" dirty="0" err="1"/>
              <a:t>a</a:t>
            </a:r>
            <a:r>
              <a:rPr lang="en-US" dirty="0"/>
              <a:t> were Low-Moderate Risk</a:t>
            </a:r>
            <a:endParaRPr lang="en-US" baseline="30000" dirty="0"/>
          </a:p>
        </p:txBody>
      </p:sp>
      <p:grpSp>
        <p:nvGrpSpPr>
          <p:cNvPr id="14" name="Main">
            <a:extLst>
              <a:ext uri="{FF2B5EF4-FFF2-40B4-BE49-F238E27FC236}">
                <a16:creationId xmlns:a16="http://schemas.microsoft.com/office/drawing/2014/main" id="{5D0562A4-5F41-4282-A959-369BD9080E8D}"/>
              </a:ext>
            </a:extLst>
          </p:cNvPr>
          <p:cNvGrpSpPr/>
          <p:nvPr/>
        </p:nvGrpSpPr>
        <p:grpSpPr>
          <a:xfrm>
            <a:off x="1108747" y="1288392"/>
            <a:ext cx="10478368" cy="4342724"/>
            <a:chOff x="1091170" y="1429014"/>
            <a:chExt cx="10411855" cy="4367981"/>
          </a:xfrm>
        </p:grpSpPr>
        <p:grpSp>
          <p:nvGrpSpPr>
            <p:cNvPr id="13" name="Group 12">
              <a:extLst>
                <a:ext uri="{FF2B5EF4-FFF2-40B4-BE49-F238E27FC236}">
                  <a16:creationId xmlns:a16="http://schemas.microsoft.com/office/drawing/2014/main" id="{34BB0AFD-79FA-3944-B8FB-7D6878CB1CDE}"/>
                </a:ext>
              </a:extLst>
            </p:cNvPr>
            <p:cNvGrpSpPr/>
            <p:nvPr/>
          </p:nvGrpSpPr>
          <p:grpSpPr>
            <a:xfrm>
              <a:off x="1091170" y="1429014"/>
              <a:ext cx="351017" cy="3442037"/>
              <a:chOff x="625193" y="1555755"/>
              <a:chExt cx="266494" cy="3442037"/>
            </a:xfrm>
          </p:grpSpPr>
          <p:sp>
            <p:nvSpPr>
              <p:cNvPr id="73" name="Rectangle 52">
                <a:extLst>
                  <a:ext uri="{FF2B5EF4-FFF2-40B4-BE49-F238E27FC236}">
                    <a16:creationId xmlns:a16="http://schemas.microsoft.com/office/drawing/2014/main" id="{E85A8679-A19B-4659-B4C7-318DD115B99A}"/>
                  </a:ext>
                </a:extLst>
              </p:cNvPr>
              <p:cNvSpPr>
                <a:spLocks noChangeArrowheads="1"/>
              </p:cNvSpPr>
              <p:nvPr/>
            </p:nvSpPr>
            <p:spPr bwMode="auto">
              <a:xfrm>
                <a:off x="790348" y="481312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0</a:t>
                </a:r>
                <a:endParaRPr lang="en-US" altLang="en-US" sz="3600"/>
              </a:p>
            </p:txBody>
          </p:sp>
          <p:sp>
            <p:nvSpPr>
              <p:cNvPr id="74" name="Rectangle 53">
                <a:extLst>
                  <a:ext uri="{FF2B5EF4-FFF2-40B4-BE49-F238E27FC236}">
                    <a16:creationId xmlns:a16="http://schemas.microsoft.com/office/drawing/2014/main" id="{A84EAD28-6A63-4A31-BF7F-F1D7F583BC3B}"/>
                  </a:ext>
                </a:extLst>
              </p:cNvPr>
              <p:cNvSpPr>
                <a:spLocks noChangeArrowheads="1"/>
              </p:cNvSpPr>
              <p:nvPr/>
            </p:nvSpPr>
            <p:spPr bwMode="auto">
              <a:xfrm>
                <a:off x="634485" y="4399343"/>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100</a:t>
                </a:r>
                <a:endParaRPr lang="en-US" altLang="en-US" sz="3600" dirty="0"/>
              </a:p>
            </p:txBody>
          </p:sp>
          <p:sp>
            <p:nvSpPr>
              <p:cNvPr id="75" name="Rectangle 54">
                <a:extLst>
                  <a:ext uri="{FF2B5EF4-FFF2-40B4-BE49-F238E27FC236}">
                    <a16:creationId xmlns:a16="http://schemas.microsoft.com/office/drawing/2014/main" id="{4148758A-9FDE-44B1-B68C-0AF39D6CF1B8}"/>
                  </a:ext>
                </a:extLst>
              </p:cNvPr>
              <p:cNvSpPr>
                <a:spLocks noChangeArrowheads="1"/>
              </p:cNvSpPr>
              <p:nvPr/>
            </p:nvSpPr>
            <p:spPr bwMode="auto">
              <a:xfrm>
                <a:off x="636808" y="3994908"/>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200</a:t>
                </a:r>
                <a:endParaRPr lang="en-US" altLang="en-US" sz="3600" dirty="0"/>
              </a:p>
            </p:txBody>
          </p:sp>
          <p:sp>
            <p:nvSpPr>
              <p:cNvPr id="76" name="Rectangle 55">
                <a:extLst>
                  <a:ext uri="{FF2B5EF4-FFF2-40B4-BE49-F238E27FC236}">
                    <a16:creationId xmlns:a16="http://schemas.microsoft.com/office/drawing/2014/main" id="{808F3204-E53D-4BAF-AF08-AFC469EE8C6C}"/>
                  </a:ext>
                </a:extLst>
              </p:cNvPr>
              <p:cNvSpPr>
                <a:spLocks noChangeArrowheads="1"/>
              </p:cNvSpPr>
              <p:nvPr/>
            </p:nvSpPr>
            <p:spPr bwMode="auto">
              <a:xfrm>
                <a:off x="636808" y="3584239"/>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300</a:t>
                </a:r>
                <a:endParaRPr lang="en-US" altLang="en-US" sz="3600" dirty="0"/>
              </a:p>
            </p:txBody>
          </p:sp>
          <p:sp>
            <p:nvSpPr>
              <p:cNvPr id="77" name="Rectangle 56">
                <a:extLst>
                  <a:ext uri="{FF2B5EF4-FFF2-40B4-BE49-F238E27FC236}">
                    <a16:creationId xmlns:a16="http://schemas.microsoft.com/office/drawing/2014/main" id="{F8B9D3E5-53C9-4302-AEDE-1E9E1F2FDDE6}"/>
                  </a:ext>
                </a:extLst>
              </p:cNvPr>
              <p:cNvSpPr>
                <a:spLocks noChangeArrowheads="1"/>
              </p:cNvSpPr>
              <p:nvPr/>
            </p:nvSpPr>
            <p:spPr bwMode="auto">
              <a:xfrm>
                <a:off x="636809" y="3179787"/>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400</a:t>
                </a:r>
                <a:endParaRPr lang="en-US" altLang="en-US" sz="3600" dirty="0"/>
              </a:p>
            </p:txBody>
          </p:sp>
          <p:sp>
            <p:nvSpPr>
              <p:cNvPr id="78" name="Rectangle 57">
                <a:extLst>
                  <a:ext uri="{FF2B5EF4-FFF2-40B4-BE49-F238E27FC236}">
                    <a16:creationId xmlns:a16="http://schemas.microsoft.com/office/drawing/2014/main" id="{5D5CC287-74D5-41D9-9C2C-5AB9B428F13C}"/>
                  </a:ext>
                </a:extLst>
              </p:cNvPr>
              <p:cNvSpPr>
                <a:spLocks noChangeArrowheads="1"/>
              </p:cNvSpPr>
              <p:nvPr/>
            </p:nvSpPr>
            <p:spPr bwMode="auto">
              <a:xfrm>
                <a:off x="636808" y="2772214"/>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500</a:t>
                </a:r>
                <a:endParaRPr lang="en-US" altLang="en-US" sz="3600" dirty="0"/>
              </a:p>
            </p:txBody>
          </p:sp>
          <p:sp>
            <p:nvSpPr>
              <p:cNvPr id="79" name="Rectangle 58">
                <a:extLst>
                  <a:ext uri="{FF2B5EF4-FFF2-40B4-BE49-F238E27FC236}">
                    <a16:creationId xmlns:a16="http://schemas.microsoft.com/office/drawing/2014/main" id="{ED6F1C7B-7389-4AF4-B1DC-FFA58F0286A3}"/>
                  </a:ext>
                </a:extLst>
              </p:cNvPr>
              <p:cNvSpPr>
                <a:spLocks noChangeArrowheads="1"/>
              </p:cNvSpPr>
              <p:nvPr/>
            </p:nvSpPr>
            <p:spPr bwMode="auto">
              <a:xfrm>
                <a:off x="625193" y="2389458"/>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solidFill>
                      <a:srgbClr val="000000"/>
                    </a:solidFill>
                  </a:rPr>
                  <a:t>600</a:t>
                </a:r>
                <a:endParaRPr lang="en-US" altLang="en-US" sz="3600"/>
              </a:p>
            </p:txBody>
          </p:sp>
          <p:sp>
            <p:nvSpPr>
              <p:cNvPr id="80" name="Rectangle 59">
                <a:extLst>
                  <a:ext uri="{FF2B5EF4-FFF2-40B4-BE49-F238E27FC236}">
                    <a16:creationId xmlns:a16="http://schemas.microsoft.com/office/drawing/2014/main" id="{C4FEA69A-1D4F-4BD1-9537-F752D6C71C06}"/>
                  </a:ext>
                </a:extLst>
              </p:cNvPr>
              <p:cNvSpPr>
                <a:spLocks noChangeArrowheads="1"/>
              </p:cNvSpPr>
              <p:nvPr/>
            </p:nvSpPr>
            <p:spPr bwMode="auto">
              <a:xfrm>
                <a:off x="636808" y="1963287"/>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700</a:t>
                </a:r>
                <a:endParaRPr lang="en-US" altLang="en-US" sz="3600" dirty="0"/>
              </a:p>
            </p:txBody>
          </p:sp>
          <p:sp>
            <p:nvSpPr>
              <p:cNvPr id="81" name="Rectangle 60">
                <a:extLst>
                  <a:ext uri="{FF2B5EF4-FFF2-40B4-BE49-F238E27FC236}">
                    <a16:creationId xmlns:a16="http://schemas.microsoft.com/office/drawing/2014/main" id="{6641DD1E-8040-4312-880D-8E29A4631BED}"/>
                  </a:ext>
                </a:extLst>
              </p:cNvPr>
              <p:cNvSpPr>
                <a:spLocks noChangeArrowheads="1"/>
              </p:cNvSpPr>
              <p:nvPr/>
            </p:nvSpPr>
            <p:spPr bwMode="auto">
              <a:xfrm>
                <a:off x="636809" y="1555755"/>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dirty="0">
                    <a:solidFill>
                      <a:srgbClr val="000000"/>
                    </a:solidFill>
                  </a:rPr>
                  <a:t>800</a:t>
                </a:r>
                <a:endParaRPr lang="en-US" altLang="en-US" sz="3600" dirty="0"/>
              </a:p>
            </p:txBody>
          </p:sp>
        </p:grpSp>
        <p:sp>
          <p:nvSpPr>
            <p:cNvPr id="123" name="Rectangle 102">
              <a:extLst>
                <a:ext uri="{FF2B5EF4-FFF2-40B4-BE49-F238E27FC236}">
                  <a16:creationId xmlns:a16="http://schemas.microsoft.com/office/drawing/2014/main" id="{616CE308-EC68-4178-B55C-520CAD67E4F0}"/>
                </a:ext>
              </a:extLst>
            </p:cNvPr>
            <p:cNvSpPr>
              <a:spLocks noChangeArrowheads="1"/>
            </p:cNvSpPr>
            <p:nvPr/>
          </p:nvSpPr>
          <p:spPr bwMode="auto">
            <a:xfrm>
              <a:off x="4332921" y="5003579"/>
              <a:ext cx="441919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400" b="1" dirty="0">
                  <a:solidFill>
                    <a:srgbClr val="000000"/>
                  </a:solidFill>
                </a:rPr>
                <a:t>10-year Risk of CV Death Using SCORE</a:t>
              </a:r>
              <a:endParaRPr lang="en-US" altLang="en-US" sz="4000" b="1" dirty="0"/>
            </a:p>
          </p:txBody>
        </p:sp>
        <p:grpSp>
          <p:nvGrpSpPr>
            <p:cNvPr id="7" name="Group 6">
              <a:extLst>
                <a:ext uri="{FF2B5EF4-FFF2-40B4-BE49-F238E27FC236}">
                  <a16:creationId xmlns:a16="http://schemas.microsoft.com/office/drawing/2014/main" id="{72DE8855-D7DE-40D9-8B54-A8F7E485128D}"/>
                </a:ext>
              </a:extLst>
            </p:cNvPr>
            <p:cNvGrpSpPr/>
            <p:nvPr/>
          </p:nvGrpSpPr>
          <p:grpSpPr>
            <a:xfrm>
              <a:off x="1497552" y="1538675"/>
              <a:ext cx="87902" cy="3245042"/>
              <a:chOff x="1497552" y="1538675"/>
              <a:chExt cx="87902" cy="3245042"/>
            </a:xfrm>
          </p:grpSpPr>
          <p:sp>
            <p:nvSpPr>
              <p:cNvPr id="131" name="Freeform 110">
                <a:extLst>
                  <a:ext uri="{FF2B5EF4-FFF2-40B4-BE49-F238E27FC236}">
                    <a16:creationId xmlns:a16="http://schemas.microsoft.com/office/drawing/2014/main" id="{FA913347-F05E-4E05-8168-C98BDC700DC4}"/>
                  </a:ext>
                </a:extLst>
              </p:cNvPr>
              <p:cNvSpPr>
                <a:spLocks/>
              </p:cNvSpPr>
              <p:nvPr/>
            </p:nvSpPr>
            <p:spPr bwMode="auto">
              <a:xfrm>
                <a:off x="1503158" y="1538675"/>
                <a:ext cx="82296" cy="3245040"/>
              </a:xfrm>
              <a:custGeom>
                <a:avLst/>
                <a:gdLst>
                  <a:gd name="T0" fmla="*/ 28 w 28"/>
                  <a:gd name="T1" fmla="*/ 1043 h 1043"/>
                  <a:gd name="T2" fmla="*/ 28 w 28"/>
                  <a:gd name="T3" fmla="*/ 0 h 1043"/>
                  <a:gd name="T4" fmla="*/ 0 w 28"/>
                  <a:gd name="T5" fmla="*/ 0 h 1043"/>
                </a:gdLst>
                <a:ahLst/>
                <a:cxnLst>
                  <a:cxn ang="0">
                    <a:pos x="T0" y="T1"/>
                  </a:cxn>
                  <a:cxn ang="0">
                    <a:pos x="T2" y="T3"/>
                  </a:cxn>
                  <a:cxn ang="0">
                    <a:pos x="T4" y="T5"/>
                  </a:cxn>
                </a:cxnLst>
                <a:rect l="0" t="0" r="r" b="b"/>
                <a:pathLst>
                  <a:path w="28" h="1043">
                    <a:moveTo>
                      <a:pt x="28" y="1043"/>
                    </a:moveTo>
                    <a:lnTo>
                      <a:pt x="28" y="0"/>
                    </a:lnTo>
                    <a:lnTo>
                      <a:pt x="0" y="0"/>
                    </a:lnTo>
                  </a:path>
                </a:pathLst>
              </a:custGeom>
              <a:noFill/>
              <a:ln w="127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6" name="Group 5">
                <a:extLst>
                  <a:ext uri="{FF2B5EF4-FFF2-40B4-BE49-F238E27FC236}">
                    <a16:creationId xmlns:a16="http://schemas.microsoft.com/office/drawing/2014/main" id="{5905D0D1-C4B6-4B4E-91DA-88F301EB5F24}"/>
                  </a:ext>
                </a:extLst>
              </p:cNvPr>
              <p:cNvGrpSpPr/>
              <p:nvPr/>
            </p:nvGrpSpPr>
            <p:grpSpPr>
              <a:xfrm>
                <a:off x="1497552" y="1940069"/>
                <a:ext cx="85673" cy="2843648"/>
                <a:chOff x="1497552" y="1940069"/>
                <a:chExt cx="85673" cy="2843648"/>
              </a:xfrm>
            </p:grpSpPr>
            <p:grpSp>
              <p:nvGrpSpPr>
                <p:cNvPr id="5" name="Group 4">
                  <a:extLst>
                    <a:ext uri="{FF2B5EF4-FFF2-40B4-BE49-F238E27FC236}">
                      <a16:creationId xmlns:a16="http://schemas.microsoft.com/office/drawing/2014/main" id="{6FC867ED-B60D-4FD2-BC4A-B7D2DD03F4AF}"/>
                    </a:ext>
                  </a:extLst>
                </p:cNvPr>
                <p:cNvGrpSpPr/>
                <p:nvPr/>
              </p:nvGrpSpPr>
              <p:grpSpPr>
                <a:xfrm>
                  <a:off x="1500929" y="1940069"/>
                  <a:ext cx="82296" cy="2436100"/>
                  <a:chOff x="1491876" y="1940069"/>
                  <a:chExt cx="82296" cy="2436100"/>
                </a:xfrm>
              </p:grpSpPr>
              <p:sp>
                <p:nvSpPr>
                  <p:cNvPr id="130" name="Line 109">
                    <a:extLst>
                      <a:ext uri="{FF2B5EF4-FFF2-40B4-BE49-F238E27FC236}">
                        <a16:creationId xmlns:a16="http://schemas.microsoft.com/office/drawing/2014/main" id="{B2019F09-EA24-4282-9703-AF37C5B45831}"/>
                      </a:ext>
                    </a:extLst>
                  </p:cNvPr>
                  <p:cNvSpPr>
                    <a:spLocks noChangeShapeType="1"/>
                  </p:cNvSpPr>
                  <p:nvPr/>
                </p:nvSpPr>
                <p:spPr bwMode="auto">
                  <a:xfrm flipH="1">
                    <a:off x="1491876" y="1940069"/>
                    <a:ext cx="8229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Line 111">
                    <a:extLst>
                      <a:ext uri="{FF2B5EF4-FFF2-40B4-BE49-F238E27FC236}">
                        <a16:creationId xmlns:a16="http://schemas.microsoft.com/office/drawing/2014/main" id="{E4A92295-785F-4427-99E6-433BE0F10236}"/>
                      </a:ext>
                    </a:extLst>
                  </p:cNvPr>
                  <p:cNvSpPr>
                    <a:spLocks noChangeShapeType="1"/>
                  </p:cNvSpPr>
                  <p:nvPr/>
                </p:nvSpPr>
                <p:spPr bwMode="auto">
                  <a:xfrm flipH="1">
                    <a:off x="1491876" y="2755190"/>
                    <a:ext cx="8229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Line 112">
                    <a:extLst>
                      <a:ext uri="{FF2B5EF4-FFF2-40B4-BE49-F238E27FC236}">
                        <a16:creationId xmlns:a16="http://schemas.microsoft.com/office/drawing/2014/main" id="{1383D9DB-6086-4293-8462-0BA09FBA709C}"/>
                      </a:ext>
                    </a:extLst>
                  </p:cNvPr>
                  <p:cNvSpPr>
                    <a:spLocks noChangeShapeType="1"/>
                  </p:cNvSpPr>
                  <p:nvPr/>
                </p:nvSpPr>
                <p:spPr bwMode="auto">
                  <a:xfrm flipH="1">
                    <a:off x="1491876" y="2347617"/>
                    <a:ext cx="8229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Line 113">
                    <a:extLst>
                      <a:ext uri="{FF2B5EF4-FFF2-40B4-BE49-F238E27FC236}">
                        <a16:creationId xmlns:a16="http://schemas.microsoft.com/office/drawing/2014/main" id="{43F265D1-CA6D-4616-9EAF-A978EEAA220D}"/>
                      </a:ext>
                    </a:extLst>
                  </p:cNvPr>
                  <p:cNvSpPr>
                    <a:spLocks noChangeShapeType="1"/>
                  </p:cNvSpPr>
                  <p:nvPr/>
                </p:nvSpPr>
                <p:spPr bwMode="auto">
                  <a:xfrm flipH="1">
                    <a:off x="1491876" y="3564117"/>
                    <a:ext cx="8229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Line 114">
                    <a:extLst>
                      <a:ext uri="{FF2B5EF4-FFF2-40B4-BE49-F238E27FC236}">
                        <a16:creationId xmlns:a16="http://schemas.microsoft.com/office/drawing/2014/main" id="{EAB2CAD5-0D5F-4EF8-A622-3BFA001E73AF}"/>
                      </a:ext>
                    </a:extLst>
                  </p:cNvPr>
                  <p:cNvSpPr>
                    <a:spLocks noChangeShapeType="1"/>
                  </p:cNvSpPr>
                  <p:nvPr/>
                </p:nvSpPr>
                <p:spPr bwMode="auto">
                  <a:xfrm flipH="1">
                    <a:off x="1491876" y="3156573"/>
                    <a:ext cx="8229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Line 115">
                    <a:extLst>
                      <a:ext uri="{FF2B5EF4-FFF2-40B4-BE49-F238E27FC236}">
                        <a16:creationId xmlns:a16="http://schemas.microsoft.com/office/drawing/2014/main" id="{A2EFDA04-1A5F-49B5-B2AD-5E12505D295A}"/>
                      </a:ext>
                    </a:extLst>
                  </p:cNvPr>
                  <p:cNvSpPr>
                    <a:spLocks noChangeShapeType="1"/>
                  </p:cNvSpPr>
                  <p:nvPr/>
                </p:nvSpPr>
                <p:spPr bwMode="auto">
                  <a:xfrm flipH="1">
                    <a:off x="1491876" y="4376169"/>
                    <a:ext cx="8229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7" name="Line 116">
                    <a:extLst>
                      <a:ext uri="{FF2B5EF4-FFF2-40B4-BE49-F238E27FC236}">
                        <a16:creationId xmlns:a16="http://schemas.microsoft.com/office/drawing/2014/main" id="{7CDDDF45-9C04-4AFB-ABDF-1D8212C549B7}"/>
                      </a:ext>
                    </a:extLst>
                  </p:cNvPr>
                  <p:cNvSpPr>
                    <a:spLocks noChangeShapeType="1"/>
                  </p:cNvSpPr>
                  <p:nvPr/>
                </p:nvSpPr>
                <p:spPr bwMode="auto">
                  <a:xfrm flipH="1">
                    <a:off x="1491876" y="3971693"/>
                    <a:ext cx="8229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38" name="Line 117">
                  <a:extLst>
                    <a:ext uri="{FF2B5EF4-FFF2-40B4-BE49-F238E27FC236}">
                      <a16:creationId xmlns:a16="http://schemas.microsoft.com/office/drawing/2014/main" id="{72C5AD86-A91F-439C-A5DA-FA4AA226C3DB}"/>
                    </a:ext>
                  </a:extLst>
                </p:cNvPr>
                <p:cNvSpPr>
                  <a:spLocks noChangeShapeType="1"/>
                </p:cNvSpPr>
                <p:nvPr/>
              </p:nvSpPr>
              <p:spPr bwMode="auto">
                <a:xfrm flipH="1">
                  <a:off x="1497552" y="4783717"/>
                  <a:ext cx="82296"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0" name="Group 9">
              <a:extLst>
                <a:ext uri="{FF2B5EF4-FFF2-40B4-BE49-F238E27FC236}">
                  <a16:creationId xmlns:a16="http://schemas.microsoft.com/office/drawing/2014/main" id="{59CEDAF3-D851-AB4C-8870-EA3DDFE4B467}"/>
                </a:ext>
              </a:extLst>
            </p:cNvPr>
            <p:cNvGrpSpPr/>
            <p:nvPr/>
          </p:nvGrpSpPr>
          <p:grpSpPr>
            <a:xfrm>
              <a:off x="1596278" y="5334003"/>
              <a:ext cx="9906747" cy="462992"/>
              <a:chOff x="1001120" y="5453250"/>
              <a:chExt cx="7521270" cy="462992"/>
            </a:xfrm>
          </p:grpSpPr>
          <p:sp>
            <p:nvSpPr>
              <p:cNvPr id="125" name="Rectangle 104">
                <a:extLst>
                  <a:ext uri="{FF2B5EF4-FFF2-40B4-BE49-F238E27FC236}">
                    <a16:creationId xmlns:a16="http://schemas.microsoft.com/office/drawing/2014/main" id="{E4E38CA0-2F96-4F0E-B678-8363FE0146D8}"/>
                  </a:ext>
                </a:extLst>
              </p:cNvPr>
              <p:cNvSpPr>
                <a:spLocks noChangeArrowheads="1"/>
              </p:cNvSpPr>
              <p:nvPr/>
            </p:nvSpPr>
            <p:spPr bwMode="auto">
              <a:xfrm>
                <a:off x="2888653" y="5593077"/>
                <a:ext cx="52578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050" dirty="0"/>
                  <a:t>High risk</a:t>
                </a:r>
                <a:endParaRPr lang="en-US" altLang="en-US" sz="2800" dirty="0"/>
              </a:p>
            </p:txBody>
          </p:sp>
          <p:sp>
            <p:nvSpPr>
              <p:cNvPr id="126" name="Rectangle 105">
                <a:extLst>
                  <a:ext uri="{FF2B5EF4-FFF2-40B4-BE49-F238E27FC236}">
                    <a16:creationId xmlns:a16="http://schemas.microsoft.com/office/drawing/2014/main" id="{51850AA8-0E23-4859-88FB-1F0D8824EC36}"/>
                  </a:ext>
                </a:extLst>
              </p:cNvPr>
              <p:cNvSpPr>
                <a:spLocks noChangeArrowheads="1"/>
              </p:cNvSpPr>
              <p:nvPr/>
            </p:nvSpPr>
            <p:spPr bwMode="auto">
              <a:xfrm>
                <a:off x="1426097" y="5593077"/>
                <a:ext cx="817533"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050" dirty="0"/>
                  <a:t>Moderate risk</a:t>
                </a:r>
                <a:endParaRPr lang="en-US" altLang="en-US" sz="2800" dirty="0"/>
              </a:p>
            </p:txBody>
          </p:sp>
          <p:sp>
            <p:nvSpPr>
              <p:cNvPr id="128" name="Rectangle 107">
                <a:extLst>
                  <a:ext uri="{FF2B5EF4-FFF2-40B4-BE49-F238E27FC236}">
                    <a16:creationId xmlns:a16="http://schemas.microsoft.com/office/drawing/2014/main" id="{184A3A52-6267-4DCD-B8F2-5FC0D1AAEC4D}"/>
                  </a:ext>
                </a:extLst>
              </p:cNvPr>
              <p:cNvSpPr>
                <a:spLocks noChangeArrowheads="1"/>
              </p:cNvSpPr>
              <p:nvPr/>
            </p:nvSpPr>
            <p:spPr bwMode="auto">
              <a:xfrm>
                <a:off x="1001120" y="5593077"/>
                <a:ext cx="24846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050" dirty="0"/>
                  <a:t>Low</a:t>
                </a:r>
              </a:p>
              <a:p>
                <a:pPr algn="ctr"/>
                <a:r>
                  <a:rPr lang="en-US" altLang="en-US" sz="1050" dirty="0"/>
                  <a:t>risk</a:t>
                </a:r>
                <a:endParaRPr lang="en-US" altLang="en-US" sz="2800" dirty="0"/>
              </a:p>
            </p:txBody>
          </p:sp>
          <p:grpSp>
            <p:nvGrpSpPr>
              <p:cNvPr id="9" name="Group 8">
                <a:extLst>
                  <a:ext uri="{FF2B5EF4-FFF2-40B4-BE49-F238E27FC236}">
                    <a16:creationId xmlns:a16="http://schemas.microsoft.com/office/drawing/2014/main" id="{9F405E63-5C68-CE4D-8A7C-95711D6DAC89}"/>
                  </a:ext>
                </a:extLst>
              </p:cNvPr>
              <p:cNvGrpSpPr/>
              <p:nvPr/>
            </p:nvGrpSpPr>
            <p:grpSpPr>
              <a:xfrm>
                <a:off x="1036803" y="5453250"/>
                <a:ext cx="7485587" cy="301410"/>
                <a:chOff x="1036803" y="5453250"/>
                <a:chExt cx="7485587" cy="301410"/>
              </a:xfrm>
            </p:grpSpPr>
            <p:sp>
              <p:nvSpPr>
                <p:cNvPr id="19" name="Freeform 216">
                  <a:extLst>
                    <a:ext uri="{FF2B5EF4-FFF2-40B4-BE49-F238E27FC236}">
                      <a16:creationId xmlns:a16="http://schemas.microsoft.com/office/drawing/2014/main" id="{6AA45B8B-62FE-402F-ACAE-2D60B1674C85}"/>
                    </a:ext>
                  </a:extLst>
                </p:cNvPr>
                <p:cNvSpPr>
                  <a:spLocks/>
                </p:cNvSpPr>
                <p:nvPr/>
              </p:nvSpPr>
              <p:spPr bwMode="auto">
                <a:xfrm>
                  <a:off x="1036803" y="5453250"/>
                  <a:ext cx="158750" cy="100584"/>
                </a:xfrm>
                <a:custGeom>
                  <a:avLst/>
                  <a:gdLst>
                    <a:gd name="T0" fmla="*/ 0 w 100"/>
                    <a:gd name="T1" fmla="*/ 0 h 21"/>
                    <a:gd name="T2" fmla="*/ 0 w 100"/>
                    <a:gd name="T3" fmla="*/ 21 h 21"/>
                    <a:gd name="T4" fmla="*/ 100 w 100"/>
                    <a:gd name="T5" fmla="*/ 21 h 21"/>
                    <a:gd name="T6" fmla="*/ 100 w 100"/>
                    <a:gd name="T7" fmla="*/ 0 h 21"/>
                  </a:gdLst>
                  <a:ahLst/>
                  <a:cxnLst>
                    <a:cxn ang="0">
                      <a:pos x="T0" y="T1"/>
                    </a:cxn>
                    <a:cxn ang="0">
                      <a:pos x="T2" y="T3"/>
                    </a:cxn>
                    <a:cxn ang="0">
                      <a:pos x="T4" y="T5"/>
                    </a:cxn>
                    <a:cxn ang="0">
                      <a:pos x="T6" y="T7"/>
                    </a:cxn>
                  </a:cxnLst>
                  <a:rect l="0" t="0" r="r" b="b"/>
                  <a:pathLst>
                    <a:path w="100" h="21">
                      <a:moveTo>
                        <a:pt x="0" y="0"/>
                      </a:moveTo>
                      <a:lnTo>
                        <a:pt x="0" y="21"/>
                      </a:lnTo>
                      <a:lnTo>
                        <a:pt x="100" y="21"/>
                      </a:lnTo>
                      <a:lnTo>
                        <a:pt x="100" y="0"/>
                      </a:lnTo>
                    </a:path>
                  </a:pathLst>
                </a:custGeom>
                <a:noFill/>
                <a:ln w="127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217">
                  <a:extLst>
                    <a:ext uri="{FF2B5EF4-FFF2-40B4-BE49-F238E27FC236}">
                      <a16:creationId xmlns:a16="http://schemas.microsoft.com/office/drawing/2014/main" id="{AC0A2935-FF4A-4933-B42B-D2A47095B990}"/>
                    </a:ext>
                  </a:extLst>
                </p:cNvPr>
                <p:cNvSpPr>
                  <a:spLocks/>
                </p:cNvSpPr>
                <p:nvPr/>
              </p:nvSpPr>
              <p:spPr bwMode="auto">
                <a:xfrm>
                  <a:off x="1286223" y="5453250"/>
                  <a:ext cx="1097280" cy="100584"/>
                </a:xfrm>
                <a:custGeom>
                  <a:avLst/>
                  <a:gdLst>
                    <a:gd name="T0" fmla="*/ 0 w 632"/>
                    <a:gd name="T1" fmla="*/ 0 h 21"/>
                    <a:gd name="T2" fmla="*/ 0 w 632"/>
                    <a:gd name="T3" fmla="*/ 21 h 21"/>
                    <a:gd name="T4" fmla="*/ 632 w 632"/>
                    <a:gd name="T5" fmla="*/ 21 h 21"/>
                    <a:gd name="T6" fmla="*/ 632 w 632"/>
                    <a:gd name="T7" fmla="*/ 0 h 21"/>
                  </a:gdLst>
                  <a:ahLst/>
                  <a:cxnLst>
                    <a:cxn ang="0">
                      <a:pos x="T0" y="T1"/>
                    </a:cxn>
                    <a:cxn ang="0">
                      <a:pos x="T2" y="T3"/>
                    </a:cxn>
                    <a:cxn ang="0">
                      <a:pos x="T4" y="T5"/>
                    </a:cxn>
                    <a:cxn ang="0">
                      <a:pos x="T6" y="T7"/>
                    </a:cxn>
                  </a:cxnLst>
                  <a:rect l="0" t="0" r="r" b="b"/>
                  <a:pathLst>
                    <a:path w="632" h="21">
                      <a:moveTo>
                        <a:pt x="0" y="0"/>
                      </a:moveTo>
                      <a:lnTo>
                        <a:pt x="0" y="21"/>
                      </a:lnTo>
                      <a:lnTo>
                        <a:pt x="632" y="21"/>
                      </a:lnTo>
                      <a:lnTo>
                        <a:pt x="632" y="0"/>
                      </a:lnTo>
                    </a:path>
                  </a:pathLst>
                </a:custGeom>
                <a:noFill/>
                <a:ln w="127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218">
                  <a:extLst>
                    <a:ext uri="{FF2B5EF4-FFF2-40B4-BE49-F238E27FC236}">
                      <a16:creationId xmlns:a16="http://schemas.microsoft.com/office/drawing/2014/main" id="{0B65D823-70B3-4D97-A8B2-8967915C622E}"/>
                    </a:ext>
                  </a:extLst>
                </p:cNvPr>
                <p:cNvSpPr>
                  <a:spLocks/>
                </p:cNvSpPr>
                <p:nvPr/>
              </p:nvSpPr>
              <p:spPr bwMode="auto">
                <a:xfrm>
                  <a:off x="2442886" y="5453250"/>
                  <a:ext cx="1417320" cy="100584"/>
                </a:xfrm>
                <a:custGeom>
                  <a:avLst/>
                  <a:gdLst>
                    <a:gd name="T0" fmla="*/ 0 w 812"/>
                    <a:gd name="T1" fmla="*/ 0 h 21"/>
                    <a:gd name="T2" fmla="*/ 0 w 812"/>
                    <a:gd name="T3" fmla="*/ 21 h 21"/>
                    <a:gd name="T4" fmla="*/ 812 w 812"/>
                    <a:gd name="T5" fmla="*/ 21 h 21"/>
                    <a:gd name="T6" fmla="*/ 812 w 812"/>
                    <a:gd name="T7" fmla="*/ 0 h 21"/>
                  </a:gdLst>
                  <a:ahLst/>
                  <a:cxnLst>
                    <a:cxn ang="0">
                      <a:pos x="T0" y="T1"/>
                    </a:cxn>
                    <a:cxn ang="0">
                      <a:pos x="T2" y="T3"/>
                    </a:cxn>
                    <a:cxn ang="0">
                      <a:pos x="T4" y="T5"/>
                    </a:cxn>
                    <a:cxn ang="0">
                      <a:pos x="T6" y="T7"/>
                    </a:cxn>
                  </a:cxnLst>
                  <a:rect l="0" t="0" r="r" b="b"/>
                  <a:pathLst>
                    <a:path w="812" h="21">
                      <a:moveTo>
                        <a:pt x="0" y="0"/>
                      </a:moveTo>
                      <a:lnTo>
                        <a:pt x="0" y="21"/>
                      </a:lnTo>
                      <a:lnTo>
                        <a:pt x="812" y="21"/>
                      </a:lnTo>
                      <a:lnTo>
                        <a:pt x="812" y="0"/>
                      </a:lnTo>
                    </a:path>
                  </a:pathLst>
                </a:custGeom>
                <a:noFill/>
                <a:ln w="127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8" name="Group 7">
                  <a:extLst>
                    <a:ext uri="{FF2B5EF4-FFF2-40B4-BE49-F238E27FC236}">
                      <a16:creationId xmlns:a16="http://schemas.microsoft.com/office/drawing/2014/main" id="{7A9C5F81-7E4B-4546-A31D-0CE1B9BD76C1}"/>
                    </a:ext>
                  </a:extLst>
                </p:cNvPr>
                <p:cNvGrpSpPr/>
                <p:nvPr/>
              </p:nvGrpSpPr>
              <p:grpSpPr>
                <a:xfrm>
                  <a:off x="3895526" y="5453250"/>
                  <a:ext cx="4626864" cy="301410"/>
                  <a:chOff x="3895526" y="5453250"/>
                  <a:chExt cx="4626864" cy="301410"/>
                </a:xfrm>
              </p:grpSpPr>
              <p:sp>
                <p:nvSpPr>
                  <p:cNvPr id="124" name="Rectangle 103">
                    <a:extLst>
                      <a:ext uri="{FF2B5EF4-FFF2-40B4-BE49-F238E27FC236}">
                        <a16:creationId xmlns:a16="http://schemas.microsoft.com/office/drawing/2014/main" id="{3E33FD8A-2C54-4AED-B986-327A90EA0EEA}"/>
                      </a:ext>
                    </a:extLst>
                  </p:cNvPr>
                  <p:cNvSpPr>
                    <a:spLocks noChangeArrowheads="1"/>
                  </p:cNvSpPr>
                  <p:nvPr/>
                </p:nvSpPr>
                <p:spPr bwMode="auto">
                  <a:xfrm>
                    <a:off x="5800192" y="5593077"/>
                    <a:ext cx="817533"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050" dirty="0"/>
                      <a:t>Very high risk</a:t>
                    </a:r>
                    <a:endParaRPr lang="en-US" altLang="en-US" sz="2800" dirty="0"/>
                  </a:p>
                </p:txBody>
              </p:sp>
              <p:sp>
                <p:nvSpPr>
                  <p:cNvPr id="22" name="Freeform 219">
                    <a:extLst>
                      <a:ext uri="{FF2B5EF4-FFF2-40B4-BE49-F238E27FC236}">
                        <a16:creationId xmlns:a16="http://schemas.microsoft.com/office/drawing/2014/main" id="{0CF35E8E-05C3-485C-B7C4-FAE225B28761}"/>
                      </a:ext>
                    </a:extLst>
                  </p:cNvPr>
                  <p:cNvSpPr>
                    <a:spLocks/>
                  </p:cNvSpPr>
                  <p:nvPr/>
                </p:nvSpPr>
                <p:spPr bwMode="auto">
                  <a:xfrm>
                    <a:off x="3895526" y="5453250"/>
                    <a:ext cx="4626864" cy="100584"/>
                  </a:xfrm>
                  <a:custGeom>
                    <a:avLst/>
                    <a:gdLst>
                      <a:gd name="T0" fmla="*/ 0 w 2756"/>
                      <a:gd name="T1" fmla="*/ 0 h 21"/>
                      <a:gd name="T2" fmla="*/ 0 w 2756"/>
                      <a:gd name="T3" fmla="*/ 21 h 21"/>
                      <a:gd name="T4" fmla="*/ 2756 w 2756"/>
                      <a:gd name="T5" fmla="*/ 21 h 21"/>
                      <a:gd name="T6" fmla="*/ 2756 w 2756"/>
                      <a:gd name="T7" fmla="*/ 0 h 21"/>
                    </a:gdLst>
                    <a:ahLst/>
                    <a:cxnLst>
                      <a:cxn ang="0">
                        <a:pos x="T0" y="T1"/>
                      </a:cxn>
                      <a:cxn ang="0">
                        <a:pos x="T2" y="T3"/>
                      </a:cxn>
                      <a:cxn ang="0">
                        <a:pos x="T4" y="T5"/>
                      </a:cxn>
                      <a:cxn ang="0">
                        <a:pos x="T6" y="T7"/>
                      </a:cxn>
                    </a:cxnLst>
                    <a:rect l="0" t="0" r="r" b="b"/>
                    <a:pathLst>
                      <a:path w="2756" h="21">
                        <a:moveTo>
                          <a:pt x="0" y="0"/>
                        </a:moveTo>
                        <a:lnTo>
                          <a:pt x="0" y="21"/>
                        </a:lnTo>
                        <a:lnTo>
                          <a:pt x="2756" y="21"/>
                        </a:lnTo>
                        <a:lnTo>
                          <a:pt x="2756" y="0"/>
                        </a:lnTo>
                      </a:path>
                    </a:pathLst>
                  </a:custGeom>
                  <a:noFill/>
                  <a:ln w="127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grpSp>
          <p:nvGrpSpPr>
            <p:cNvPr id="12" name="Group 11">
              <a:extLst>
                <a:ext uri="{FF2B5EF4-FFF2-40B4-BE49-F238E27FC236}">
                  <a16:creationId xmlns:a16="http://schemas.microsoft.com/office/drawing/2014/main" id="{413ED6D4-6526-B84C-8852-4E64019CA149}"/>
                </a:ext>
              </a:extLst>
            </p:cNvPr>
            <p:cNvGrpSpPr/>
            <p:nvPr/>
          </p:nvGrpSpPr>
          <p:grpSpPr>
            <a:xfrm>
              <a:off x="1694187" y="4818797"/>
              <a:ext cx="9733605" cy="184666"/>
              <a:chOff x="1075453" y="4922866"/>
              <a:chExt cx="7389820" cy="184666"/>
            </a:xfrm>
          </p:grpSpPr>
          <p:sp>
            <p:nvSpPr>
              <p:cNvPr id="83" name="Rectangle 62">
                <a:extLst>
                  <a:ext uri="{FF2B5EF4-FFF2-40B4-BE49-F238E27FC236}">
                    <a16:creationId xmlns:a16="http://schemas.microsoft.com/office/drawing/2014/main" id="{9104EF91-958C-43A8-98A9-4CDA390A9A50}"/>
                  </a:ext>
                </a:extLst>
              </p:cNvPr>
              <p:cNvSpPr>
                <a:spLocks noChangeArrowheads="1"/>
              </p:cNvSpPr>
              <p:nvPr/>
            </p:nvSpPr>
            <p:spPr bwMode="auto">
              <a:xfrm>
                <a:off x="1075453"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0</a:t>
                </a:r>
                <a:endParaRPr lang="en-US" altLang="en-US" sz="3600" dirty="0"/>
              </a:p>
            </p:txBody>
          </p:sp>
          <p:sp>
            <p:nvSpPr>
              <p:cNvPr id="84" name="Rectangle 63">
                <a:extLst>
                  <a:ext uri="{FF2B5EF4-FFF2-40B4-BE49-F238E27FC236}">
                    <a16:creationId xmlns:a16="http://schemas.microsoft.com/office/drawing/2014/main" id="{575EB78B-55BC-4AD1-A03A-8A480A25CD36}"/>
                  </a:ext>
                </a:extLst>
              </p:cNvPr>
              <p:cNvSpPr>
                <a:spLocks noChangeArrowheads="1"/>
              </p:cNvSpPr>
              <p:nvPr/>
            </p:nvSpPr>
            <p:spPr bwMode="auto">
              <a:xfrm>
                <a:off x="1363424"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a:t>
                </a:r>
                <a:endParaRPr lang="en-US" altLang="en-US" sz="3600" dirty="0"/>
              </a:p>
            </p:txBody>
          </p:sp>
          <p:sp>
            <p:nvSpPr>
              <p:cNvPr id="85" name="Rectangle 64">
                <a:extLst>
                  <a:ext uri="{FF2B5EF4-FFF2-40B4-BE49-F238E27FC236}">
                    <a16:creationId xmlns:a16="http://schemas.microsoft.com/office/drawing/2014/main" id="{120A727B-94B1-4109-8455-465CD80040C9}"/>
                  </a:ext>
                </a:extLst>
              </p:cNvPr>
              <p:cNvSpPr>
                <a:spLocks noChangeArrowheads="1"/>
              </p:cNvSpPr>
              <p:nvPr/>
            </p:nvSpPr>
            <p:spPr bwMode="auto">
              <a:xfrm>
                <a:off x="1661828"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2</a:t>
                </a:r>
                <a:endParaRPr lang="en-US" altLang="en-US" sz="3600" dirty="0"/>
              </a:p>
            </p:txBody>
          </p:sp>
          <p:sp>
            <p:nvSpPr>
              <p:cNvPr id="86" name="Rectangle 65">
                <a:extLst>
                  <a:ext uri="{FF2B5EF4-FFF2-40B4-BE49-F238E27FC236}">
                    <a16:creationId xmlns:a16="http://schemas.microsoft.com/office/drawing/2014/main" id="{62E0FAD3-B6BD-49FC-8F34-17CF16854D45}"/>
                  </a:ext>
                </a:extLst>
              </p:cNvPr>
              <p:cNvSpPr>
                <a:spLocks noChangeArrowheads="1"/>
              </p:cNvSpPr>
              <p:nvPr/>
            </p:nvSpPr>
            <p:spPr bwMode="auto">
              <a:xfrm>
                <a:off x="1950293"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3</a:t>
                </a:r>
                <a:endParaRPr lang="en-US" altLang="en-US" sz="3600" dirty="0"/>
              </a:p>
            </p:txBody>
          </p:sp>
          <p:sp>
            <p:nvSpPr>
              <p:cNvPr id="87" name="Rectangle 66">
                <a:extLst>
                  <a:ext uri="{FF2B5EF4-FFF2-40B4-BE49-F238E27FC236}">
                    <a16:creationId xmlns:a16="http://schemas.microsoft.com/office/drawing/2014/main" id="{13143246-BFC8-4521-8F00-A866D89E5C44}"/>
                  </a:ext>
                </a:extLst>
              </p:cNvPr>
              <p:cNvSpPr>
                <a:spLocks noChangeArrowheads="1"/>
              </p:cNvSpPr>
              <p:nvPr/>
            </p:nvSpPr>
            <p:spPr bwMode="auto">
              <a:xfrm>
                <a:off x="2222097"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4</a:t>
                </a:r>
                <a:endParaRPr lang="en-US" altLang="en-US" sz="3600" dirty="0"/>
              </a:p>
            </p:txBody>
          </p:sp>
          <p:sp>
            <p:nvSpPr>
              <p:cNvPr id="88" name="Rectangle 67">
                <a:extLst>
                  <a:ext uri="{FF2B5EF4-FFF2-40B4-BE49-F238E27FC236}">
                    <a16:creationId xmlns:a16="http://schemas.microsoft.com/office/drawing/2014/main" id="{F6D948AF-9A84-44CF-BFED-328ECFE81B36}"/>
                  </a:ext>
                </a:extLst>
              </p:cNvPr>
              <p:cNvSpPr>
                <a:spLocks noChangeArrowheads="1"/>
              </p:cNvSpPr>
              <p:nvPr/>
            </p:nvSpPr>
            <p:spPr bwMode="auto">
              <a:xfrm>
                <a:off x="2526782"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5</a:t>
                </a:r>
                <a:endParaRPr lang="en-US" altLang="en-US" sz="3600" dirty="0"/>
              </a:p>
            </p:txBody>
          </p:sp>
          <p:sp>
            <p:nvSpPr>
              <p:cNvPr id="89" name="Rectangle 68">
                <a:extLst>
                  <a:ext uri="{FF2B5EF4-FFF2-40B4-BE49-F238E27FC236}">
                    <a16:creationId xmlns:a16="http://schemas.microsoft.com/office/drawing/2014/main" id="{3CA472C6-B039-47DA-87A1-791AF64C60CE}"/>
                  </a:ext>
                </a:extLst>
              </p:cNvPr>
              <p:cNvSpPr>
                <a:spLocks noChangeArrowheads="1"/>
              </p:cNvSpPr>
              <p:nvPr/>
            </p:nvSpPr>
            <p:spPr bwMode="auto">
              <a:xfrm>
                <a:off x="2821089"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6</a:t>
                </a:r>
                <a:endParaRPr lang="en-US" altLang="en-US" sz="3600" dirty="0"/>
              </a:p>
            </p:txBody>
          </p:sp>
          <p:sp>
            <p:nvSpPr>
              <p:cNvPr id="90" name="Rectangle 69">
                <a:extLst>
                  <a:ext uri="{FF2B5EF4-FFF2-40B4-BE49-F238E27FC236}">
                    <a16:creationId xmlns:a16="http://schemas.microsoft.com/office/drawing/2014/main" id="{3486727A-56D1-407C-A90C-1226E10A6AC4}"/>
                  </a:ext>
                </a:extLst>
              </p:cNvPr>
              <p:cNvSpPr>
                <a:spLocks noChangeArrowheads="1"/>
              </p:cNvSpPr>
              <p:nvPr/>
            </p:nvSpPr>
            <p:spPr bwMode="auto">
              <a:xfrm>
                <a:off x="3710952"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9</a:t>
                </a:r>
                <a:endParaRPr lang="en-US" altLang="en-US" sz="3600" dirty="0"/>
              </a:p>
            </p:txBody>
          </p:sp>
          <p:sp>
            <p:nvSpPr>
              <p:cNvPr id="91" name="Rectangle 70">
                <a:extLst>
                  <a:ext uri="{FF2B5EF4-FFF2-40B4-BE49-F238E27FC236}">
                    <a16:creationId xmlns:a16="http://schemas.microsoft.com/office/drawing/2014/main" id="{4A504C0D-F19C-432C-9062-F8ACB19EAC3B}"/>
                  </a:ext>
                </a:extLst>
              </p:cNvPr>
              <p:cNvSpPr>
                <a:spLocks noChangeArrowheads="1"/>
              </p:cNvSpPr>
              <p:nvPr/>
            </p:nvSpPr>
            <p:spPr bwMode="auto">
              <a:xfrm>
                <a:off x="3941947"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10</a:t>
                </a:r>
                <a:endParaRPr lang="en-US" altLang="en-US" sz="3600" dirty="0"/>
              </a:p>
            </p:txBody>
          </p:sp>
          <p:sp>
            <p:nvSpPr>
              <p:cNvPr id="93" name="Rectangle 72">
                <a:extLst>
                  <a:ext uri="{FF2B5EF4-FFF2-40B4-BE49-F238E27FC236}">
                    <a16:creationId xmlns:a16="http://schemas.microsoft.com/office/drawing/2014/main" id="{0ACD6A13-244A-48F1-AAC1-CE5C803D52A9}"/>
                  </a:ext>
                </a:extLst>
              </p:cNvPr>
              <p:cNvSpPr>
                <a:spLocks noChangeArrowheads="1"/>
              </p:cNvSpPr>
              <p:nvPr/>
            </p:nvSpPr>
            <p:spPr bwMode="auto">
              <a:xfrm>
                <a:off x="4245536" y="4922866"/>
                <a:ext cx="1585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11</a:t>
                </a:r>
                <a:endParaRPr lang="en-US" altLang="en-US" sz="3600" dirty="0"/>
              </a:p>
            </p:txBody>
          </p:sp>
          <p:sp>
            <p:nvSpPr>
              <p:cNvPr id="95" name="Rectangle 74">
                <a:extLst>
                  <a:ext uri="{FF2B5EF4-FFF2-40B4-BE49-F238E27FC236}">
                    <a16:creationId xmlns:a16="http://schemas.microsoft.com/office/drawing/2014/main" id="{9BA0994D-6EEC-4E0C-AA23-0A3232C9651E}"/>
                  </a:ext>
                </a:extLst>
              </p:cNvPr>
              <p:cNvSpPr>
                <a:spLocks noChangeArrowheads="1"/>
              </p:cNvSpPr>
              <p:nvPr/>
            </p:nvSpPr>
            <p:spPr bwMode="auto">
              <a:xfrm>
                <a:off x="4526372"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12</a:t>
                </a:r>
                <a:endParaRPr lang="en-US" altLang="en-US" sz="3600" dirty="0"/>
              </a:p>
            </p:txBody>
          </p:sp>
          <p:sp>
            <p:nvSpPr>
              <p:cNvPr id="97" name="Rectangle 76">
                <a:extLst>
                  <a:ext uri="{FF2B5EF4-FFF2-40B4-BE49-F238E27FC236}">
                    <a16:creationId xmlns:a16="http://schemas.microsoft.com/office/drawing/2014/main" id="{A6B5D36E-8FC3-4253-BD34-8D687E001EBC}"/>
                  </a:ext>
                </a:extLst>
              </p:cNvPr>
              <p:cNvSpPr>
                <a:spLocks noChangeArrowheads="1"/>
              </p:cNvSpPr>
              <p:nvPr/>
            </p:nvSpPr>
            <p:spPr bwMode="auto">
              <a:xfrm>
                <a:off x="4816294"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13</a:t>
                </a:r>
                <a:endParaRPr lang="en-US" altLang="en-US" sz="3600" dirty="0"/>
              </a:p>
            </p:txBody>
          </p:sp>
          <p:sp>
            <p:nvSpPr>
              <p:cNvPr id="99" name="Rectangle 78">
                <a:extLst>
                  <a:ext uri="{FF2B5EF4-FFF2-40B4-BE49-F238E27FC236}">
                    <a16:creationId xmlns:a16="http://schemas.microsoft.com/office/drawing/2014/main" id="{C4F7109F-3F93-4D38-9C25-32BCEE98B663}"/>
                  </a:ext>
                </a:extLst>
              </p:cNvPr>
              <p:cNvSpPr>
                <a:spLocks noChangeArrowheads="1"/>
              </p:cNvSpPr>
              <p:nvPr/>
            </p:nvSpPr>
            <p:spPr bwMode="auto">
              <a:xfrm>
                <a:off x="5106216"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14</a:t>
                </a:r>
                <a:endParaRPr lang="en-US" altLang="en-US" sz="3600" dirty="0"/>
              </a:p>
            </p:txBody>
          </p:sp>
          <p:sp>
            <p:nvSpPr>
              <p:cNvPr id="101" name="Rectangle 80">
                <a:extLst>
                  <a:ext uri="{FF2B5EF4-FFF2-40B4-BE49-F238E27FC236}">
                    <a16:creationId xmlns:a16="http://schemas.microsoft.com/office/drawing/2014/main" id="{1521B920-C420-432F-9EEE-DD839F75977B}"/>
                  </a:ext>
                </a:extLst>
              </p:cNvPr>
              <p:cNvSpPr>
                <a:spLocks noChangeArrowheads="1"/>
              </p:cNvSpPr>
              <p:nvPr/>
            </p:nvSpPr>
            <p:spPr bwMode="auto">
              <a:xfrm>
                <a:off x="5396138"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15</a:t>
                </a:r>
                <a:endParaRPr lang="en-US" altLang="en-US" sz="3600" dirty="0"/>
              </a:p>
            </p:txBody>
          </p:sp>
          <p:sp>
            <p:nvSpPr>
              <p:cNvPr id="103" name="Rectangle 82">
                <a:extLst>
                  <a:ext uri="{FF2B5EF4-FFF2-40B4-BE49-F238E27FC236}">
                    <a16:creationId xmlns:a16="http://schemas.microsoft.com/office/drawing/2014/main" id="{E85A2CAA-D384-492E-A864-CC493C3B17CC}"/>
                  </a:ext>
                </a:extLst>
              </p:cNvPr>
              <p:cNvSpPr>
                <a:spLocks noChangeArrowheads="1"/>
              </p:cNvSpPr>
              <p:nvPr/>
            </p:nvSpPr>
            <p:spPr bwMode="auto">
              <a:xfrm>
                <a:off x="5686060"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16</a:t>
                </a:r>
                <a:endParaRPr lang="en-US" altLang="en-US" sz="3600" dirty="0"/>
              </a:p>
            </p:txBody>
          </p:sp>
          <p:sp>
            <p:nvSpPr>
              <p:cNvPr id="105" name="Rectangle 84">
                <a:extLst>
                  <a:ext uri="{FF2B5EF4-FFF2-40B4-BE49-F238E27FC236}">
                    <a16:creationId xmlns:a16="http://schemas.microsoft.com/office/drawing/2014/main" id="{759F1AA1-DF29-4D0A-9BD3-EF9B23858567}"/>
                  </a:ext>
                </a:extLst>
              </p:cNvPr>
              <p:cNvSpPr>
                <a:spLocks noChangeArrowheads="1"/>
              </p:cNvSpPr>
              <p:nvPr/>
            </p:nvSpPr>
            <p:spPr bwMode="auto">
              <a:xfrm>
                <a:off x="5975982"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17</a:t>
                </a:r>
                <a:endParaRPr lang="en-US" altLang="en-US" sz="3600" dirty="0"/>
              </a:p>
            </p:txBody>
          </p:sp>
          <p:sp>
            <p:nvSpPr>
              <p:cNvPr id="107" name="Rectangle 86">
                <a:extLst>
                  <a:ext uri="{FF2B5EF4-FFF2-40B4-BE49-F238E27FC236}">
                    <a16:creationId xmlns:a16="http://schemas.microsoft.com/office/drawing/2014/main" id="{9EFD5042-23C9-41EE-88A5-0844E05C5B1C}"/>
                  </a:ext>
                </a:extLst>
              </p:cNvPr>
              <p:cNvSpPr>
                <a:spLocks noChangeArrowheads="1"/>
              </p:cNvSpPr>
              <p:nvPr/>
            </p:nvSpPr>
            <p:spPr bwMode="auto">
              <a:xfrm>
                <a:off x="6265904"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18</a:t>
                </a:r>
                <a:endParaRPr lang="en-US" altLang="en-US" sz="3600" dirty="0"/>
              </a:p>
            </p:txBody>
          </p:sp>
          <p:sp>
            <p:nvSpPr>
              <p:cNvPr id="109" name="Rectangle 88">
                <a:extLst>
                  <a:ext uri="{FF2B5EF4-FFF2-40B4-BE49-F238E27FC236}">
                    <a16:creationId xmlns:a16="http://schemas.microsoft.com/office/drawing/2014/main" id="{A76AFDD0-5D74-46AD-8FB9-9930373828B0}"/>
                  </a:ext>
                </a:extLst>
              </p:cNvPr>
              <p:cNvSpPr>
                <a:spLocks noChangeArrowheads="1"/>
              </p:cNvSpPr>
              <p:nvPr/>
            </p:nvSpPr>
            <p:spPr bwMode="auto">
              <a:xfrm>
                <a:off x="6555826"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19</a:t>
                </a:r>
                <a:endParaRPr lang="en-US" altLang="en-US" sz="3600" dirty="0"/>
              </a:p>
            </p:txBody>
          </p:sp>
          <p:sp>
            <p:nvSpPr>
              <p:cNvPr id="111" name="Rectangle 90">
                <a:extLst>
                  <a:ext uri="{FF2B5EF4-FFF2-40B4-BE49-F238E27FC236}">
                    <a16:creationId xmlns:a16="http://schemas.microsoft.com/office/drawing/2014/main" id="{3CC0C74D-0A63-454F-A9D4-F115FDEBBB7C}"/>
                  </a:ext>
                </a:extLst>
              </p:cNvPr>
              <p:cNvSpPr>
                <a:spLocks noChangeArrowheads="1"/>
              </p:cNvSpPr>
              <p:nvPr/>
            </p:nvSpPr>
            <p:spPr bwMode="auto">
              <a:xfrm>
                <a:off x="6845748"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20</a:t>
                </a:r>
                <a:endParaRPr lang="en-US" altLang="en-US" sz="3600" dirty="0"/>
              </a:p>
            </p:txBody>
          </p:sp>
          <p:sp>
            <p:nvSpPr>
              <p:cNvPr id="113" name="Rectangle 92">
                <a:extLst>
                  <a:ext uri="{FF2B5EF4-FFF2-40B4-BE49-F238E27FC236}">
                    <a16:creationId xmlns:a16="http://schemas.microsoft.com/office/drawing/2014/main" id="{5FFFA1C8-5BBA-498E-9CA6-316DD0866F13}"/>
                  </a:ext>
                </a:extLst>
              </p:cNvPr>
              <p:cNvSpPr>
                <a:spLocks noChangeArrowheads="1"/>
              </p:cNvSpPr>
              <p:nvPr/>
            </p:nvSpPr>
            <p:spPr bwMode="auto">
              <a:xfrm>
                <a:off x="7135670"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21</a:t>
                </a:r>
                <a:endParaRPr lang="en-US" altLang="en-US" sz="3600" dirty="0"/>
              </a:p>
            </p:txBody>
          </p:sp>
          <p:sp>
            <p:nvSpPr>
              <p:cNvPr id="115" name="Rectangle 94">
                <a:extLst>
                  <a:ext uri="{FF2B5EF4-FFF2-40B4-BE49-F238E27FC236}">
                    <a16:creationId xmlns:a16="http://schemas.microsoft.com/office/drawing/2014/main" id="{42DE4FB2-989E-4BDC-943A-CEC13F7B5B9E}"/>
                  </a:ext>
                </a:extLst>
              </p:cNvPr>
              <p:cNvSpPr>
                <a:spLocks noChangeArrowheads="1"/>
              </p:cNvSpPr>
              <p:nvPr/>
            </p:nvSpPr>
            <p:spPr bwMode="auto">
              <a:xfrm>
                <a:off x="7425592"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22</a:t>
                </a:r>
                <a:endParaRPr lang="en-US" altLang="en-US" sz="3600" dirty="0"/>
              </a:p>
            </p:txBody>
          </p:sp>
          <p:sp>
            <p:nvSpPr>
              <p:cNvPr id="117" name="Rectangle 96">
                <a:extLst>
                  <a:ext uri="{FF2B5EF4-FFF2-40B4-BE49-F238E27FC236}">
                    <a16:creationId xmlns:a16="http://schemas.microsoft.com/office/drawing/2014/main" id="{89925E82-6872-47FC-AE61-75BCA3B515F5}"/>
                  </a:ext>
                </a:extLst>
              </p:cNvPr>
              <p:cNvSpPr>
                <a:spLocks noChangeArrowheads="1"/>
              </p:cNvSpPr>
              <p:nvPr/>
            </p:nvSpPr>
            <p:spPr bwMode="auto">
              <a:xfrm>
                <a:off x="7715514"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23</a:t>
                </a:r>
                <a:endParaRPr lang="en-US" altLang="en-US" sz="3600" dirty="0"/>
              </a:p>
            </p:txBody>
          </p:sp>
          <p:sp>
            <p:nvSpPr>
              <p:cNvPr id="119" name="Rectangle 98">
                <a:extLst>
                  <a:ext uri="{FF2B5EF4-FFF2-40B4-BE49-F238E27FC236}">
                    <a16:creationId xmlns:a16="http://schemas.microsoft.com/office/drawing/2014/main" id="{34DEFEEF-9C4D-44DE-BD70-A298A0E7DFDC}"/>
                  </a:ext>
                </a:extLst>
              </p:cNvPr>
              <p:cNvSpPr>
                <a:spLocks noChangeArrowheads="1"/>
              </p:cNvSpPr>
              <p:nvPr/>
            </p:nvSpPr>
            <p:spPr bwMode="auto">
              <a:xfrm>
                <a:off x="8005436"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24</a:t>
                </a:r>
                <a:endParaRPr lang="en-US" altLang="en-US" sz="3600" dirty="0"/>
              </a:p>
            </p:txBody>
          </p:sp>
          <p:sp>
            <p:nvSpPr>
              <p:cNvPr id="121" name="Rectangle 100">
                <a:extLst>
                  <a:ext uri="{FF2B5EF4-FFF2-40B4-BE49-F238E27FC236}">
                    <a16:creationId xmlns:a16="http://schemas.microsoft.com/office/drawing/2014/main" id="{AC426D64-AFDE-4383-B57B-A8C40905E8F2}"/>
                  </a:ext>
                </a:extLst>
              </p:cNvPr>
              <p:cNvSpPr>
                <a:spLocks noChangeArrowheads="1"/>
              </p:cNvSpPr>
              <p:nvPr/>
            </p:nvSpPr>
            <p:spPr bwMode="auto">
              <a:xfrm>
                <a:off x="8295355" y="492286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25</a:t>
                </a:r>
                <a:endParaRPr lang="en-US" altLang="en-US" sz="3600" dirty="0"/>
              </a:p>
            </p:txBody>
          </p:sp>
          <p:sp>
            <p:nvSpPr>
              <p:cNvPr id="227" name="Rectangle 68">
                <a:extLst>
                  <a:ext uri="{FF2B5EF4-FFF2-40B4-BE49-F238E27FC236}">
                    <a16:creationId xmlns:a16="http://schemas.microsoft.com/office/drawing/2014/main" id="{9EE22E0D-BBE7-4BAB-88DC-53655DA25E5E}"/>
                  </a:ext>
                </a:extLst>
              </p:cNvPr>
              <p:cNvSpPr>
                <a:spLocks noChangeArrowheads="1"/>
              </p:cNvSpPr>
              <p:nvPr/>
            </p:nvSpPr>
            <p:spPr bwMode="auto">
              <a:xfrm>
                <a:off x="3120842"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7</a:t>
                </a:r>
                <a:endParaRPr lang="en-US" altLang="en-US" sz="3600" dirty="0"/>
              </a:p>
            </p:txBody>
          </p:sp>
          <p:sp>
            <p:nvSpPr>
              <p:cNvPr id="228" name="Rectangle 68">
                <a:extLst>
                  <a:ext uri="{FF2B5EF4-FFF2-40B4-BE49-F238E27FC236}">
                    <a16:creationId xmlns:a16="http://schemas.microsoft.com/office/drawing/2014/main" id="{B45599C2-0386-496A-99FD-B81EBD399ED8}"/>
                  </a:ext>
                </a:extLst>
              </p:cNvPr>
              <p:cNvSpPr>
                <a:spLocks noChangeArrowheads="1"/>
              </p:cNvSpPr>
              <p:nvPr/>
            </p:nvSpPr>
            <p:spPr bwMode="auto">
              <a:xfrm>
                <a:off x="3412208" y="49228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solidFill>
                      <a:srgbClr val="000000"/>
                    </a:solidFill>
                  </a:rPr>
                  <a:t>8</a:t>
                </a:r>
                <a:endParaRPr lang="en-US" altLang="en-US" sz="3600" dirty="0"/>
              </a:p>
            </p:txBody>
          </p:sp>
        </p:grpSp>
        <p:grpSp>
          <p:nvGrpSpPr>
            <p:cNvPr id="11" name="Group 10">
              <a:extLst>
                <a:ext uri="{FF2B5EF4-FFF2-40B4-BE49-F238E27FC236}">
                  <a16:creationId xmlns:a16="http://schemas.microsoft.com/office/drawing/2014/main" id="{92DE047B-2E7D-0746-9D3E-323A42CE2826}"/>
                </a:ext>
              </a:extLst>
            </p:cNvPr>
            <p:cNvGrpSpPr/>
            <p:nvPr/>
          </p:nvGrpSpPr>
          <p:grpSpPr>
            <a:xfrm>
              <a:off x="1643279" y="2033366"/>
              <a:ext cx="9779598" cy="2759685"/>
              <a:chOff x="1036803" y="2160107"/>
              <a:chExt cx="7424738" cy="2759685"/>
            </a:xfrm>
            <a:solidFill>
              <a:schemeClr val="accent1"/>
            </a:solidFill>
          </p:grpSpPr>
          <p:sp>
            <p:nvSpPr>
              <p:cNvPr id="25" name="Rectangle 222">
                <a:extLst>
                  <a:ext uri="{FF2B5EF4-FFF2-40B4-BE49-F238E27FC236}">
                    <a16:creationId xmlns:a16="http://schemas.microsoft.com/office/drawing/2014/main" id="{9DD22C8A-F009-493A-9149-7365A168169A}"/>
                  </a:ext>
                </a:extLst>
              </p:cNvPr>
              <p:cNvSpPr>
                <a:spLocks noChangeArrowheads="1"/>
              </p:cNvSpPr>
              <p:nvPr/>
            </p:nvSpPr>
            <p:spPr bwMode="auto">
              <a:xfrm>
                <a:off x="8293266" y="4898323"/>
                <a:ext cx="168275" cy="9144"/>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5">
                <a:extLst>
                  <a:ext uri="{FF2B5EF4-FFF2-40B4-BE49-F238E27FC236}">
                    <a16:creationId xmlns:a16="http://schemas.microsoft.com/office/drawing/2014/main" id="{67F1638F-CEBA-49F1-AC1C-FC8B391CE2D8}"/>
                  </a:ext>
                </a:extLst>
              </p:cNvPr>
              <p:cNvSpPr>
                <a:spLocks noChangeArrowheads="1"/>
              </p:cNvSpPr>
              <p:nvPr/>
            </p:nvSpPr>
            <p:spPr bwMode="auto">
              <a:xfrm>
                <a:off x="1036803" y="3756181"/>
                <a:ext cx="166688" cy="1163610"/>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 name="Rectangle 7">
                <a:extLst>
                  <a:ext uri="{FF2B5EF4-FFF2-40B4-BE49-F238E27FC236}">
                    <a16:creationId xmlns:a16="http://schemas.microsoft.com/office/drawing/2014/main" id="{9F600FF7-5DDE-409B-8E6A-2CC0CF4CAA7D}"/>
                  </a:ext>
                </a:extLst>
              </p:cNvPr>
              <p:cNvSpPr>
                <a:spLocks noChangeArrowheads="1"/>
              </p:cNvSpPr>
              <p:nvPr/>
            </p:nvSpPr>
            <p:spPr bwMode="auto">
              <a:xfrm>
                <a:off x="2207118" y="3295715"/>
                <a:ext cx="169863" cy="1624076"/>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0" name="Rectangle 9">
                <a:extLst>
                  <a:ext uri="{FF2B5EF4-FFF2-40B4-BE49-F238E27FC236}">
                    <a16:creationId xmlns:a16="http://schemas.microsoft.com/office/drawing/2014/main" id="{75A53073-D9CA-41DC-A8F9-F96EA760CB17}"/>
                  </a:ext>
                </a:extLst>
              </p:cNvPr>
              <p:cNvSpPr>
                <a:spLocks noChangeArrowheads="1"/>
              </p:cNvSpPr>
              <p:nvPr/>
            </p:nvSpPr>
            <p:spPr bwMode="auto">
              <a:xfrm>
                <a:off x="1906999" y="3211712"/>
                <a:ext cx="177800" cy="1708079"/>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2" name="Rectangle 11">
                <a:extLst>
                  <a:ext uri="{FF2B5EF4-FFF2-40B4-BE49-F238E27FC236}">
                    <a16:creationId xmlns:a16="http://schemas.microsoft.com/office/drawing/2014/main" id="{2ABA6CD0-FE90-43A2-AB9B-083598F3162F}"/>
                  </a:ext>
                </a:extLst>
              </p:cNvPr>
              <p:cNvSpPr>
                <a:spLocks noChangeArrowheads="1"/>
              </p:cNvSpPr>
              <p:nvPr/>
            </p:nvSpPr>
            <p:spPr bwMode="auto">
              <a:xfrm>
                <a:off x="1614817" y="2160107"/>
                <a:ext cx="169863" cy="2759684"/>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4" name="Rectangle 13">
                <a:extLst>
                  <a:ext uri="{FF2B5EF4-FFF2-40B4-BE49-F238E27FC236}">
                    <a16:creationId xmlns:a16="http://schemas.microsoft.com/office/drawing/2014/main" id="{0AC38C1B-8D1D-4F30-BBD1-F8D516C7B474}"/>
                  </a:ext>
                </a:extLst>
              </p:cNvPr>
              <p:cNvSpPr>
                <a:spLocks noChangeArrowheads="1"/>
              </p:cNvSpPr>
              <p:nvPr/>
            </p:nvSpPr>
            <p:spPr bwMode="auto">
              <a:xfrm>
                <a:off x="1325810" y="2564571"/>
                <a:ext cx="166688" cy="2355221"/>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6" name="Rectangle 15">
                <a:extLst>
                  <a:ext uri="{FF2B5EF4-FFF2-40B4-BE49-F238E27FC236}">
                    <a16:creationId xmlns:a16="http://schemas.microsoft.com/office/drawing/2014/main" id="{EE5B6EE6-BDFA-45AA-BB7C-5C23F5956E3A}"/>
                  </a:ext>
                </a:extLst>
              </p:cNvPr>
              <p:cNvSpPr>
                <a:spLocks noChangeArrowheads="1"/>
              </p:cNvSpPr>
              <p:nvPr/>
            </p:nvSpPr>
            <p:spPr bwMode="auto">
              <a:xfrm>
                <a:off x="3669614" y="4711338"/>
                <a:ext cx="168275" cy="208453"/>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8" name="Rectangle 17">
                <a:extLst>
                  <a:ext uri="{FF2B5EF4-FFF2-40B4-BE49-F238E27FC236}">
                    <a16:creationId xmlns:a16="http://schemas.microsoft.com/office/drawing/2014/main" id="{8501BBFE-A3D5-41F6-B5E7-22961386F9F5}"/>
                  </a:ext>
                </a:extLst>
              </p:cNvPr>
              <p:cNvSpPr>
                <a:spLocks noChangeArrowheads="1"/>
              </p:cNvSpPr>
              <p:nvPr/>
            </p:nvSpPr>
            <p:spPr bwMode="auto">
              <a:xfrm>
                <a:off x="3369495" y="4661558"/>
                <a:ext cx="177800" cy="258233"/>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0" name="Rectangle 19">
                <a:extLst>
                  <a:ext uri="{FF2B5EF4-FFF2-40B4-BE49-F238E27FC236}">
                    <a16:creationId xmlns:a16="http://schemas.microsoft.com/office/drawing/2014/main" id="{04C5CB65-7202-4ED6-8EC1-EA9ABF3E131D}"/>
                  </a:ext>
                </a:extLst>
              </p:cNvPr>
              <p:cNvSpPr>
                <a:spLocks noChangeArrowheads="1"/>
              </p:cNvSpPr>
              <p:nvPr/>
            </p:nvSpPr>
            <p:spPr bwMode="auto">
              <a:xfrm>
                <a:off x="3078901" y="4652223"/>
                <a:ext cx="168275" cy="26756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2" name="Rectangle 21">
                <a:extLst>
                  <a:ext uri="{FF2B5EF4-FFF2-40B4-BE49-F238E27FC236}">
                    <a16:creationId xmlns:a16="http://schemas.microsoft.com/office/drawing/2014/main" id="{6FF890B1-1AB8-4EBB-A453-1B9503A9157A}"/>
                  </a:ext>
                </a:extLst>
              </p:cNvPr>
              <p:cNvSpPr>
                <a:spLocks noChangeArrowheads="1"/>
              </p:cNvSpPr>
              <p:nvPr/>
            </p:nvSpPr>
            <p:spPr bwMode="auto">
              <a:xfrm>
                <a:off x="2789894" y="4238427"/>
                <a:ext cx="166688" cy="681364"/>
              </a:xfrm>
              <a:prstGeom prst="rect">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Rectangle 23">
                <a:extLst>
                  <a:ext uri="{FF2B5EF4-FFF2-40B4-BE49-F238E27FC236}">
                    <a16:creationId xmlns:a16="http://schemas.microsoft.com/office/drawing/2014/main" id="{D2457070-8D4E-4DCF-B1D8-3A4ACF5EC6D6}"/>
                  </a:ext>
                </a:extLst>
              </p:cNvPr>
              <p:cNvSpPr>
                <a:spLocks noChangeArrowheads="1"/>
              </p:cNvSpPr>
              <p:nvPr/>
            </p:nvSpPr>
            <p:spPr bwMode="auto">
              <a:xfrm>
                <a:off x="2499300" y="4045529"/>
                <a:ext cx="168275" cy="874262"/>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grpSp>
            <p:nvGrpSpPr>
              <p:cNvPr id="2" name="Group 1">
                <a:extLst>
                  <a:ext uri="{FF2B5EF4-FFF2-40B4-BE49-F238E27FC236}">
                    <a16:creationId xmlns:a16="http://schemas.microsoft.com/office/drawing/2014/main" id="{D0CFBCE0-5408-1B41-A14F-31316211339E}"/>
                  </a:ext>
                </a:extLst>
              </p:cNvPr>
              <p:cNvGrpSpPr/>
              <p:nvPr/>
            </p:nvGrpSpPr>
            <p:grpSpPr>
              <a:xfrm>
                <a:off x="6271755" y="4897394"/>
                <a:ext cx="1031104" cy="9144"/>
                <a:chOff x="6271755" y="4890862"/>
                <a:chExt cx="1031104" cy="18288"/>
              </a:xfrm>
              <a:grpFill/>
            </p:grpSpPr>
            <p:sp>
              <p:nvSpPr>
                <p:cNvPr id="48" name="Rectangle 27">
                  <a:extLst>
                    <a:ext uri="{FF2B5EF4-FFF2-40B4-BE49-F238E27FC236}">
                      <a16:creationId xmlns:a16="http://schemas.microsoft.com/office/drawing/2014/main" id="{66B0C666-6C71-475A-9284-753D0821FF27}"/>
                    </a:ext>
                  </a:extLst>
                </p:cNvPr>
                <p:cNvSpPr>
                  <a:spLocks noChangeArrowheads="1"/>
                </p:cNvSpPr>
                <p:nvPr/>
              </p:nvSpPr>
              <p:spPr bwMode="auto">
                <a:xfrm>
                  <a:off x="7138267" y="4890862"/>
                  <a:ext cx="164592" cy="182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0" name="Rectangle 29">
                  <a:extLst>
                    <a:ext uri="{FF2B5EF4-FFF2-40B4-BE49-F238E27FC236}">
                      <a16:creationId xmlns:a16="http://schemas.microsoft.com/office/drawing/2014/main" id="{420AA8C2-44BE-45F4-8773-854BE8780D5D}"/>
                    </a:ext>
                  </a:extLst>
                </p:cNvPr>
                <p:cNvSpPr>
                  <a:spLocks noChangeArrowheads="1"/>
                </p:cNvSpPr>
                <p:nvPr/>
              </p:nvSpPr>
              <p:spPr bwMode="auto">
                <a:xfrm>
                  <a:off x="6847673" y="4890862"/>
                  <a:ext cx="168275" cy="182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2" name="Rectangle 31">
                  <a:extLst>
                    <a:ext uri="{FF2B5EF4-FFF2-40B4-BE49-F238E27FC236}">
                      <a16:creationId xmlns:a16="http://schemas.microsoft.com/office/drawing/2014/main" id="{36F677BE-C372-497D-BD7F-55431EC9FA31}"/>
                    </a:ext>
                  </a:extLst>
                </p:cNvPr>
                <p:cNvSpPr>
                  <a:spLocks noChangeArrowheads="1"/>
                </p:cNvSpPr>
                <p:nvPr/>
              </p:nvSpPr>
              <p:spPr bwMode="auto">
                <a:xfrm>
                  <a:off x="6560762" y="4890862"/>
                  <a:ext cx="164592" cy="182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4" name="Rectangle 33">
                  <a:extLst>
                    <a:ext uri="{FF2B5EF4-FFF2-40B4-BE49-F238E27FC236}">
                      <a16:creationId xmlns:a16="http://schemas.microsoft.com/office/drawing/2014/main" id="{7B10DAE5-10A9-44C7-A096-11A969813ABC}"/>
                    </a:ext>
                  </a:extLst>
                </p:cNvPr>
                <p:cNvSpPr>
                  <a:spLocks noChangeArrowheads="1"/>
                </p:cNvSpPr>
                <p:nvPr/>
              </p:nvSpPr>
              <p:spPr bwMode="auto">
                <a:xfrm>
                  <a:off x="6271755" y="4890862"/>
                  <a:ext cx="166688" cy="182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56" name="Rectangle 35">
                <a:extLst>
                  <a:ext uri="{FF2B5EF4-FFF2-40B4-BE49-F238E27FC236}">
                    <a16:creationId xmlns:a16="http://schemas.microsoft.com/office/drawing/2014/main" id="{916F466D-F1FF-4726-84C6-10CB49C3DAC4}"/>
                  </a:ext>
                </a:extLst>
              </p:cNvPr>
              <p:cNvSpPr>
                <a:spLocks noChangeArrowheads="1"/>
              </p:cNvSpPr>
              <p:nvPr/>
            </p:nvSpPr>
            <p:spPr bwMode="auto">
              <a:xfrm>
                <a:off x="5982748" y="4891791"/>
                <a:ext cx="166688" cy="28000"/>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8" name="Rectangle 37">
                <a:extLst>
                  <a:ext uri="{FF2B5EF4-FFF2-40B4-BE49-F238E27FC236}">
                    <a16:creationId xmlns:a16="http://schemas.microsoft.com/office/drawing/2014/main" id="{88A150C9-86D5-468F-8716-EC3D57EC49D3}"/>
                  </a:ext>
                </a:extLst>
              </p:cNvPr>
              <p:cNvSpPr>
                <a:spLocks noChangeArrowheads="1"/>
              </p:cNvSpPr>
              <p:nvPr/>
            </p:nvSpPr>
            <p:spPr bwMode="auto">
              <a:xfrm>
                <a:off x="5693741" y="4891791"/>
                <a:ext cx="166688" cy="28000"/>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0" name="Rectangle 39">
                <a:extLst>
                  <a:ext uri="{FF2B5EF4-FFF2-40B4-BE49-F238E27FC236}">
                    <a16:creationId xmlns:a16="http://schemas.microsoft.com/office/drawing/2014/main" id="{69D55CCF-57FB-4D6F-ABEA-8A4DB42EBD45}"/>
                  </a:ext>
                </a:extLst>
              </p:cNvPr>
              <p:cNvSpPr>
                <a:spLocks noChangeArrowheads="1"/>
              </p:cNvSpPr>
              <p:nvPr/>
            </p:nvSpPr>
            <p:spPr bwMode="auto">
              <a:xfrm>
                <a:off x="5404734" y="4882456"/>
                <a:ext cx="166688" cy="37335"/>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2" name="Rectangle 41">
                <a:extLst>
                  <a:ext uri="{FF2B5EF4-FFF2-40B4-BE49-F238E27FC236}">
                    <a16:creationId xmlns:a16="http://schemas.microsoft.com/office/drawing/2014/main" id="{E18776C0-81AD-4F74-873E-529984D2C160}"/>
                  </a:ext>
                </a:extLst>
              </p:cNvPr>
              <p:cNvSpPr>
                <a:spLocks noChangeArrowheads="1"/>
              </p:cNvSpPr>
              <p:nvPr/>
            </p:nvSpPr>
            <p:spPr bwMode="auto">
              <a:xfrm>
                <a:off x="5115727" y="4866901"/>
                <a:ext cx="166688" cy="52890"/>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4" name="Rectangle 43">
                <a:extLst>
                  <a:ext uri="{FF2B5EF4-FFF2-40B4-BE49-F238E27FC236}">
                    <a16:creationId xmlns:a16="http://schemas.microsoft.com/office/drawing/2014/main" id="{A9C08869-733A-4603-ADE0-2F4C560EEE9F}"/>
                  </a:ext>
                </a:extLst>
              </p:cNvPr>
              <p:cNvSpPr>
                <a:spLocks noChangeArrowheads="1"/>
              </p:cNvSpPr>
              <p:nvPr/>
            </p:nvSpPr>
            <p:spPr bwMode="auto">
              <a:xfrm>
                <a:off x="4828816" y="4866901"/>
                <a:ext cx="164592" cy="52890"/>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6" name="Rectangle 45">
                <a:extLst>
                  <a:ext uri="{FF2B5EF4-FFF2-40B4-BE49-F238E27FC236}">
                    <a16:creationId xmlns:a16="http://schemas.microsoft.com/office/drawing/2014/main" id="{0B3CA7CE-9E06-4E7F-8257-5789179C0EF1}"/>
                  </a:ext>
                </a:extLst>
              </p:cNvPr>
              <p:cNvSpPr>
                <a:spLocks noChangeArrowheads="1"/>
              </p:cNvSpPr>
              <p:nvPr/>
            </p:nvSpPr>
            <p:spPr bwMode="auto">
              <a:xfrm>
                <a:off x="4539809" y="4866901"/>
                <a:ext cx="166688" cy="52890"/>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8" name="Rectangle 47">
                <a:extLst>
                  <a:ext uri="{FF2B5EF4-FFF2-40B4-BE49-F238E27FC236}">
                    <a16:creationId xmlns:a16="http://schemas.microsoft.com/office/drawing/2014/main" id="{7885BD4B-7752-48D6-BAC5-90D07214E931}"/>
                  </a:ext>
                </a:extLst>
              </p:cNvPr>
              <p:cNvSpPr>
                <a:spLocks noChangeArrowheads="1"/>
              </p:cNvSpPr>
              <p:nvPr/>
            </p:nvSpPr>
            <p:spPr bwMode="auto">
              <a:xfrm>
                <a:off x="4249215" y="4876234"/>
                <a:ext cx="168275" cy="4355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70" name="Rectangle 49">
                <a:extLst>
                  <a:ext uri="{FF2B5EF4-FFF2-40B4-BE49-F238E27FC236}">
                    <a16:creationId xmlns:a16="http://schemas.microsoft.com/office/drawing/2014/main" id="{355C9766-D4B1-49D3-A6C1-68FB007510F6}"/>
                  </a:ext>
                </a:extLst>
              </p:cNvPr>
              <p:cNvSpPr>
                <a:spLocks noChangeArrowheads="1"/>
              </p:cNvSpPr>
              <p:nvPr/>
            </p:nvSpPr>
            <p:spPr bwMode="auto">
              <a:xfrm>
                <a:off x="3960208" y="4817121"/>
                <a:ext cx="166688" cy="102671"/>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221">
                <a:extLst>
                  <a:ext uri="{FF2B5EF4-FFF2-40B4-BE49-F238E27FC236}">
                    <a16:creationId xmlns:a16="http://schemas.microsoft.com/office/drawing/2014/main" id="{FD654013-6607-4A0F-9348-5600AB6C6689}"/>
                  </a:ext>
                </a:extLst>
              </p:cNvPr>
              <p:cNvSpPr>
                <a:spLocks noChangeArrowheads="1"/>
              </p:cNvSpPr>
              <p:nvPr/>
            </p:nvSpPr>
            <p:spPr bwMode="auto">
              <a:xfrm>
                <a:off x="8293266" y="4898323"/>
                <a:ext cx="168275" cy="9144"/>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72" name="Line 51">
              <a:extLst>
                <a:ext uri="{FF2B5EF4-FFF2-40B4-BE49-F238E27FC236}">
                  <a16:creationId xmlns:a16="http://schemas.microsoft.com/office/drawing/2014/main" id="{265DC0F6-CA88-4248-85AC-94DE5C3D780B}"/>
                </a:ext>
              </a:extLst>
            </p:cNvPr>
            <p:cNvSpPr>
              <a:spLocks noChangeShapeType="1"/>
            </p:cNvSpPr>
            <p:nvPr/>
          </p:nvSpPr>
          <p:spPr bwMode="auto">
            <a:xfrm>
              <a:off x="1534548" y="4783717"/>
              <a:ext cx="990924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94" name="TextBox 93">
            <a:extLst>
              <a:ext uri="{FF2B5EF4-FFF2-40B4-BE49-F238E27FC236}">
                <a16:creationId xmlns:a16="http://schemas.microsoft.com/office/drawing/2014/main" id="{B6F4A86B-96E3-48A3-B6BC-6B106D1737E3}"/>
              </a:ext>
            </a:extLst>
          </p:cNvPr>
          <p:cNvSpPr txBox="1"/>
          <p:nvPr/>
        </p:nvSpPr>
        <p:spPr>
          <a:xfrm>
            <a:off x="662518" y="6279213"/>
            <a:ext cx="9454896" cy="584775"/>
          </a:xfrm>
          <a:prstGeom prst="rect">
            <a:avLst/>
          </a:prstGeom>
          <a:noFill/>
        </p:spPr>
        <p:txBody>
          <a:bodyPr wrap="square" rtlCol="0" anchor="b">
            <a:spAutoFit/>
          </a:bodyPr>
          <a:lstStyle/>
          <a:p>
            <a:r>
              <a:rPr lang="en-US" sz="800" dirty="0"/>
              <a:t>CV = cardiovascular; GFR = glomerular filtration rate; LDL-C = low density lipoprotein cholesterol; LLT = lipid-lowering therapy; SCORE = Systematic Coronary Risk Evaluation.</a:t>
            </a:r>
          </a:p>
          <a:p>
            <a:r>
              <a:rPr lang="en-US" sz="800" baseline="30000" dirty="0" err="1"/>
              <a:t>a</a:t>
            </a:r>
            <a:r>
              <a:rPr lang="en-US" sz="800" dirty="0" err="1"/>
              <a:t>Data</a:t>
            </a:r>
            <a:r>
              <a:rPr lang="en-US" sz="800" dirty="0"/>
              <a:t> shown are for all patients considered primary prevention at LDL-C measurement (</a:t>
            </a:r>
            <a:r>
              <a:rPr lang="en-US" sz="800" i="1" dirty="0"/>
              <a:t>n</a:t>
            </a:r>
            <a:r>
              <a:rPr lang="en-US" sz="800" dirty="0"/>
              <a:t> = 3142); of these, 2073 were on stabilized LLT at LDL-C measurement and had data available to calculate SCORE and GFR risk.</a:t>
            </a:r>
          </a:p>
          <a:p>
            <a:r>
              <a:rPr lang="en-US" sz="800" dirty="0">
                <a:solidFill>
                  <a:srgbClr val="000000"/>
                </a:solidFill>
              </a:rPr>
              <a:t>Ray, KK, et al. </a:t>
            </a:r>
            <a:r>
              <a:rPr lang="en-US" sz="800" i="1" dirty="0">
                <a:solidFill>
                  <a:srgbClr val="000000"/>
                </a:solidFill>
              </a:rPr>
              <a:t>Eur J </a:t>
            </a:r>
            <a:r>
              <a:rPr lang="en-US" sz="800" i="1" dirty="0" err="1">
                <a:solidFill>
                  <a:srgbClr val="000000"/>
                </a:solidFill>
              </a:rPr>
              <a:t>Prev</a:t>
            </a:r>
            <a:r>
              <a:rPr lang="en-US" sz="800" i="1" dirty="0">
                <a:solidFill>
                  <a:srgbClr val="000000"/>
                </a:solidFill>
              </a:rPr>
              <a:t> </a:t>
            </a:r>
            <a:r>
              <a:rPr lang="en-US" sz="800" i="1" dirty="0" err="1">
                <a:solidFill>
                  <a:srgbClr val="000000"/>
                </a:solidFill>
              </a:rPr>
              <a:t>Cardiol</a:t>
            </a:r>
            <a:r>
              <a:rPr lang="en-US" sz="800" dirty="0">
                <a:solidFill>
                  <a:srgbClr val="000000"/>
                </a:solidFill>
              </a:rPr>
              <a:t>. 2020. [in press].</a:t>
            </a:r>
          </a:p>
        </p:txBody>
      </p:sp>
      <p:sp>
        <p:nvSpPr>
          <p:cNvPr id="15" name="Rectangle 102">
            <a:extLst>
              <a:ext uri="{FF2B5EF4-FFF2-40B4-BE49-F238E27FC236}">
                <a16:creationId xmlns:a16="http://schemas.microsoft.com/office/drawing/2014/main" id="{AFDAECFE-BA77-4F17-8BC8-7F16E15BE6CA}"/>
              </a:ext>
            </a:extLst>
          </p:cNvPr>
          <p:cNvSpPr>
            <a:spLocks noChangeArrowheads="1"/>
          </p:cNvSpPr>
          <p:nvPr/>
        </p:nvSpPr>
        <p:spPr bwMode="auto">
          <a:xfrm rot="16200000">
            <a:off x="24445" y="2848707"/>
            <a:ext cx="1630253" cy="28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400" b="1" dirty="0">
                <a:solidFill>
                  <a:srgbClr val="000000"/>
                </a:solidFill>
              </a:rPr>
              <a:t>Number of Patients</a:t>
            </a:r>
            <a:endParaRPr lang="en-US" altLang="en-US" sz="4000" b="1" dirty="0"/>
          </a:p>
        </p:txBody>
      </p:sp>
      <p:sp>
        <p:nvSpPr>
          <p:cNvPr id="201" name="Rectangle 200">
            <a:extLst>
              <a:ext uri="{FF2B5EF4-FFF2-40B4-BE49-F238E27FC236}">
                <a16:creationId xmlns:a16="http://schemas.microsoft.com/office/drawing/2014/main" id="{7C821DED-9681-4137-B866-74B193719AA8}"/>
              </a:ext>
            </a:extLst>
          </p:cNvPr>
          <p:cNvSpPr/>
          <p:nvPr/>
        </p:nvSpPr>
        <p:spPr>
          <a:xfrm>
            <a:off x="0" y="5657282"/>
            <a:ext cx="12192000" cy="6291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Using SCORE to calculate the estimated 10-year risk of CV death, 67% of primary prevention patients were low-moderate risk, 29% were high risk and 4% were very-high risk</a:t>
            </a:r>
          </a:p>
        </p:txBody>
      </p:sp>
    </p:spTree>
    <p:extLst>
      <p:ext uri="{BB962C8B-B14F-4D97-AF65-F5344CB8AC3E}">
        <p14:creationId xmlns:p14="http://schemas.microsoft.com/office/powerpoint/2010/main" val="2903772300"/>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PRESGUID" val="b97ac245-137a-4d9d-b48c-c8bcf188cf1c"/>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1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1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1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1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1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1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1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1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2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3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3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3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3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3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3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Amgen Proprietary - For Internal Use Only"/>
  <p:tag name="BJHEADERFOOTERTEXTMARKING" val="Amgen Proprietary - For Internal Use Only"/>
</p:tagLst>
</file>

<file path=ppt/theme/theme1.xml><?xml version="1.0" encoding="utf-8"?>
<a:theme xmlns:a="http://schemas.openxmlformats.org/drawingml/2006/main" name="PCSK9 Inhibition and Diabetes Update">
  <a:themeElements>
    <a:clrScheme name="Custom 359">
      <a:dk1>
        <a:srgbClr val="000000"/>
      </a:dk1>
      <a:lt1>
        <a:srgbClr val="FFFFFF"/>
      </a:lt1>
      <a:dk2>
        <a:srgbClr val="777777"/>
      </a:dk2>
      <a:lt2>
        <a:srgbClr val="C0C0C0"/>
      </a:lt2>
      <a:accent1>
        <a:srgbClr val="007CC2"/>
      </a:accent1>
      <a:accent2>
        <a:srgbClr val="FCC30C"/>
      </a:accent2>
      <a:accent3>
        <a:srgbClr val="87C765"/>
      </a:accent3>
      <a:accent4>
        <a:srgbClr val="C04732"/>
      </a:accent4>
      <a:accent5>
        <a:srgbClr val="003161"/>
      </a:accent5>
      <a:accent6>
        <a:srgbClr val="81B5E2"/>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beve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chor="ctr" anchorCtr="0">
        <a:spAutoFit/>
      </a:bodyPr>
      <a:lstStyle>
        <a:defPPr algn="l">
          <a:defRPr sz="900" dirty="0" smtClean="0">
            <a:solidFill>
              <a:srgbClr val="000000"/>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sisl xmlns:xsi="http://www.w3.org/2001/XMLSchema-instance" xmlns:xsd="http://www.w3.org/2001/XMLSchema" xmlns="http://www.boldonjames.com/2008/01/sie/internal/label" sislVersion="0" policy="82ad3a63-90ad-4a46-a3cb-757f4658e205" origin="userSelected">
  <element uid="f057fdcd-f1c4-417c-a7f8-9d10d102e03d" value=""/>
  <element uid="9036a7a1-5a4f-48d3-b24b-dfdab053dac9" value=""/>
  <element uid="03e9b10b-a1f9-4a88-9630-476473f62285" value=""/>
</sisl>
</file>

<file path=customXml/item2.xml><?xml version="1.0" encoding="utf-8"?>
<p:properties xmlns:p="http://schemas.microsoft.com/office/2006/metadata/properties" xmlns:xsi="http://www.w3.org/2001/XMLSchema-instance" xmlns:pc="http://schemas.microsoft.com/office/infopath/2007/PartnerControls">
  <documentManagement>
    <TaxCatchAll xmlns="dc2db4f8-0dc0-4834-9a51-1c3a49a46568" xsi:nil="true"/>
    <lcf76f155ced4ddcb4097134ff3c332f xmlns="9cc6da9f-6d81-45c4-89c4-7eb77718b956">
      <Terms xmlns="http://schemas.microsoft.com/office/infopath/2007/PartnerControls"/>
    </lcf76f155ced4ddcb4097134ff3c332f>
    <ArchiverLinkFileType xmlns="9cc6da9f-6d81-45c4-89c4-7eb77718b95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ECCDA1D4E2674448A0902ACE23E2F7F3" ma:contentTypeVersion="2" ma:contentTypeDescription="Create a new document." ma:contentTypeScope="" ma:versionID="3d4760495c6d7caddc613f3f044c5afc">
  <xsd:schema xmlns:xsd="http://www.w3.org/2001/XMLSchema" xmlns:xs="http://www.w3.org/2001/XMLSchema" xmlns:p="http://schemas.microsoft.com/office/2006/metadata/properties" xmlns:ns2="9CC6DA9F-6D81-45C4-89C4-7EB77718B956" xmlns:ns3="42fe046d-86dd-43d2-bdc0-8f834945f3f1" xmlns:ns4="9cc6da9f-6d81-45c4-89c4-7eb77718b956" xmlns:ns5="dc2db4f8-0dc0-4834-9a51-1c3a49a46568" targetNamespace="http://schemas.microsoft.com/office/2006/metadata/properties" ma:root="true" ma:fieldsID="84f5661dd87151aa15536ed85b32b940" ns2:_="" ns3:_="" ns4:_="" ns5:_="">
    <xsd:import namespace="9CC6DA9F-6D81-45C4-89C4-7EB77718B956"/>
    <xsd:import namespace="42fe046d-86dd-43d2-bdc0-8f834945f3f1"/>
    <xsd:import namespace="9cc6da9f-6d81-45c4-89c4-7eb77718b956"/>
    <xsd:import namespace="dc2db4f8-0dc0-4834-9a51-1c3a49a4656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5:TaxCatchAll" minOccurs="0"/>
                <xsd:element ref="ns4:MediaServiceObjectDetectorVersions" minOccurs="0"/>
                <xsd:element ref="ns4:MediaServiceSearchProperties" minOccurs="0"/>
                <xsd:element ref="ns4:ArchiverLinkFile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C6DA9F-6D81-45C4-89C4-7EB77718B9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fe046d-86dd-43d2-bdc0-8f834945f3f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cc6da9f-6d81-45c4-89c4-7eb77718b956" elementFormDefault="qualified">
    <xsd:import namespace="http://schemas.microsoft.com/office/2006/documentManagement/types"/>
    <xsd:import namespace="http://schemas.microsoft.com/office/infopath/2007/PartnerControls"/>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4dd9da6-50f7-440a-9788-2f68cc8af5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ArchiverLinkFileType" ma:index="26" nillable="true" ma:displayName="ArchiverLinkFileType" ma:hidden="true" ma:internalName="ArchiverLinkFileTyp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c2db4f8-0dc0-4834-9a51-1c3a49a4656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0ec229f0-7080-4adc-9a12-c317d1c33825}" ma:internalName="TaxCatchAll" ma:showField="CatchAllData" ma:web="fa15be3e-fb01-4526-974f-3b160512d6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D13675-21C5-401E-A551-48FC0E38CD83}">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EE789A8D-B4FC-4986-BB68-2CA8A5BFE788}">
  <ds:schemaRefs>
    <ds:schemaRef ds:uri="http://schemas.microsoft.com/office/2006/metadata/properties"/>
    <ds:schemaRef ds:uri="http://schemas.microsoft.com/office/infopath/2007/PartnerControls"/>
    <ds:schemaRef ds:uri="dc2db4f8-0dc0-4834-9a51-1c3a49a46568"/>
    <ds:schemaRef ds:uri="9cc6da9f-6d81-45c4-89c4-7eb77718b956"/>
  </ds:schemaRefs>
</ds:datastoreItem>
</file>

<file path=customXml/itemProps3.xml><?xml version="1.0" encoding="utf-8"?>
<ds:datastoreItem xmlns:ds="http://schemas.openxmlformats.org/officeDocument/2006/customXml" ds:itemID="{F35F82DE-9509-4969-89ED-06A9A92A7242}">
  <ds:schemaRefs>
    <ds:schemaRef ds:uri="http://schemas.microsoft.com/sharepoint/v3/contenttype/forms"/>
  </ds:schemaRefs>
</ds:datastoreItem>
</file>

<file path=customXml/itemProps4.xml><?xml version="1.0" encoding="utf-8"?>
<ds:datastoreItem xmlns:ds="http://schemas.openxmlformats.org/officeDocument/2006/customXml" ds:itemID="{6CF5A6B3-C952-4560-AB3B-6D842F74FACC}"/>
</file>

<file path=docProps/app.xml><?xml version="1.0" encoding="utf-8"?>
<Properties xmlns="http://schemas.openxmlformats.org/officeDocument/2006/extended-properties" xmlns:vt="http://schemas.openxmlformats.org/officeDocument/2006/docPropsVTypes">
  <TotalTime>0</TotalTime>
  <Words>9266</Words>
  <Application>Microsoft Office PowerPoint</Application>
  <PresentationFormat>Widescreen</PresentationFormat>
  <Paragraphs>1121</Paragraphs>
  <Slides>34</Slides>
  <Notes>34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Calibri</vt:lpstr>
      <vt:lpstr>PCSK9 Inhibition and Diabetes Update</vt:lpstr>
      <vt:lpstr>EU-Wide Cross-Sectional Observational Study of Lipid-Modifying Therapy Use in Secondary and Primary Care – the DA VINCI Study </vt:lpstr>
      <vt:lpstr>DA VINCI Sought to Determine Attainment of ESC/EAS LDL-C Goals In Clinical Practice Across Europe </vt:lpstr>
      <vt:lpstr>The 2019 ESC/EAS Dyslipidemia Guideline Update Recommends Even Lower LDL-C Goals Across All Risk Categories</vt:lpstr>
      <vt:lpstr>DA VINCI: a Cross-Sectional, Observational Study Across 18 EU Countries and 128 sites</vt:lpstr>
      <vt:lpstr>DA VINCI Enrolled Both Secondary Prevention and Primary Prevention Patients</vt:lpstr>
      <vt:lpstr>DA VINCI: Study Design Assessed Achievement of Risk-Based 2016 &amp; 2019 ESC/EAS LDL-C Goal While Receiving Stabilized LLT</vt:lpstr>
      <vt:lpstr>Baseline Demographics Were Well Balanced  Between the Groups </vt:lpstr>
      <vt:lpstr>Those Managed for PAD were More Likely to Have a Prior History of Vascular Disease </vt:lpstr>
      <vt:lpstr>The Majority of Primary Prevention Patientsa were Low-Moderate Risk</vt:lpstr>
      <vt:lpstr>In the Established ASCVDa Group, 82% of Patients had Predicted 10-year Risk Greater than 20% and 31% had Predicted 10-year Risk Greater than 40%</vt:lpstr>
      <vt:lpstr>Overall, Moderate-Intensity Statin Monotherapy was the Most Frequently Used LLT Regimen </vt:lpstr>
      <vt:lpstr>Overall, Goal Achievement of 2016 &amp; 2019 ESC/EAS LDL-C Recommendations was Low</vt:lpstr>
      <vt:lpstr>Only 18% of Very-High Risk Patients Achieved LDL-C Goals of  &lt; 1.4 mmol/L (&lt; 55 mg/dL)</vt:lpstr>
      <vt:lpstr>In the Primary Prevention Group, the 2016 ESC/EAS LDL-C Goal of  &lt; 3.0 mmol/L (&lt; 116 mg/dL) was Achieved in 75% of Patients Compared to 60% Attainment of the 2019 LDL-C Goal of &lt; 2.6 mmol/L (&lt; 100 mg/dL) </vt:lpstr>
      <vt:lpstr>In Very High Risk Patients with Established ASCVD, Goal Attainment was More Likely Seen in those Receiving Combination Therapy </vt:lpstr>
      <vt:lpstr>Among Patients with Established ASCVD, 39% Achieved the 2016 ESC/EAS Very-High Risk Goal of LDL-C &lt; 1.8 mmol/L (&lt; 70 mg/dL)</vt:lpstr>
      <vt:lpstr>Among Patients with Established ASCVD, 18% Achieved the 2019 ESC/EAS Very-High Risk Goal of LDL-C &lt; 1.4 mmol/L (&lt; 55 mg/dL)</vt:lpstr>
      <vt:lpstr>Even Among Patients Receiving Stabilized LLT at the Time of LDL-C Measurement, LDL-C Levels Remained Above 2.0 mmol/L (77 mg/dL)</vt:lpstr>
      <vt:lpstr>Summary </vt:lpstr>
      <vt:lpstr>Back-Up</vt:lpstr>
      <vt:lpstr>Patient Disposition</vt:lpstr>
      <vt:lpstr>Lipid-Lowering Therapy at Enrollment</vt:lpstr>
      <vt:lpstr>Stabilized LLT at LDL-C Measurement</vt:lpstr>
      <vt:lpstr>Enrollment by Country</vt:lpstr>
      <vt:lpstr>The Number of Sites per Country by Primary and Secondary Care Sites</vt:lpstr>
      <vt:lpstr>Lipid-lowering Therapy at Enrollment</vt:lpstr>
      <vt:lpstr>Lipid-lowering Therapy at Enrollment</vt:lpstr>
      <vt:lpstr>Lipid-lowering Therapy at Enrollment</vt:lpstr>
      <vt:lpstr>Lipid-lowering Therapy at Enrollment</vt:lpstr>
      <vt:lpstr>Lipid-lowering Therapy at LDL-C Measurement</vt:lpstr>
      <vt:lpstr>Lipid-lowering Therapy at LDL-C Measurement</vt:lpstr>
      <vt:lpstr>Lipid-lowering Therapy at LDL-C Measurement</vt:lpstr>
      <vt:lpstr>Overall ESC/EAS 2016 LDL-C Goal Attainment by Primary Care Sites </vt:lpstr>
      <vt:lpstr>Overall ESC/EAS 2016 LDL-C Goal Attainment by Secondary Care Sites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dc:title>
  <dc:creator>Kaufman, Samantha</dc:creator>
  <cp:keywords>*$%IU-*$%GenBus</cp:keywords>
  <cp:lastModifiedBy>Fock, Valerie</cp:lastModifiedBy>
  <cp:revision>1333</cp:revision>
  <dcterms:created xsi:type="dcterms:W3CDTF">2019-09-12T16:30:50Z</dcterms:created>
  <dcterms:modified xsi:type="dcterms:W3CDTF">2025-07-03T09:34:17Z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c49784db-7dd7-4f46-9757-6282cff61f56</vt:lpwstr>
  </property>
  <property fmtid="{D5CDD505-2E9C-101B-9397-08002B2CF9AE}" pid="3" name="bjSaver">
    <vt:lpwstr>Oz4c3K/tBEnIECH7aLrleekWKE2qtBzB</vt:lpwstr>
  </property>
  <property fmtid="{D5CDD505-2E9C-101B-9397-08002B2CF9AE}" pid="4" name="bjDocumentLabelXML">
    <vt:lpwstr>&lt;?xml version="1.0" encoding="us-ascii"?&gt;&lt;sisl xmlns:xsi="http://www.w3.org/2001/XMLSchema-instance" xmlns:xsd="http://www.w3.org/2001/XMLSchema" sislVersion="0" policy="82ad3a63-90ad-4a46-a3cb-757f4658e205" origin="userSelected" xmlns="http://www.boldonj</vt:lpwstr>
  </property>
  <property fmtid="{D5CDD505-2E9C-101B-9397-08002B2CF9AE}" pid="5" name="bjDocumentLabelXML-0">
    <vt:lpwstr>ames.com/2008/01/sie/internal/label"&gt;&lt;element uid="f057fdcd-f1c4-417c-a7f8-9d10d102e03d" value="" /&gt;&lt;element uid="9036a7a1-5a4f-48d3-b24b-dfdab053dac9" value="" /&gt;&lt;element uid="03e9b10b-a1f9-4a88-9630-476473f62285" value="" /&gt;&lt;/sisl&gt;</vt:lpwstr>
  </property>
  <property fmtid="{D5CDD505-2E9C-101B-9397-08002B2CF9AE}" pid="6" name="bjDocumentSecurityLabel">
    <vt:lpwstr>Internal Use Only - General Business</vt:lpwstr>
  </property>
  <property fmtid="{D5CDD505-2E9C-101B-9397-08002B2CF9AE}" pid="7" name="ContentTypeId">
    <vt:lpwstr>0x010100ECCDA1D4E2674448A0902ACE23E2F7F3</vt:lpwstr>
  </property>
  <property fmtid="{D5CDD505-2E9C-101B-9397-08002B2CF9AE}" pid="8" name="MSIP_Label_f31142f3-8099-46d1-8755-df3fda1ce27f_Enabled">
    <vt:lpwstr>true</vt:lpwstr>
  </property>
  <property fmtid="{D5CDD505-2E9C-101B-9397-08002B2CF9AE}" pid="9" name="MSIP_Label_f31142f3-8099-46d1-8755-df3fda1ce27f_SetDate">
    <vt:lpwstr>2023-02-20T08:39:41Z</vt:lpwstr>
  </property>
  <property fmtid="{D5CDD505-2E9C-101B-9397-08002B2CF9AE}" pid="10" name="MSIP_Label_f31142f3-8099-46d1-8755-df3fda1ce27f_Method">
    <vt:lpwstr>Privileged</vt:lpwstr>
  </property>
  <property fmtid="{D5CDD505-2E9C-101B-9397-08002B2CF9AE}" pid="11" name="MSIP_Label_f31142f3-8099-46d1-8755-df3fda1ce27f_Name">
    <vt:lpwstr>Public_</vt:lpwstr>
  </property>
  <property fmtid="{D5CDD505-2E9C-101B-9397-08002B2CF9AE}" pid="12" name="MSIP_Label_f31142f3-8099-46d1-8755-df3fda1ce27f_SiteId">
    <vt:lpwstr>4b4266a6-1368-41af-ad5a-59eb634f7ad8</vt:lpwstr>
  </property>
  <property fmtid="{D5CDD505-2E9C-101B-9397-08002B2CF9AE}" pid="13" name="MSIP_Label_f31142f3-8099-46d1-8755-df3fda1ce27f_ActionId">
    <vt:lpwstr>b6b613c7-c025-458f-a8e0-5cc763027b48</vt:lpwstr>
  </property>
  <property fmtid="{D5CDD505-2E9C-101B-9397-08002B2CF9AE}" pid="14" name="MSIP_Label_f31142f3-8099-46d1-8755-df3fda1ce27f_ContentBits">
    <vt:lpwstr>0</vt:lpwstr>
  </property>
</Properties>
</file>